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6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7CF4-C6C0-4A80-B253-0416D4004893}" type="datetimeFigureOut">
              <a:rPr lang="ru-RU" smtClean="0"/>
              <a:t>06.03.2021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05070-2DF0-47AF-BB27-935E0F699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0419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7CF4-C6C0-4A80-B253-0416D4004893}" type="datetimeFigureOut">
              <a:rPr lang="ru-RU" smtClean="0"/>
              <a:t>06.03.2021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05070-2DF0-47AF-BB27-935E0F699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905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7CF4-C6C0-4A80-B253-0416D4004893}" type="datetimeFigureOut">
              <a:rPr lang="ru-RU" smtClean="0"/>
              <a:t>06.03.2021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05070-2DF0-47AF-BB27-935E0F699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122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7CF4-C6C0-4A80-B253-0416D4004893}" type="datetimeFigureOut">
              <a:rPr lang="ru-RU" smtClean="0"/>
              <a:t>06.03.2021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05070-2DF0-47AF-BB27-935E0F699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4174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7CF4-C6C0-4A80-B253-0416D4004893}" type="datetimeFigureOut">
              <a:rPr lang="ru-RU" smtClean="0"/>
              <a:t>06.03.2021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05070-2DF0-47AF-BB27-935E0F699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748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7CF4-C6C0-4A80-B253-0416D4004893}" type="datetimeFigureOut">
              <a:rPr lang="ru-RU" smtClean="0"/>
              <a:t>06.03.2021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05070-2DF0-47AF-BB27-935E0F699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0127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7CF4-C6C0-4A80-B253-0416D4004893}" type="datetimeFigureOut">
              <a:rPr lang="ru-RU" smtClean="0"/>
              <a:t>06.03.2021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05070-2DF0-47AF-BB27-935E0F699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89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7CF4-C6C0-4A80-B253-0416D4004893}" type="datetimeFigureOut">
              <a:rPr lang="ru-RU" smtClean="0"/>
              <a:t>06.03.2021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05070-2DF0-47AF-BB27-935E0F699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0792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7CF4-C6C0-4A80-B253-0416D4004893}" type="datetimeFigureOut">
              <a:rPr lang="ru-RU" smtClean="0"/>
              <a:t>06.03.2021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05070-2DF0-47AF-BB27-935E0F699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3567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7CF4-C6C0-4A80-B253-0416D4004893}" type="datetimeFigureOut">
              <a:rPr lang="ru-RU" smtClean="0"/>
              <a:t>06.03.2021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05070-2DF0-47AF-BB27-935E0F699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408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7CF4-C6C0-4A80-B253-0416D4004893}" type="datetimeFigureOut">
              <a:rPr lang="ru-RU" smtClean="0"/>
              <a:t>06.03.2021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05070-2DF0-47AF-BB27-935E0F699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308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27CF4-C6C0-4A80-B253-0416D4004893}" type="datetimeFigureOut">
              <a:rPr lang="ru-RU" smtClean="0"/>
              <a:t>06.03.2021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05070-2DF0-47AF-BB27-935E0F699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7797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37000157"/>
                  </p:ext>
                </p:extLst>
              </p:nvPr>
            </p:nvGraphicFramePr>
            <p:xfrm>
              <a:off x="371191" y="1926804"/>
              <a:ext cx="8247708" cy="2246844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4123854">
                      <a:extLst>
                        <a:ext uri="{9D8B030D-6E8A-4147-A177-3AD203B41FA5}">
                          <a16:colId xmlns:a16="http://schemas.microsoft.com/office/drawing/2014/main" val="638976586"/>
                        </a:ext>
                      </a:extLst>
                    </a:gridCol>
                    <a:gridCol w="4123854">
                      <a:extLst>
                        <a:ext uri="{9D8B030D-6E8A-4147-A177-3AD203B41FA5}">
                          <a16:colId xmlns:a16="http://schemas.microsoft.com/office/drawing/2014/main" val="691603342"/>
                        </a:ext>
                      </a:extLst>
                    </a:gridCol>
                  </a:tblGrid>
                  <a:tr h="1024626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</a:rPr>
                            <a:t>Вариант 1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400">
                                    <a:effectLst/>
                                  </a:rPr>
                                  <m:t>𝑋</m:t>
                                </m:r>
                                <m:r>
                                  <a:rPr lang="ru-RU" sz="1400">
                                    <a:effectLst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ru-RU" sz="1400">
                                        <a:effectLst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400">
                                        <a:effectLst/>
                                      </a:rPr>
                                      <m:t>𝐴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−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𝐵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+</m:t>
                                    </m:r>
                                    <m:d>
                                      <m:dPr>
                                        <m:ctrlPr>
                                          <a:rPr lang="ru-RU" sz="1400">
                                            <a:effectLst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ru-RU" sz="1400">
                                            <a:effectLst/>
                                          </a:rPr>
                                          <m:t>𝐶</m:t>
                                        </m:r>
                                        <m:r>
                                          <a:rPr lang="ru-RU" sz="1400">
                                            <a:effectLst/>
                                          </a:rPr>
                                          <m:t>−</m:t>
                                        </m:r>
                                        <m:r>
                                          <a:rPr lang="ru-RU" sz="1400">
                                            <a:effectLst/>
                                          </a:rPr>
                                          <m:t>𝐷</m:t>
                                        </m:r>
                                      </m:e>
                                    </m:d>
                                    <m:r>
                                      <a:rPr lang="en-US" sz="1400">
                                        <a:effectLst/>
                                      </a:rPr>
                                      <m:t>/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𝐷</m:t>
                                    </m:r>
                                  </m:num>
                                  <m:den>
                                    <m:r>
                                      <a:rPr lang="ru-RU" sz="1400">
                                        <a:effectLst/>
                                      </a:rPr>
                                      <m:t>𝐴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−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𝐵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−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𝐷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%%(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𝐴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+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𝐵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)</m:t>
                                    </m:r>
                                  </m:den>
                                </m:f>
                                <m:r>
                                  <a:rPr lang="ru-RU" sz="1400">
                                    <a:effectLst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ru-RU" sz="1400">
                                        <a:effectLst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400">
                                        <a:effectLst/>
                                      </a:rPr>
                                      <m:t>𝐴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−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𝐵</m:t>
                                    </m:r>
                                  </m:num>
                                  <m:den>
                                    <m:r>
                                      <a:rPr lang="ru-RU" sz="1400">
                                        <a:effectLst/>
                                      </a:rPr>
                                      <m:t>𝐴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∙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𝐵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+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𝐶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∙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𝐷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</a:rPr>
                            <a:t>Вариант 2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400">
                                    <a:effectLst/>
                                  </a:rPr>
                                  <m:t>𝑋</m:t>
                                </m:r>
                                <m:r>
                                  <a:rPr lang="ru-RU" sz="1400">
                                    <a:effectLst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ru-RU" sz="1400">
                                        <a:effectLst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400">
                                        <a:effectLst/>
                                      </a:rPr>
                                      <m:t>𝐴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%%</m:t>
                                    </m:r>
                                    <m:d>
                                      <m:dPr>
                                        <m:ctrlPr>
                                          <a:rPr lang="ru-RU" sz="1400">
                                            <a:effectLst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ru-RU" sz="1400">
                                            <a:effectLst/>
                                          </a:rPr>
                                          <m:t>𝐴</m:t>
                                        </m:r>
                                        <m:r>
                                          <a:rPr lang="ru-RU" sz="1400">
                                            <a:effectLst/>
                                          </a:rPr>
                                          <m:t>+</m:t>
                                        </m:r>
                                        <m:r>
                                          <a:rPr lang="ru-RU" sz="1400">
                                            <a:effectLst/>
                                          </a:rPr>
                                          <m:t>𝐵</m:t>
                                        </m:r>
                                        <m:r>
                                          <a:rPr lang="ru-RU" sz="1400">
                                            <a:effectLst/>
                                          </a:rPr>
                                          <m:t>−</m:t>
                                        </m:r>
                                        <m:r>
                                          <a:rPr lang="ru-RU" sz="1400">
                                            <a:effectLst/>
                                          </a:rPr>
                                          <m:t>𝐶</m:t>
                                        </m:r>
                                      </m:e>
                                    </m:d>
                                    <m:r>
                                      <a:rPr lang="ru-RU" sz="1400">
                                        <a:effectLst/>
                                      </a:rPr>
                                      <m:t>−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𝐷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/(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𝐴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−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𝐵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)</m:t>
                                    </m:r>
                                  </m:num>
                                  <m:den>
                                    <m:r>
                                      <a:rPr lang="ru-RU" sz="1400">
                                        <a:effectLst/>
                                      </a:rPr>
                                      <m:t>𝐵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−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𝐶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∙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𝐷</m:t>
                                    </m:r>
                                  </m:den>
                                </m:f>
                                <m:r>
                                  <a:rPr lang="ru-RU" sz="1400">
                                    <a:effectLst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ru-RU" sz="1400">
                                        <a:effectLst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400">
                                        <a:effectLst/>
                                      </a:rPr>
                                      <m:t>𝐴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−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𝐵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∙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𝐶</m:t>
                                    </m:r>
                                  </m:num>
                                  <m:den>
                                    <m:r>
                                      <a:rPr lang="ru-RU" sz="1400">
                                        <a:effectLst/>
                                      </a:rPr>
                                      <m:t>𝐴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−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𝐴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%%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𝐷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9680109"/>
                      </a:ext>
                    </a:extLst>
                  </a:tr>
                  <a:tr h="122221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</a:rPr>
                            <a:t>Вариант </a:t>
                          </a:r>
                          <a:r>
                            <a:rPr lang="en-US" sz="1400" b="1" dirty="0">
                              <a:effectLst/>
                            </a:rPr>
                            <a:t>3</a:t>
                          </a:r>
                          <a:endParaRPr lang="ru-RU" sz="1400" b="1" dirty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400">
                                    <a:effectLst/>
                                  </a:rPr>
                                  <m:t>𝑋</m:t>
                                </m:r>
                                <m:r>
                                  <a:rPr lang="ru-RU" sz="1400">
                                    <a:effectLst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ru-RU" sz="1400">
                                        <a:effectLst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400">
                                        <a:effectLst/>
                                      </a:rPr>
                                      <m:t>𝐴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+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𝐵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−</m:t>
                                    </m:r>
                                    <m:d>
                                      <m:dPr>
                                        <m:ctrlPr>
                                          <a:rPr lang="ru-RU" sz="1400">
                                            <a:effectLst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ru-RU" sz="1400">
                                            <a:effectLst/>
                                          </a:rPr>
                                          <m:t>𝐶</m:t>
                                        </m:r>
                                        <m:r>
                                          <a:rPr lang="ru-RU" sz="1400">
                                            <a:effectLst/>
                                          </a:rPr>
                                          <m:t>+</m:t>
                                        </m:r>
                                        <m:r>
                                          <a:rPr lang="ru-RU" sz="1400">
                                            <a:effectLst/>
                                          </a:rPr>
                                          <m:t>𝐷</m:t>
                                        </m:r>
                                      </m:e>
                                    </m:d>
                                    <m:r>
                                      <a:rPr lang="ru-RU" sz="1400">
                                        <a:effectLst/>
                                      </a:rPr>
                                      <m:t>%%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𝐷</m:t>
                                    </m:r>
                                  </m:num>
                                  <m:den>
                                    <m:r>
                                      <a:rPr lang="ru-RU" sz="1400">
                                        <a:effectLst/>
                                      </a:rPr>
                                      <m:t>𝐴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+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𝐵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+</m:t>
                                    </m:r>
                                    <m:f>
                                      <m:fPr>
                                        <m:ctrlPr>
                                          <a:rPr lang="ru-RU" sz="1400">
                                            <a:effectLst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ru-RU" sz="1400">
                                            <a:effectLst/>
                                          </a:rPr>
                                          <m:t>𝐷</m:t>
                                        </m:r>
                                      </m:num>
                                      <m:den>
                                        <m:r>
                                          <a:rPr lang="ru-RU" sz="1400">
                                            <a:effectLst/>
                                          </a:rPr>
                                          <m:t>𝐴</m:t>
                                        </m:r>
                                        <m:r>
                                          <a:rPr lang="ru-RU" sz="1400">
                                            <a:effectLst/>
                                          </a:rPr>
                                          <m:t>+</m:t>
                                        </m:r>
                                        <m:r>
                                          <a:rPr lang="ru-RU" sz="1400">
                                            <a:effectLst/>
                                          </a:rPr>
                                          <m:t>𝐵</m:t>
                                        </m:r>
                                      </m:den>
                                    </m:f>
                                  </m:den>
                                </m:f>
                                <m:r>
                                  <a:rPr lang="ru-RU" sz="1400">
                                    <a:effectLst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ru-RU" sz="1400">
                                        <a:effectLst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400">
                                        <a:effectLst/>
                                      </a:rPr>
                                      <m:t>𝐴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+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𝐵</m:t>
                                    </m:r>
                                  </m:num>
                                  <m:den>
                                    <m:r>
                                      <a:rPr lang="ru-RU" sz="1400">
                                        <a:effectLst/>
                                      </a:rPr>
                                      <m:t>𝐴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∙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𝐵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−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𝐶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∙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𝐷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</a:rPr>
                            <a:t>Вариант </a:t>
                          </a:r>
                          <a:r>
                            <a:rPr lang="en-US" sz="1400" b="1" dirty="0">
                              <a:effectLst/>
                            </a:rPr>
                            <a:t>4</a:t>
                          </a:r>
                          <a:endParaRPr lang="ru-RU" sz="1400" b="1" dirty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400">
                                    <a:effectLst/>
                                  </a:rPr>
                                  <m:t>𝑋</m:t>
                                </m:r>
                                <m:r>
                                  <a:rPr lang="ru-RU" sz="1400">
                                    <a:effectLst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ru-RU" sz="1400">
                                        <a:effectLst/>
                                      </a:rPr>
                                    </m:ctrlPr>
                                  </m:fPr>
                                  <m:num>
                                    <m:f>
                                      <m:fPr>
                                        <m:ctrlPr>
                                          <a:rPr lang="ru-RU" sz="1400">
                                            <a:effectLst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ru-RU" sz="1400">
                                            <a:effectLst/>
                                          </a:rPr>
                                          <m:t>𝐴</m:t>
                                        </m:r>
                                      </m:num>
                                      <m:den>
                                        <m:r>
                                          <a:rPr lang="en-US" sz="1400">
                                            <a:effectLst/>
                                          </a:rPr>
                                          <m:t>𝐴</m:t>
                                        </m:r>
                                        <m:r>
                                          <a:rPr lang="ru-RU" sz="1400">
                                            <a:effectLst/>
                                          </a:rPr>
                                          <m:t>+</m:t>
                                        </m:r>
                                        <m:r>
                                          <a:rPr lang="ru-RU" sz="1400">
                                            <a:effectLst/>
                                          </a:rPr>
                                          <m:t>𝐵</m:t>
                                        </m:r>
                                        <m:r>
                                          <a:rPr lang="ru-RU" sz="1400">
                                            <a:effectLst/>
                                          </a:rPr>
                                          <m:t>+</m:t>
                                        </m:r>
                                        <m:r>
                                          <a:rPr lang="ru-RU" sz="1400">
                                            <a:effectLst/>
                                          </a:rPr>
                                          <m:t>𝐶</m:t>
                                        </m:r>
                                      </m:den>
                                    </m:f>
                                    <m:r>
                                      <a:rPr lang="ru-RU" sz="1400">
                                        <a:effectLst/>
                                      </a:rPr>
                                      <m:t>+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𝐷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%%(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𝐴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+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𝐵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)</m:t>
                                    </m:r>
                                  </m:num>
                                  <m:den>
                                    <m:r>
                                      <a:rPr lang="ru-RU" sz="1400">
                                        <a:effectLst/>
                                      </a:rPr>
                                      <m:t>𝐵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+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𝐶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∙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𝐷</m:t>
                                    </m:r>
                                  </m:den>
                                </m:f>
                                <m:r>
                                  <a:rPr lang="ru-RU" sz="1400">
                                    <a:effectLst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ru-RU" sz="1400">
                                        <a:effectLst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400">
                                        <a:effectLst/>
                                      </a:rPr>
                                      <m:t>𝐴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+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𝐵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∙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𝐶</m:t>
                                    </m:r>
                                  </m:num>
                                  <m:den>
                                    <m:r>
                                      <a:rPr lang="ru-RU" sz="1400">
                                        <a:effectLst/>
                                      </a:rPr>
                                      <m:t>𝐴</m:t>
                                    </m:r>
                                    <m:r>
                                      <a:rPr lang="ru-RU" sz="1400">
                                        <a:effectLst/>
                                      </a:rPr>
                                      <m:t>+</m:t>
                                    </m:r>
                                    <m:f>
                                      <m:fPr>
                                        <m:ctrlPr>
                                          <a:rPr lang="ru-RU" sz="1400">
                                            <a:effectLst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ru-RU" sz="1400">
                                            <a:effectLst/>
                                          </a:rPr>
                                          <m:t>𝐴</m:t>
                                        </m:r>
                                      </m:num>
                                      <m:den>
                                        <m:r>
                                          <a:rPr lang="ru-RU" sz="1400">
                                            <a:effectLst/>
                                          </a:rPr>
                                          <m:t>𝐶</m:t>
                                        </m:r>
                                        <m:r>
                                          <a:rPr lang="ru-RU" sz="1400">
                                            <a:effectLst/>
                                          </a:rPr>
                                          <m:t>+</m:t>
                                        </m:r>
                                        <m:r>
                                          <a:rPr lang="ru-RU" sz="1400">
                                            <a:effectLst/>
                                          </a:rPr>
                                          <m:t>𝐷</m:t>
                                        </m:r>
                                      </m:den>
                                    </m:f>
                                  </m:den>
                                </m:f>
                              </m:oMath>
                            </m:oMathPara>
                          </a14:m>
                          <a:endParaRPr lang="ru-RU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71057637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37000157"/>
                  </p:ext>
                </p:extLst>
              </p:nvPr>
            </p:nvGraphicFramePr>
            <p:xfrm>
              <a:off x="371191" y="1926804"/>
              <a:ext cx="8247708" cy="2246844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4123854">
                      <a:extLst>
                        <a:ext uri="{9D8B030D-6E8A-4147-A177-3AD203B41FA5}">
                          <a16:colId xmlns:a16="http://schemas.microsoft.com/office/drawing/2014/main" val="638976586"/>
                        </a:ext>
                      </a:extLst>
                    </a:gridCol>
                    <a:gridCol w="4123854">
                      <a:extLst>
                        <a:ext uri="{9D8B030D-6E8A-4147-A177-3AD203B41FA5}">
                          <a16:colId xmlns:a16="http://schemas.microsoft.com/office/drawing/2014/main" val="691603342"/>
                        </a:ext>
                      </a:extLst>
                    </a:gridCol>
                  </a:tblGrid>
                  <a:tr h="102462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48" t="-3571" r="-100295" b="-120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00148" t="-3571" r="-295" b="-1208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680109"/>
                      </a:ext>
                    </a:extLst>
                  </a:tr>
                  <a:tr h="1222218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48" t="-86567" r="-100295" b="-9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00148" t="-86567" r="-295" b="-99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105763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4856" y="511880"/>
            <a:ext cx="8890503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 задания выполнять строго по вариантам!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Задание 1.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Составить 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-файл вычисления и вывода на экран значения выражения (ввод 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в диалоге).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Задание 2.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Добавить к 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-файлу из задания 1 проверку деления на ноль с выводом соответствующего сообщения.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(при выполнении задания учитывать, что некоторые проверки следует выполнять последовательно)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80246" y="4564155"/>
            <a:ext cx="80575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Задание 3.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Составить 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-файл для алгоритма, представленного блок-схемой на следующих слайдах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bat-</a:t>
            </a:r>
            <a:r>
              <a:rPr lang="ru-RU" alt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файл для этого задания должен в точности соответствовать блок-схеме: 1 блок – 1 команда!):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02251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7" name="Группа 156"/>
          <p:cNvGrpSpPr/>
          <p:nvPr/>
        </p:nvGrpSpPr>
        <p:grpSpPr>
          <a:xfrm>
            <a:off x="209844" y="125984"/>
            <a:ext cx="4495798" cy="6613087"/>
            <a:chOff x="37828" y="89770"/>
            <a:chExt cx="4495798" cy="6613087"/>
          </a:xfrm>
        </p:grpSpPr>
        <p:grpSp>
          <p:nvGrpSpPr>
            <p:cNvPr id="153" name="Группа 152"/>
            <p:cNvGrpSpPr/>
            <p:nvPr/>
          </p:nvGrpSpPr>
          <p:grpSpPr>
            <a:xfrm>
              <a:off x="37828" y="163285"/>
              <a:ext cx="4495798" cy="6539572"/>
              <a:chOff x="37828" y="163285"/>
              <a:chExt cx="4495798" cy="6539572"/>
            </a:xfrm>
          </p:grpSpPr>
          <p:sp>
            <p:nvSpPr>
              <p:cNvPr id="10" name="Блок-схема: знак завершения 9"/>
              <p:cNvSpPr/>
              <p:nvPr/>
            </p:nvSpPr>
            <p:spPr>
              <a:xfrm>
                <a:off x="996040" y="163285"/>
                <a:ext cx="1453243" cy="391885"/>
              </a:xfrm>
              <a:prstGeom prst="flowChartTermina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chemeClr val="tx1"/>
                    </a:solidFill>
                  </a:rPr>
                  <a:t>Начало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Блок-схема: данные 10"/>
              <p:cNvSpPr/>
              <p:nvPr/>
            </p:nvSpPr>
            <p:spPr>
              <a:xfrm>
                <a:off x="816425" y="767432"/>
                <a:ext cx="1812472" cy="336750"/>
              </a:xfrm>
              <a:prstGeom prst="flowChartInputOutpu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ysClr val="windowText" lastClr="000000"/>
                    </a:solidFill>
                  </a:rPr>
                  <a:t>Ввод </a:t>
                </a:r>
                <a:r>
                  <a:rPr lang="en-US" dirty="0" smtClean="0">
                    <a:solidFill>
                      <a:sysClr val="windowText" lastClr="000000"/>
                    </a:solidFill>
                  </a:rPr>
                  <a:t>N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2" name="Прямоугольник 11"/>
              <p:cNvSpPr/>
              <p:nvPr/>
            </p:nvSpPr>
            <p:spPr>
              <a:xfrm>
                <a:off x="275896" y="1310340"/>
                <a:ext cx="2893531" cy="567416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A=1,B=1, W=1000000, S=100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9" name="Овал 18"/>
              <p:cNvSpPr/>
              <p:nvPr/>
            </p:nvSpPr>
            <p:spPr>
              <a:xfrm>
                <a:off x="1526719" y="2120545"/>
                <a:ext cx="391886" cy="391886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P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9" name="Прямоугольник 38"/>
              <p:cNvSpPr/>
              <p:nvPr/>
            </p:nvSpPr>
            <p:spPr>
              <a:xfrm>
                <a:off x="724169" y="2785457"/>
                <a:ext cx="1996985" cy="47352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C=A+B, A=B, N-=1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0" name="Прямоугольник 39"/>
              <p:cNvSpPr/>
              <p:nvPr/>
            </p:nvSpPr>
            <p:spPr>
              <a:xfrm>
                <a:off x="37828" y="3696691"/>
                <a:ext cx="3366276" cy="623861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B=C, C=C*W/A, D=C/W, P=C%%W 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0" name="Блок-схема: решение 19"/>
              <p:cNvSpPr/>
              <p:nvPr/>
            </p:nvSpPr>
            <p:spPr>
              <a:xfrm>
                <a:off x="889902" y="5429227"/>
                <a:ext cx="1665516" cy="734792"/>
              </a:xfrm>
              <a:prstGeom prst="flowChartDecision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N=0</a:t>
                </a:r>
                <a:endParaRPr lang="ru-RU" dirty="0">
                  <a:ln>
                    <a:solidFill>
                      <a:schemeClr val="tx1"/>
                    </a:solidFill>
                  </a:ln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4" name="Блок-схема: данные 43"/>
              <p:cNvSpPr/>
              <p:nvPr/>
            </p:nvSpPr>
            <p:spPr>
              <a:xfrm>
                <a:off x="2721154" y="5576187"/>
                <a:ext cx="1812472" cy="440872"/>
              </a:xfrm>
              <a:prstGeom prst="flowChartInputOutpu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ysClr val="windowText" lastClr="000000"/>
                    </a:solidFill>
                  </a:rPr>
                  <a:t>В</a:t>
                </a:r>
                <a:r>
                  <a:rPr lang="ru-RU" dirty="0">
                    <a:solidFill>
                      <a:sysClr val="windowText" lastClr="000000"/>
                    </a:solidFill>
                  </a:rPr>
                  <a:t>ы</a:t>
                </a:r>
                <a:r>
                  <a:rPr lang="ru-RU" dirty="0" smtClean="0">
                    <a:solidFill>
                      <a:sysClr val="windowText" lastClr="000000"/>
                    </a:solidFill>
                  </a:rPr>
                  <a:t>вод </a:t>
                </a:r>
                <a:r>
                  <a:rPr lang="en-US" dirty="0" smtClean="0">
                    <a:solidFill>
                      <a:sysClr val="windowText" lastClr="000000"/>
                    </a:solidFill>
                  </a:rPr>
                  <a:t>S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5" name="Прямоугольник 44"/>
              <p:cNvSpPr/>
              <p:nvPr/>
            </p:nvSpPr>
            <p:spPr>
              <a:xfrm>
                <a:off x="662516" y="4709882"/>
                <a:ext cx="2116898" cy="47352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S=%S%   %D%</a:t>
                </a:r>
                <a:r>
                  <a:rPr lang="en-US" sz="2400" b="1" dirty="0" smtClean="0">
                    <a:solidFill>
                      <a:sysClr val="windowText" lastClr="000000"/>
                    </a:solidFill>
                  </a:rPr>
                  <a:t>.</a:t>
                </a:r>
                <a:r>
                  <a:rPr lang="en-US" dirty="0" smtClean="0">
                    <a:solidFill>
                      <a:sysClr val="windowText" lastClr="000000"/>
                    </a:solidFill>
                  </a:rPr>
                  <a:t>%P%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23" name="Прямая со стрелкой 22"/>
              <p:cNvCxnSpPr>
                <a:stCxn id="10" idx="2"/>
                <a:endCxn id="11" idx="1"/>
              </p:cNvCxnSpPr>
              <p:nvPr/>
            </p:nvCxnSpPr>
            <p:spPr>
              <a:xfrm flipH="1">
                <a:off x="1722661" y="555170"/>
                <a:ext cx="1" cy="212262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Прямая со стрелкой 49"/>
              <p:cNvCxnSpPr>
                <a:stCxn id="11" idx="4"/>
                <a:endCxn id="12" idx="0"/>
              </p:cNvCxnSpPr>
              <p:nvPr/>
            </p:nvCxnSpPr>
            <p:spPr>
              <a:xfrm>
                <a:off x="1722661" y="1104182"/>
                <a:ext cx="1" cy="206158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 стрелкой 50"/>
              <p:cNvCxnSpPr>
                <a:stCxn id="12" idx="2"/>
                <a:endCxn id="19" idx="0"/>
              </p:cNvCxnSpPr>
              <p:nvPr/>
            </p:nvCxnSpPr>
            <p:spPr>
              <a:xfrm>
                <a:off x="1722662" y="1877756"/>
                <a:ext cx="0" cy="242789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Прямая со стрелкой 51"/>
              <p:cNvCxnSpPr>
                <a:stCxn id="19" idx="4"/>
                <a:endCxn id="39" idx="0"/>
              </p:cNvCxnSpPr>
              <p:nvPr/>
            </p:nvCxnSpPr>
            <p:spPr>
              <a:xfrm>
                <a:off x="1722662" y="2512431"/>
                <a:ext cx="0" cy="273026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Прямая со стрелкой 52"/>
              <p:cNvCxnSpPr>
                <a:stCxn id="39" idx="2"/>
                <a:endCxn id="40" idx="0"/>
              </p:cNvCxnSpPr>
              <p:nvPr/>
            </p:nvCxnSpPr>
            <p:spPr>
              <a:xfrm flipH="1">
                <a:off x="1720966" y="3258985"/>
                <a:ext cx="1696" cy="437706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Прямая со стрелкой 60"/>
              <p:cNvCxnSpPr>
                <a:stCxn id="44" idx="4"/>
                <a:endCxn id="91" idx="0"/>
              </p:cNvCxnSpPr>
              <p:nvPr/>
            </p:nvCxnSpPr>
            <p:spPr>
              <a:xfrm>
                <a:off x="3627390" y="6017059"/>
                <a:ext cx="0" cy="293913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Прямая со стрелкой 75"/>
              <p:cNvCxnSpPr>
                <a:stCxn id="40" idx="2"/>
                <a:endCxn id="45" idx="0"/>
              </p:cNvCxnSpPr>
              <p:nvPr/>
            </p:nvCxnSpPr>
            <p:spPr>
              <a:xfrm flipH="1">
                <a:off x="1720965" y="4320552"/>
                <a:ext cx="1" cy="389330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7" name="Прямая со стрелкой 76"/>
              <p:cNvCxnSpPr>
                <a:stCxn id="45" idx="2"/>
                <a:endCxn id="20" idx="0"/>
              </p:cNvCxnSpPr>
              <p:nvPr/>
            </p:nvCxnSpPr>
            <p:spPr>
              <a:xfrm>
                <a:off x="1720965" y="5183410"/>
                <a:ext cx="1695" cy="245817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8" name="Прямая со стрелкой 77"/>
              <p:cNvCxnSpPr>
                <a:stCxn id="20" idx="3"/>
                <a:endCxn id="44" idx="2"/>
              </p:cNvCxnSpPr>
              <p:nvPr/>
            </p:nvCxnSpPr>
            <p:spPr>
              <a:xfrm>
                <a:off x="2555418" y="5796623"/>
                <a:ext cx="346983" cy="0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Соединительная линия уступом 80"/>
              <p:cNvCxnSpPr>
                <a:stCxn id="20" idx="1"/>
                <a:endCxn id="19" idx="2"/>
              </p:cNvCxnSpPr>
              <p:nvPr/>
            </p:nvCxnSpPr>
            <p:spPr>
              <a:xfrm rot="10800000" flipH="1">
                <a:off x="889901" y="2316489"/>
                <a:ext cx="636817" cy="3480135"/>
              </a:xfrm>
              <a:prstGeom prst="bentConnector3">
                <a:avLst>
                  <a:gd name="adj1" fmla="val -154191"/>
                </a:avLst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1" name="Блок-схема: знак завершения 90"/>
              <p:cNvSpPr/>
              <p:nvPr/>
            </p:nvSpPr>
            <p:spPr>
              <a:xfrm>
                <a:off x="2900768" y="6310972"/>
                <a:ext cx="1453243" cy="391885"/>
              </a:xfrm>
              <a:prstGeom prst="flowChartTermina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chemeClr val="tx1"/>
                    </a:solidFill>
                  </a:rPr>
                  <a:t>Конец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2467543" y="5351656"/>
                <a:ext cx="4235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да</a:t>
                </a:r>
                <a:endParaRPr lang="ru-RU" dirty="0"/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509654" y="5391520"/>
                <a:ext cx="512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нет</a:t>
                </a:r>
                <a:endParaRPr lang="ru-RU" dirty="0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2772177" y="4771034"/>
                <a:ext cx="14228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- лексически</a:t>
                </a:r>
                <a:endParaRPr lang="ru-RU" dirty="0"/>
              </a:p>
            </p:txBody>
          </p:sp>
        </p:grpSp>
        <p:sp>
          <p:nvSpPr>
            <p:cNvPr id="155" name="Овал 154"/>
            <p:cNvSpPr/>
            <p:nvPr/>
          </p:nvSpPr>
          <p:spPr>
            <a:xfrm>
              <a:off x="161700" y="89770"/>
              <a:ext cx="604146" cy="60414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/>
                <a:t>1</a:t>
              </a:r>
              <a:endParaRPr lang="ru-RU" sz="2800" b="1" dirty="0"/>
            </a:p>
          </p:txBody>
        </p:sp>
      </p:grpSp>
      <p:grpSp>
        <p:nvGrpSpPr>
          <p:cNvPr id="158" name="Группа 157"/>
          <p:cNvGrpSpPr/>
          <p:nvPr/>
        </p:nvGrpSpPr>
        <p:grpSpPr>
          <a:xfrm>
            <a:off x="5020914" y="89770"/>
            <a:ext cx="3823454" cy="6604903"/>
            <a:chOff x="5020914" y="89770"/>
            <a:chExt cx="3823454" cy="6604903"/>
          </a:xfrm>
        </p:grpSpPr>
        <p:grpSp>
          <p:nvGrpSpPr>
            <p:cNvPr id="154" name="Группа 153"/>
            <p:cNvGrpSpPr/>
            <p:nvPr/>
          </p:nvGrpSpPr>
          <p:grpSpPr>
            <a:xfrm>
              <a:off x="5020914" y="187763"/>
              <a:ext cx="3823454" cy="6506910"/>
              <a:chOff x="5020914" y="187763"/>
              <a:chExt cx="3823454" cy="6506910"/>
            </a:xfrm>
          </p:grpSpPr>
          <p:sp>
            <p:nvSpPr>
              <p:cNvPr id="99" name="Блок-схема: знак завершения 98"/>
              <p:cNvSpPr/>
              <p:nvPr/>
            </p:nvSpPr>
            <p:spPr>
              <a:xfrm>
                <a:off x="5486397" y="187763"/>
                <a:ext cx="1453243" cy="391885"/>
              </a:xfrm>
              <a:prstGeom prst="flowChartTermina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chemeClr val="tx1"/>
                    </a:solidFill>
                  </a:rPr>
                  <a:t>Начало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0" name="Блок-схема: данные 99"/>
              <p:cNvSpPr/>
              <p:nvPr/>
            </p:nvSpPr>
            <p:spPr>
              <a:xfrm>
                <a:off x="5306782" y="791909"/>
                <a:ext cx="1812472" cy="424543"/>
              </a:xfrm>
              <a:prstGeom prst="flowChartInputOutpu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ysClr val="windowText" lastClr="000000"/>
                    </a:solidFill>
                  </a:rPr>
                  <a:t>Ввод </a:t>
                </a:r>
                <a:r>
                  <a:rPr lang="en-US" dirty="0" smtClean="0">
                    <a:solidFill>
                      <a:sysClr val="windowText" lastClr="000000"/>
                    </a:solidFill>
                  </a:rPr>
                  <a:t>A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1" name="Прямоугольник 100"/>
              <p:cNvSpPr/>
              <p:nvPr/>
            </p:nvSpPr>
            <p:spPr>
              <a:xfrm>
                <a:off x="5306783" y="1404228"/>
                <a:ext cx="1812472" cy="47352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S=0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2" name="Овал 101"/>
              <p:cNvSpPr/>
              <p:nvPr/>
            </p:nvSpPr>
            <p:spPr>
              <a:xfrm>
                <a:off x="6017076" y="2826868"/>
                <a:ext cx="391886" cy="391886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P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4" name="Прямоугольник 103"/>
              <p:cNvSpPr/>
              <p:nvPr/>
            </p:nvSpPr>
            <p:spPr>
              <a:xfrm>
                <a:off x="5020914" y="3562253"/>
                <a:ext cx="2399052" cy="47352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C=A%%10, A/=10, S+=C 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6" name="Блок-схема: решение 105"/>
              <p:cNvSpPr/>
              <p:nvPr/>
            </p:nvSpPr>
            <p:spPr>
              <a:xfrm>
                <a:off x="5380259" y="5127125"/>
                <a:ext cx="1665516" cy="734792"/>
              </a:xfrm>
              <a:prstGeom prst="flowChartDecision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A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=0</a:t>
                </a:r>
                <a:endParaRPr lang="ru-RU" dirty="0">
                  <a:ln>
                    <a:solidFill>
                      <a:schemeClr val="tx1"/>
                    </a:solidFill>
                  </a:ln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7" name="Блок-схема: данные 106"/>
              <p:cNvSpPr/>
              <p:nvPr/>
            </p:nvSpPr>
            <p:spPr>
              <a:xfrm>
                <a:off x="5243093" y="6253801"/>
                <a:ext cx="1932489" cy="440872"/>
              </a:xfrm>
              <a:prstGeom prst="flowChartInputOutpu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ysClr val="windowText" lastClr="000000"/>
                    </a:solidFill>
                  </a:rPr>
                  <a:t>В</a:t>
                </a:r>
                <a:r>
                  <a:rPr lang="ru-RU" dirty="0">
                    <a:solidFill>
                      <a:sysClr val="windowText" lastClr="000000"/>
                    </a:solidFill>
                  </a:rPr>
                  <a:t>ы</a:t>
                </a:r>
                <a:r>
                  <a:rPr lang="ru-RU" dirty="0" smtClean="0">
                    <a:solidFill>
                      <a:sysClr val="windowText" lastClr="000000"/>
                    </a:solidFill>
                  </a:rPr>
                  <a:t>вод </a:t>
                </a:r>
                <a:r>
                  <a:rPr lang="en-US" dirty="0" smtClean="0">
                    <a:solidFill>
                      <a:sysClr val="windowText" lastClr="000000"/>
                    </a:solidFill>
                  </a:rPr>
                  <a:t>S T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8" name="Прямоугольник 107"/>
              <p:cNvSpPr/>
              <p:nvPr/>
            </p:nvSpPr>
            <p:spPr>
              <a:xfrm>
                <a:off x="5306782" y="4416834"/>
                <a:ext cx="1812472" cy="47352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T=%T%%C%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09" name="Прямая со стрелкой 108"/>
              <p:cNvCxnSpPr>
                <a:stCxn id="99" idx="2"/>
                <a:endCxn id="100" idx="1"/>
              </p:cNvCxnSpPr>
              <p:nvPr/>
            </p:nvCxnSpPr>
            <p:spPr>
              <a:xfrm flipH="1">
                <a:off x="6213018" y="579648"/>
                <a:ext cx="1" cy="212261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0" name="Прямая со стрелкой 109"/>
              <p:cNvCxnSpPr>
                <a:stCxn id="100" idx="4"/>
                <a:endCxn id="101" idx="0"/>
              </p:cNvCxnSpPr>
              <p:nvPr/>
            </p:nvCxnSpPr>
            <p:spPr>
              <a:xfrm>
                <a:off x="6213018" y="1216452"/>
                <a:ext cx="1" cy="187776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1" name="Прямая со стрелкой 110"/>
              <p:cNvCxnSpPr>
                <a:stCxn id="101" idx="2"/>
                <a:endCxn id="126" idx="0"/>
              </p:cNvCxnSpPr>
              <p:nvPr/>
            </p:nvCxnSpPr>
            <p:spPr>
              <a:xfrm flipH="1">
                <a:off x="6209339" y="1877756"/>
                <a:ext cx="3680" cy="253113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2" name="Прямая со стрелкой 111"/>
              <p:cNvCxnSpPr>
                <a:stCxn id="102" idx="4"/>
                <a:endCxn id="104" idx="0"/>
              </p:cNvCxnSpPr>
              <p:nvPr/>
            </p:nvCxnSpPr>
            <p:spPr>
              <a:xfrm>
                <a:off x="6213019" y="3218754"/>
                <a:ext cx="7421" cy="343499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3" name="Прямая со стрелкой 112"/>
              <p:cNvCxnSpPr>
                <a:stCxn id="126" idx="2"/>
                <a:endCxn id="102" idx="0"/>
              </p:cNvCxnSpPr>
              <p:nvPr/>
            </p:nvCxnSpPr>
            <p:spPr>
              <a:xfrm>
                <a:off x="6209339" y="2604397"/>
                <a:ext cx="3680" cy="222471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4" name="Прямая со стрелкой 113"/>
              <p:cNvCxnSpPr>
                <a:stCxn id="107" idx="5"/>
                <a:endCxn id="120" idx="1"/>
              </p:cNvCxnSpPr>
              <p:nvPr/>
            </p:nvCxnSpPr>
            <p:spPr>
              <a:xfrm flipV="1">
                <a:off x="6982333" y="6474216"/>
                <a:ext cx="408792" cy="21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6" name="Прямая со стрелкой 115"/>
              <p:cNvCxnSpPr>
                <a:stCxn id="104" idx="2"/>
                <a:endCxn id="108" idx="0"/>
              </p:cNvCxnSpPr>
              <p:nvPr/>
            </p:nvCxnSpPr>
            <p:spPr>
              <a:xfrm flipH="1">
                <a:off x="6213018" y="4035781"/>
                <a:ext cx="7422" cy="381053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7" name="Прямая со стрелкой 116"/>
              <p:cNvCxnSpPr>
                <a:stCxn id="108" idx="2"/>
                <a:endCxn id="106" idx="0"/>
              </p:cNvCxnSpPr>
              <p:nvPr/>
            </p:nvCxnSpPr>
            <p:spPr>
              <a:xfrm flipH="1">
                <a:off x="6213017" y="4890362"/>
                <a:ext cx="1" cy="236763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8" name="Прямая со стрелкой 117"/>
              <p:cNvCxnSpPr>
                <a:stCxn id="106" idx="2"/>
                <a:endCxn id="107" idx="1"/>
              </p:cNvCxnSpPr>
              <p:nvPr/>
            </p:nvCxnSpPr>
            <p:spPr>
              <a:xfrm flipH="1">
                <a:off x="6209338" y="5861917"/>
                <a:ext cx="3679" cy="391884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9" name="Соединительная линия уступом 118"/>
              <p:cNvCxnSpPr>
                <a:stCxn id="106" idx="1"/>
                <a:endCxn id="102" idx="2"/>
              </p:cNvCxnSpPr>
              <p:nvPr/>
            </p:nvCxnSpPr>
            <p:spPr>
              <a:xfrm rot="10800000" flipH="1">
                <a:off x="5380258" y="3022811"/>
                <a:ext cx="636817" cy="2471710"/>
              </a:xfrm>
              <a:prstGeom prst="bentConnector3">
                <a:avLst>
                  <a:gd name="adj1" fmla="val -83792"/>
                </a:avLst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20" name="Блок-схема: знак завершения 119"/>
              <p:cNvSpPr/>
              <p:nvPr/>
            </p:nvSpPr>
            <p:spPr>
              <a:xfrm>
                <a:off x="7391125" y="6278273"/>
                <a:ext cx="1453243" cy="391885"/>
              </a:xfrm>
              <a:prstGeom prst="flowChartTermina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chemeClr val="tx1"/>
                    </a:solidFill>
                  </a:rPr>
                  <a:t>Конец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1" name="TextBox 120"/>
              <p:cNvSpPr txBox="1"/>
              <p:nvPr/>
            </p:nvSpPr>
            <p:spPr>
              <a:xfrm>
                <a:off x="6220440" y="5802828"/>
                <a:ext cx="4235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да</a:t>
                </a:r>
                <a:endParaRPr lang="ru-RU" dirty="0"/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5050590" y="5056785"/>
                <a:ext cx="512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нет</a:t>
                </a:r>
                <a:endParaRPr lang="ru-RU" dirty="0"/>
              </a:p>
            </p:txBody>
          </p:sp>
          <p:sp>
            <p:nvSpPr>
              <p:cNvPr id="123" name="TextBox 122"/>
              <p:cNvSpPr txBox="1"/>
              <p:nvPr/>
            </p:nvSpPr>
            <p:spPr>
              <a:xfrm>
                <a:off x="7262534" y="4468932"/>
                <a:ext cx="14228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- лексически</a:t>
                </a:r>
                <a:endParaRPr lang="ru-RU" dirty="0"/>
              </a:p>
            </p:txBody>
          </p:sp>
          <p:sp>
            <p:nvSpPr>
              <p:cNvPr id="126" name="Прямоугольник 125"/>
              <p:cNvSpPr/>
              <p:nvPr/>
            </p:nvSpPr>
            <p:spPr>
              <a:xfrm>
                <a:off x="5210846" y="2130869"/>
                <a:ext cx="1996985" cy="47352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T=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7296463" y="2141141"/>
                <a:ext cx="14228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- лексически</a:t>
                </a:r>
                <a:endParaRPr lang="ru-RU" dirty="0"/>
              </a:p>
            </p:txBody>
          </p:sp>
        </p:grpSp>
        <p:sp>
          <p:nvSpPr>
            <p:cNvPr id="156" name="Овал 155"/>
            <p:cNvSpPr/>
            <p:nvPr/>
          </p:nvSpPr>
          <p:spPr>
            <a:xfrm>
              <a:off x="7705835" y="89770"/>
              <a:ext cx="604146" cy="60414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/>
                <a:t>2</a:t>
              </a:r>
              <a:endParaRPr lang="ru-RU" sz="28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428743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Группа 67"/>
          <p:cNvGrpSpPr/>
          <p:nvPr/>
        </p:nvGrpSpPr>
        <p:grpSpPr>
          <a:xfrm>
            <a:off x="161700" y="89385"/>
            <a:ext cx="4301027" cy="6690059"/>
            <a:chOff x="161700" y="89385"/>
            <a:chExt cx="4301027" cy="6690059"/>
          </a:xfrm>
        </p:grpSpPr>
        <p:grpSp>
          <p:nvGrpSpPr>
            <p:cNvPr id="153" name="Группа 152"/>
            <p:cNvGrpSpPr/>
            <p:nvPr/>
          </p:nvGrpSpPr>
          <p:grpSpPr>
            <a:xfrm>
              <a:off x="341358" y="89385"/>
              <a:ext cx="4121369" cy="6690059"/>
              <a:chOff x="412257" y="-433108"/>
              <a:chExt cx="4121369" cy="6690059"/>
            </a:xfrm>
          </p:grpSpPr>
          <p:sp>
            <p:nvSpPr>
              <p:cNvPr id="10" name="Блок-схема: знак завершения 9"/>
              <p:cNvSpPr/>
              <p:nvPr/>
            </p:nvSpPr>
            <p:spPr>
              <a:xfrm>
                <a:off x="996040" y="-433108"/>
                <a:ext cx="1453243" cy="391885"/>
              </a:xfrm>
              <a:prstGeom prst="flowChartTermina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chemeClr val="tx1"/>
                    </a:solidFill>
                  </a:rPr>
                  <a:t>Начало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Блок-схема: данные 10"/>
              <p:cNvSpPr/>
              <p:nvPr/>
            </p:nvSpPr>
            <p:spPr>
              <a:xfrm>
                <a:off x="816425" y="187367"/>
                <a:ext cx="1812472" cy="424543"/>
              </a:xfrm>
              <a:prstGeom prst="flowChartInputOutpu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ysClr val="windowText" lastClr="000000"/>
                    </a:solidFill>
                  </a:rPr>
                  <a:t>Ввод </a:t>
                </a:r>
                <a:r>
                  <a:rPr lang="en-US" dirty="0" smtClean="0">
                    <a:solidFill>
                      <a:sysClr val="windowText" lastClr="000000"/>
                    </a:solidFill>
                  </a:rPr>
                  <a:t>A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2" name="Прямоугольник 11"/>
              <p:cNvSpPr/>
              <p:nvPr/>
            </p:nvSpPr>
            <p:spPr>
              <a:xfrm>
                <a:off x="816426" y="1563860"/>
                <a:ext cx="1812472" cy="36711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N=3*B, S=A/B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9" name="Овал 18"/>
              <p:cNvSpPr/>
              <p:nvPr/>
            </p:nvSpPr>
            <p:spPr>
              <a:xfrm>
                <a:off x="1526719" y="2701121"/>
                <a:ext cx="391886" cy="391886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P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9" name="Прямоугольник 38"/>
              <p:cNvSpPr/>
              <p:nvPr/>
            </p:nvSpPr>
            <p:spPr>
              <a:xfrm>
                <a:off x="724169" y="3258206"/>
                <a:ext cx="1996985" cy="42010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A=(A%%B)*10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0" name="Прямоугольник 39"/>
              <p:cNvSpPr/>
              <p:nvPr/>
            </p:nvSpPr>
            <p:spPr>
              <a:xfrm>
                <a:off x="816426" y="3895201"/>
                <a:ext cx="1812472" cy="38063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D=A/B, N-=1 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0" name="Блок-схема: решение 19"/>
              <p:cNvSpPr/>
              <p:nvPr/>
            </p:nvSpPr>
            <p:spPr>
              <a:xfrm>
                <a:off x="885732" y="5113309"/>
                <a:ext cx="1665516" cy="734792"/>
              </a:xfrm>
              <a:prstGeom prst="flowChartDecision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N=0</a:t>
                </a:r>
                <a:endParaRPr lang="ru-RU" dirty="0">
                  <a:ln>
                    <a:solidFill>
                      <a:schemeClr val="tx1"/>
                    </a:solidFill>
                  </a:ln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4" name="Блок-схема: данные 43"/>
              <p:cNvSpPr/>
              <p:nvPr/>
            </p:nvSpPr>
            <p:spPr>
              <a:xfrm>
                <a:off x="2721154" y="5260269"/>
                <a:ext cx="1812472" cy="440872"/>
              </a:xfrm>
              <a:prstGeom prst="flowChartInputOutpu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ysClr val="windowText" lastClr="000000"/>
                    </a:solidFill>
                  </a:rPr>
                  <a:t>В</a:t>
                </a:r>
                <a:r>
                  <a:rPr lang="ru-RU" dirty="0">
                    <a:solidFill>
                      <a:sysClr val="windowText" lastClr="000000"/>
                    </a:solidFill>
                  </a:rPr>
                  <a:t>ы</a:t>
                </a:r>
                <a:r>
                  <a:rPr lang="ru-RU" dirty="0" smtClean="0">
                    <a:solidFill>
                      <a:sysClr val="windowText" lastClr="000000"/>
                    </a:solidFill>
                  </a:rPr>
                  <a:t>вод </a:t>
                </a:r>
                <a:r>
                  <a:rPr lang="en-US" dirty="0" smtClean="0">
                    <a:solidFill>
                      <a:sysClr val="windowText" lastClr="000000"/>
                    </a:solidFill>
                  </a:rPr>
                  <a:t>S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5" name="Прямоугольник 44"/>
              <p:cNvSpPr/>
              <p:nvPr/>
            </p:nvSpPr>
            <p:spPr>
              <a:xfrm>
                <a:off x="816425" y="4478588"/>
                <a:ext cx="1812472" cy="47352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S=%S% %D%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23" name="Прямая со стрелкой 22"/>
              <p:cNvCxnSpPr>
                <a:stCxn id="10" idx="2"/>
                <a:endCxn id="11" idx="1"/>
              </p:cNvCxnSpPr>
              <p:nvPr/>
            </p:nvCxnSpPr>
            <p:spPr>
              <a:xfrm flipH="1">
                <a:off x="1722661" y="-41223"/>
                <a:ext cx="1" cy="228590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Прямая со стрелкой 49"/>
              <p:cNvCxnSpPr>
                <a:stCxn id="11" idx="4"/>
                <a:endCxn id="69" idx="1"/>
              </p:cNvCxnSpPr>
              <p:nvPr/>
            </p:nvCxnSpPr>
            <p:spPr>
              <a:xfrm>
                <a:off x="1722661" y="611910"/>
                <a:ext cx="1" cy="236359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 стрелкой 50"/>
              <p:cNvCxnSpPr>
                <a:stCxn id="12" idx="2"/>
                <a:endCxn id="79" idx="0"/>
              </p:cNvCxnSpPr>
              <p:nvPr/>
            </p:nvCxnSpPr>
            <p:spPr>
              <a:xfrm>
                <a:off x="1722662" y="1930972"/>
                <a:ext cx="0" cy="199455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Прямая со стрелкой 51"/>
              <p:cNvCxnSpPr>
                <a:stCxn id="19" idx="4"/>
                <a:endCxn id="39" idx="0"/>
              </p:cNvCxnSpPr>
              <p:nvPr/>
            </p:nvCxnSpPr>
            <p:spPr>
              <a:xfrm>
                <a:off x="1722662" y="3093007"/>
                <a:ext cx="0" cy="165199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Прямая со стрелкой 52"/>
              <p:cNvCxnSpPr>
                <a:stCxn id="39" idx="2"/>
                <a:endCxn id="40" idx="0"/>
              </p:cNvCxnSpPr>
              <p:nvPr/>
            </p:nvCxnSpPr>
            <p:spPr>
              <a:xfrm>
                <a:off x="1722662" y="3678308"/>
                <a:ext cx="0" cy="216893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Прямая со стрелкой 60"/>
              <p:cNvCxnSpPr>
                <a:stCxn id="44" idx="4"/>
                <a:endCxn id="91" idx="0"/>
              </p:cNvCxnSpPr>
              <p:nvPr/>
            </p:nvCxnSpPr>
            <p:spPr>
              <a:xfrm>
                <a:off x="3627390" y="5701141"/>
                <a:ext cx="0" cy="163925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Прямая со стрелкой 75"/>
              <p:cNvCxnSpPr>
                <a:stCxn id="40" idx="2"/>
                <a:endCxn id="45" idx="0"/>
              </p:cNvCxnSpPr>
              <p:nvPr/>
            </p:nvCxnSpPr>
            <p:spPr>
              <a:xfrm flipH="1">
                <a:off x="1722661" y="4275839"/>
                <a:ext cx="1" cy="202749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7" name="Прямая со стрелкой 76"/>
              <p:cNvCxnSpPr>
                <a:stCxn id="45" idx="2"/>
                <a:endCxn id="20" idx="0"/>
              </p:cNvCxnSpPr>
              <p:nvPr/>
            </p:nvCxnSpPr>
            <p:spPr>
              <a:xfrm flipH="1">
                <a:off x="1718490" y="4952116"/>
                <a:ext cx="4171" cy="161193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8" name="Прямая со стрелкой 77"/>
              <p:cNvCxnSpPr>
                <a:stCxn id="20" idx="3"/>
                <a:endCxn id="44" idx="2"/>
              </p:cNvCxnSpPr>
              <p:nvPr/>
            </p:nvCxnSpPr>
            <p:spPr>
              <a:xfrm>
                <a:off x="2551248" y="5480705"/>
                <a:ext cx="351153" cy="0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Соединительная линия уступом 80"/>
              <p:cNvCxnSpPr>
                <a:stCxn id="20" idx="1"/>
                <a:endCxn id="19" idx="2"/>
              </p:cNvCxnSpPr>
              <p:nvPr/>
            </p:nvCxnSpPr>
            <p:spPr>
              <a:xfrm rot="10800000" flipH="1">
                <a:off x="885731" y="2897065"/>
                <a:ext cx="640987" cy="2583641"/>
              </a:xfrm>
              <a:prstGeom prst="bentConnector3">
                <a:avLst>
                  <a:gd name="adj1" fmla="val -76624"/>
                </a:avLst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1" name="Блок-схема: знак завершения 90"/>
              <p:cNvSpPr/>
              <p:nvPr/>
            </p:nvSpPr>
            <p:spPr>
              <a:xfrm>
                <a:off x="2900768" y="5865066"/>
                <a:ext cx="1453243" cy="391885"/>
              </a:xfrm>
              <a:prstGeom prst="flowChartTermina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chemeClr val="tx1"/>
                    </a:solidFill>
                  </a:rPr>
                  <a:t>Конец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2494703" y="5109861"/>
                <a:ext cx="4235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да</a:t>
                </a:r>
                <a:endParaRPr lang="ru-RU" dirty="0"/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412257" y="5134534"/>
                <a:ext cx="512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нет</a:t>
                </a:r>
                <a:endParaRPr lang="ru-RU" dirty="0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2645429" y="4524001"/>
                <a:ext cx="14228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- лексически</a:t>
                </a:r>
                <a:endParaRPr lang="ru-RU" dirty="0"/>
              </a:p>
            </p:txBody>
          </p:sp>
          <p:sp>
            <p:nvSpPr>
              <p:cNvPr id="79" name="Прямоугольник 78"/>
              <p:cNvSpPr/>
              <p:nvPr/>
            </p:nvSpPr>
            <p:spPr>
              <a:xfrm>
                <a:off x="816426" y="2130427"/>
                <a:ext cx="1812472" cy="379431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S=%S%,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83" name="Прямая со стрелкой 82"/>
              <p:cNvCxnSpPr>
                <a:stCxn id="79" idx="2"/>
                <a:endCxn id="19" idx="0"/>
              </p:cNvCxnSpPr>
              <p:nvPr/>
            </p:nvCxnSpPr>
            <p:spPr>
              <a:xfrm>
                <a:off x="1722662" y="2509858"/>
                <a:ext cx="0" cy="191263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86" name="TextBox 85"/>
              <p:cNvSpPr txBox="1"/>
              <p:nvPr/>
            </p:nvSpPr>
            <p:spPr>
              <a:xfrm>
                <a:off x="2627322" y="2113385"/>
                <a:ext cx="14228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- лексически</a:t>
                </a:r>
                <a:endParaRPr lang="ru-RU" dirty="0"/>
              </a:p>
            </p:txBody>
          </p:sp>
          <p:sp>
            <p:nvSpPr>
              <p:cNvPr id="69" name="Блок-схема: данные 68"/>
              <p:cNvSpPr/>
              <p:nvPr/>
            </p:nvSpPr>
            <p:spPr>
              <a:xfrm>
                <a:off x="816426" y="848269"/>
                <a:ext cx="1812472" cy="424543"/>
              </a:xfrm>
              <a:prstGeom prst="flowChartInputOutpu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ysClr val="windowText" lastClr="000000"/>
                    </a:solidFill>
                  </a:rPr>
                  <a:t>Ввод </a:t>
                </a:r>
                <a:r>
                  <a:rPr lang="en-US" dirty="0" smtClean="0">
                    <a:solidFill>
                      <a:sysClr val="windowText" lastClr="000000"/>
                    </a:solidFill>
                  </a:rPr>
                  <a:t>B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71" name="Прямая со стрелкой 70"/>
              <p:cNvCxnSpPr>
                <a:stCxn id="69" idx="4"/>
                <a:endCxn id="12" idx="0"/>
              </p:cNvCxnSpPr>
              <p:nvPr/>
            </p:nvCxnSpPr>
            <p:spPr>
              <a:xfrm>
                <a:off x="1722662" y="1272812"/>
                <a:ext cx="0" cy="291048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55" name="Овал 154"/>
            <p:cNvSpPr/>
            <p:nvPr/>
          </p:nvSpPr>
          <p:spPr>
            <a:xfrm>
              <a:off x="161700" y="89770"/>
              <a:ext cx="604146" cy="60414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/>
                <a:t>3</a:t>
              </a:r>
              <a:endParaRPr lang="ru-RU" sz="2800" b="1" dirty="0"/>
            </a:p>
          </p:txBody>
        </p:sp>
      </p:grpSp>
      <p:grpSp>
        <p:nvGrpSpPr>
          <p:cNvPr id="70" name="Группа 69"/>
          <p:cNvGrpSpPr/>
          <p:nvPr/>
        </p:nvGrpSpPr>
        <p:grpSpPr>
          <a:xfrm>
            <a:off x="4966174" y="89770"/>
            <a:ext cx="3870353" cy="6637477"/>
            <a:chOff x="4966174" y="89770"/>
            <a:chExt cx="3870353" cy="6637477"/>
          </a:xfrm>
        </p:grpSpPr>
        <p:grpSp>
          <p:nvGrpSpPr>
            <p:cNvPr id="154" name="Группа 153"/>
            <p:cNvGrpSpPr/>
            <p:nvPr/>
          </p:nvGrpSpPr>
          <p:grpSpPr>
            <a:xfrm>
              <a:off x="4966174" y="187763"/>
              <a:ext cx="3870353" cy="6539484"/>
              <a:chOff x="4974013" y="187763"/>
              <a:chExt cx="3870353" cy="6539484"/>
            </a:xfrm>
          </p:grpSpPr>
          <p:sp>
            <p:nvSpPr>
              <p:cNvPr id="99" name="Блок-схема: знак завершения 98"/>
              <p:cNvSpPr/>
              <p:nvPr/>
            </p:nvSpPr>
            <p:spPr>
              <a:xfrm>
                <a:off x="5486397" y="187763"/>
                <a:ext cx="1453243" cy="391885"/>
              </a:xfrm>
              <a:prstGeom prst="flowChartTermina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chemeClr val="tx1"/>
                    </a:solidFill>
                  </a:rPr>
                  <a:t>Начало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0" name="Блок-схема: данные 99"/>
              <p:cNvSpPr/>
              <p:nvPr/>
            </p:nvSpPr>
            <p:spPr>
              <a:xfrm>
                <a:off x="5306782" y="791909"/>
                <a:ext cx="1812472" cy="424543"/>
              </a:xfrm>
              <a:prstGeom prst="flowChartInputOutpu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ysClr val="windowText" lastClr="000000"/>
                    </a:solidFill>
                  </a:rPr>
                  <a:t>Ввод </a:t>
                </a:r>
                <a:r>
                  <a:rPr lang="en-US" dirty="0" smtClean="0">
                    <a:solidFill>
                      <a:sysClr val="windowText" lastClr="000000"/>
                    </a:solidFill>
                  </a:rPr>
                  <a:t>A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1" name="Прямоугольник 100"/>
              <p:cNvSpPr/>
              <p:nvPr/>
            </p:nvSpPr>
            <p:spPr>
              <a:xfrm>
                <a:off x="5306783" y="1509142"/>
                <a:ext cx="1812472" cy="364917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D=A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2" name="Овал 101"/>
              <p:cNvSpPr/>
              <p:nvPr/>
            </p:nvSpPr>
            <p:spPr>
              <a:xfrm>
                <a:off x="6017076" y="2745223"/>
                <a:ext cx="391886" cy="391886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P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4" name="Прямоугольник 103"/>
              <p:cNvSpPr/>
              <p:nvPr/>
            </p:nvSpPr>
            <p:spPr>
              <a:xfrm>
                <a:off x="5306783" y="3306478"/>
                <a:ext cx="1812472" cy="47352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C=A%%10, A/=10 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6" name="Блок-схема: решение 105"/>
              <p:cNvSpPr/>
              <p:nvPr/>
            </p:nvSpPr>
            <p:spPr>
              <a:xfrm>
                <a:off x="5380259" y="4620926"/>
                <a:ext cx="1665516" cy="734792"/>
              </a:xfrm>
              <a:prstGeom prst="flowChartDecision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A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=0</a:t>
                </a:r>
                <a:endParaRPr lang="ru-RU" dirty="0">
                  <a:ln>
                    <a:solidFill>
                      <a:schemeClr val="tx1"/>
                    </a:solidFill>
                  </a:ln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7" name="Блок-схема: данные 106"/>
              <p:cNvSpPr/>
              <p:nvPr/>
            </p:nvSpPr>
            <p:spPr>
              <a:xfrm>
                <a:off x="5242883" y="6286375"/>
                <a:ext cx="1932489" cy="440872"/>
              </a:xfrm>
              <a:prstGeom prst="flowChartInputOutpu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ysClr val="windowText" lastClr="000000"/>
                    </a:solidFill>
                  </a:rPr>
                  <a:t>В</a:t>
                </a:r>
                <a:r>
                  <a:rPr lang="ru-RU" dirty="0">
                    <a:solidFill>
                      <a:sysClr val="windowText" lastClr="000000"/>
                    </a:solidFill>
                  </a:rPr>
                  <a:t>ы</a:t>
                </a:r>
                <a:r>
                  <a:rPr lang="ru-RU" dirty="0" smtClean="0">
                    <a:solidFill>
                      <a:sysClr val="windowText" lastClr="000000"/>
                    </a:solidFill>
                  </a:rPr>
                  <a:t>вод </a:t>
                </a:r>
                <a:r>
                  <a:rPr lang="en-US" dirty="0">
                    <a:solidFill>
                      <a:sysClr val="windowText" lastClr="000000"/>
                    </a:solidFill>
                  </a:rPr>
                  <a:t>D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8" name="Прямоугольник 107"/>
              <p:cNvSpPr/>
              <p:nvPr/>
            </p:nvSpPr>
            <p:spPr>
              <a:xfrm>
                <a:off x="5306782" y="3956511"/>
                <a:ext cx="1812472" cy="47352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T=%T%%C%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09" name="Прямая со стрелкой 108"/>
              <p:cNvCxnSpPr>
                <a:stCxn id="99" idx="2"/>
                <a:endCxn id="100" idx="1"/>
              </p:cNvCxnSpPr>
              <p:nvPr/>
            </p:nvCxnSpPr>
            <p:spPr>
              <a:xfrm flipH="1">
                <a:off x="6213018" y="579648"/>
                <a:ext cx="1" cy="212261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0" name="Прямая со стрелкой 109"/>
              <p:cNvCxnSpPr>
                <a:stCxn id="100" idx="4"/>
                <a:endCxn id="101" idx="0"/>
              </p:cNvCxnSpPr>
              <p:nvPr/>
            </p:nvCxnSpPr>
            <p:spPr>
              <a:xfrm>
                <a:off x="6213018" y="1216452"/>
                <a:ext cx="1" cy="292690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1" name="Прямая со стрелкой 110"/>
              <p:cNvCxnSpPr>
                <a:stCxn id="101" idx="2"/>
                <a:endCxn id="126" idx="0"/>
              </p:cNvCxnSpPr>
              <p:nvPr/>
            </p:nvCxnSpPr>
            <p:spPr>
              <a:xfrm flipH="1">
                <a:off x="6209338" y="1874059"/>
                <a:ext cx="3681" cy="298772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2" name="Прямая со стрелкой 111"/>
              <p:cNvCxnSpPr>
                <a:stCxn id="102" idx="4"/>
                <a:endCxn id="104" idx="0"/>
              </p:cNvCxnSpPr>
              <p:nvPr/>
            </p:nvCxnSpPr>
            <p:spPr>
              <a:xfrm>
                <a:off x="6213019" y="3137109"/>
                <a:ext cx="0" cy="169369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3" name="Прямая со стрелкой 112"/>
              <p:cNvCxnSpPr>
                <a:stCxn id="126" idx="2"/>
                <a:endCxn id="102" idx="0"/>
              </p:cNvCxnSpPr>
              <p:nvPr/>
            </p:nvCxnSpPr>
            <p:spPr>
              <a:xfrm>
                <a:off x="6209338" y="2522674"/>
                <a:ext cx="3681" cy="222549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4" name="Прямая со стрелкой 113"/>
              <p:cNvCxnSpPr>
                <a:stCxn id="107" idx="5"/>
                <a:endCxn id="120" idx="1"/>
              </p:cNvCxnSpPr>
              <p:nvPr/>
            </p:nvCxnSpPr>
            <p:spPr>
              <a:xfrm>
                <a:off x="6982123" y="6506811"/>
                <a:ext cx="409000" cy="5600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6" name="Прямая со стрелкой 115"/>
              <p:cNvCxnSpPr>
                <a:stCxn id="104" idx="2"/>
                <a:endCxn id="108" idx="0"/>
              </p:cNvCxnSpPr>
              <p:nvPr/>
            </p:nvCxnSpPr>
            <p:spPr>
              <a:xfrm flipH="1">
                <a:off x="6213018" y="3780006"/>
                <a:ext cx="1" cy="176505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7" name="Прямая со стрелкой 116"/>
              <p:cNvCxnSpPr>
                <a:stCxn id="108" idx="2"/>
                <a:endCxn id="106" idx="0"/>
              </p:cNvCxnSpPr>
              <p:nvPr/>
            </p:nvCxnSpPr>
            <p:spPr>
              <a:xfrm flipH="1">
                <a:off x="6213017" y="4430039"/>
                <a:ext cx="1" cy="190887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8" name="Прямая со стрелкой 117"/>
              <p:cNvCxnSpPr>
                <a:stCxn id="106" idx="2"/>
                <a:endCxn id="103" idx="0"/>
              </p:cNvCxnSpPr>
              <p:nvPr/>
            </p:nvCxnSpPr>
            <p:spPr>
              <a:xfrm flipH="1">
                <a:off x="6209129" y="5355718"/>
                <a:ext cx="3888" cy="215393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9" name="Соединительная линия уступом 118"/>
              <p:cNvCxnSpPr>
                <a:stCxn id="106" idx="1"/>
                <a:endCxn id="102" idx="2"/>
              </p:cNvCxnSpPr>
              <p:nvPr/>
            </p:nvCxnSpPr>
            <p:spPr>
              <a:xfrm rot="10800000" flipH="1">
                <a:off x="5380258" y="2941166"/>
                <a:ext cx="636817" cy="2047156"/>
              </a:xfrm>
              <a:prstGeom prst="bentConnector3">
                <a:avLst>
                  <a:gd name="adj1" fmla="val -66666"/>
                </a:avLst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20" name="Блок-схема: знак завершения 119"/>
              <p:cNvSpPr/>
              <p:nvPr/>
            </p:nvSpPr>
            <p:spPr>
              <a:xfrm>
                <a:off x="7391123" y="6316468"/>
                <a:ext cx="1453243" cy="391885"/>
              </a:xfrm>
              <a:prstGeom prst="flowChartTerminator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solidFill>
                      <a:schemeClr val="tx1"/>
                    </a:solidFill>
                  </a:rPr>
                  <a:t>Конец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1" name="TextBox 120"/>
              <p:cNvSpPr txBox="1"/>
              <p:nvPr/>
            </p:nvSpPr>
            <p:spPr>
              <a:xfrm>
                <a:off x="6213019" y="5225691"/>
                <a:ext cx="4235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да</a:t>
                </a:r>
                <a:endParaRPr lang="ru-RU" dirty="0"/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4974013" y="4653598"/>
                <a:ext cx="512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нет</a:t>
                </a:r>
                <a:endParaRPr lang="ru-RU" dirty="0"/>
              </a:p>
            </p:txBody>
          </p:sp>
          <p:sp>
            <p:nvSpPr>
              <p:cNvPr id="123" name="TextBox 122"/>
              <p:cNvSpPr txBox="1"/>
              <p:nvPr/>
            </p:nvSpPr>
            <p:spPr>
              <a:xfrm>
                <a:off x="7223523" y="3992427"/>
                <a:ext cx="14228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- лексически</a:t>
                </a:r>
                <a:endParaRPr lang="ru-RU" dirty="0"/>
              </a:p>
            </p:txBody>
          </p:sp>
          <p:sp>
            <p:nvSpPr>
              <p:cNvPr id="126" name="Прямоугольник 125"/>
              <p:cNvSpPr/>
              <p:nvPr/>
            </p:nvSpPr>
            <p:spPr>
              <a:xfrm>
                <a:off x="5291873" y="2172831"/>
                <a:ext cx="1834929" cy="349843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T=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7234358" y="2166836"/>
                <a:ext cx="14228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- лексически</a:t>
                </a:r>
                <a:endParaRPr lang="ru-RU" dirty="0"/>
              </a:p>
            </p:txBody>
          </p:sp>
          <p:sp>
            <p:nvSpPr>
              <p:cNvPr id="103" name="Прямоугольник 102"/>
              <p:cNvSpPr/>
              <p:nvPr/>
            </p:nvSpPr>
            <p:spPr>
              <a:xfrm>
                <a:off x="5291664" y="5571111"/>
                <a:ext cx="1834929" cy="47352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D=D+T</a:t>
                </a:r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05" name="Прямая со стрелкой 104"/>
              <p:cNvCxnSpPr>
                <a:stCxn id="103" idx="2"/>
                <a:endCxn id="107" idx="1"/>
              </p:cNvCxnSpPr>
              <p:nvPr/>
            </p:nvCxnSpPr>
            <p:spPr>
              <a:xfrm flipH="1">
                <a:off x="6209128" y="6044639"/>
                <a:ext cx="1" cy="241736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56" name="Овал 155"/>
            <p:cNvSpPr/>
            <p:nvPr/>
          </p:nvSpPr>
          <p:spPr>
            <a:xfrm>
              <a:off x="7705835" y="89770"/>
              <a:ext cx="604146" cy="60414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/>
                <a:t>4</a:t>
              </a:r>
              <a:endParaRPr lang="ru-RU" sz="28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92241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291</Words>
  <Application>Microsoft Office PowerPoint</Application>
  <PresentationFormat>Экран (4:3)</PresentationFormat>
  <Paragraphs>78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Олег Левченко</cp:lastModifiedBy>
  <cp:revision>19</cp:revision>
  <dcterms:created xsi:type="dcterms:W3CDTF">2020-04-12T15:54:25Z</dcterms:created>
  <dcterms:modified xsi:type="dcterms:W3CDTF">2021-03-06T10:17:48Z</dcterms:modified>
</cp:coreProperties>
</file>