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5" r:id="rId2"/>
    <p:sldId id="362" r:id="rId3"/>
    <p:sldId id="363" r:id="rId4"/>
    <p:sldId id="365" r:id="rId5"/>
    <p:sldId id="366" r:id="rId6"/>
    <p:sldId id="368" r:id="rId7"/>
    <p:sldId id="369" r:id="rId8"/>
    <p:sldId id="373" r:id="rId9"/>
    <p:sldId id="37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CCFFFF"/>
    <a:srgbClr val="A0EEFE"/>
    <a:srgbClr val="CCFF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03" autoAdjust="0"/>
    <p:restoredTop sz="94660"/>
  </p:normalViewPr>
  <p:slideViewPr>
    <p:cSldViewPr>
      <p:cViewPr varScale="1">
        <p:scale>
          <a:sx n="106" d="100"/>
          <a:sy n="106" d="100"/>
        </p:scale>
        <p:origin x="16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1C37A-9C08-42AB-A7F0-5B5726B201A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8FDF33-5707-4C42-A689-F731F48FBEB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C91C45-1CA9-4447-A6B8-78A53EB47217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656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7626CAD-1F84-414D-BAD0-65A2BF29C361}" type="slidenum">
              <a:rPr lang="ru-RU" altLang="ru-RU" sz="1200"/>
              <a:pPr algn="r"/>
              <a:t>1</a:t>
            </a:fld>
            <a:endParaRPr lang="ru-RU" altLang="ru-RU" sz="1200"/>
          </a:p>
        </p:txBody>
      </p:sp>
      <p:sp>
        <p:nvSpPr>
          <p:cNvPr id="66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715AF-1DC9-44D4-B755-DA747DD8289D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819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19A41E13-3C70-4DC8-9F4F-FF75192B59A0}" type="slidenum">
              <a:rPr lang="ru-RU" altLang="ru-RU" sz="1200"/>
              <a:pPr algn="r"/>
              <a:t>2</a:t>
            </a:fld>
            <a:endParaRPr lang="ru-RU" altLang="ru-RU" sz="1200"/>
          </a:p>
        </p:txBody>
      </p:sp>
      <p:sp>
        <p:nvSpPr>
          <p:cNvPr id="68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A29B2-D077-4B1D-975A-5A888570F3A2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840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24A8163B-FACC-4DF1-883E-825EA9F9D48C}" type="slidenum">
              <a:rPr lang="ru-RU" altLang="ru-RU" sz="1200"/>
              <a:pPr algn="r"/>
              <a:t>3</a:t>
            </a:fld>
            <a:endParaRPr lang="ru-RU" altLang="ru-RU" sz="1200"/>
          </a:p>
        </p:txBody>
      </p:sp>
      <p:sp>
        <p:nvSpPr>
          <p:cNvPr id="68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49BB1F-0EB8-4A06-9EA7-D667413A4847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881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4882D27F-0F9F-4234-A1EE-D8899099D31E}" type="slidenum">
              <a:rPr lang="ru-RU" altLang="ru-RU" sz="1200"/>
              <a:pPr algn="r"/>
              <a:t>4</a:t>
            </a:fld>
            <a:endParaRPr lang="ru-RU" altLang="ru-RU" sz="1200"/>
          </a:p>
        </p:txBody>
      </p:sp>
      <p:sp>
        <p:nvSpPr>
          <p:cNvPr id="68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D035AA-5359-49E1-8A7F-3ACC6D54DB8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901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BDB6C114-EE2E-498D-9FFB-085855DB35BD}" type="slidenum">
              <a:rPr lang="ru-RU" altLang="ru-RU" sz="1200"/>
              <a:pPr algn="r"/>
              <a:t>5</a:t>
            </a:fld>
            <a:endParaRPr lang="ru-RU" altLang="ru-RU" sz="1200"/>
          </a:p>
        </p:txBody>
      </p:sp>
      <p:sp>
        <p:nvSpPr>
          <p:cNvPr id="69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CD326A-2BE0-4BA4-B139-D896A58ED23C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9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9891D54-F133-4CAA-99C9-A22F59864F2E}" type="slidenum">
              <a:rPr lang="ru-RU" altLang="ru-RU" sz="1200"/>
              <a:pPr algn="r"/>
              <a:t>6</a:t>
            </a:fld>
            <a:endParaRPr lang="ru-RU" altLang="ru-RU" sz="1200"/>
          </a:p>
        </p:txBody>
      </p:sp>
      <p:sp>
        <p:nvSpPr>
          <p:cNvPr id="69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E9833E-9263-4AFD-91E3-6657799BB9F2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963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74358BEA-F07C-4F50-9DC5-8C6C5312B10D}" type="slidenum">
              <a:rPr lang="ru-RU" altLang="ru-RU" sz="1200"/>
              <a:pPr algn="r"/>
              <a:t>7</a:t>
            </a:fld>
            <a:endParaRPr lang="ru-RU" altLang="ru-RU" sz="1200"/>
          </a:p>
        </p:txBody>
      </p:sp>
      <p:sp>
        <p:nvSpPr>
          <p:cNvPr id="69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48C00-D0A6-495A-BAA4-8B5D713E39C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7045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3D525C1-3AFF-4A76-8E6C-87B74E82E2BA}" type="slidenum">
              <a:rPr lang="ru-RU" altLang="ru-RU" sz="1200"/>
              <a:pPr algn="r"/>
              <a:t>8</a:t>
            </a:fld>
            <a:endParaRPr lang="ru-RU" altLang="ru-RU" sz="1200"/>
          </a:p>
        </p:txBody>
      </p:sp>
      <p:sp>
        <p:nvSpPr>
          <p:cNvPr id="70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6CF0A4-98B1-4482-81DF-7DDF4132B78C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7106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D226BCE-317E-41E8-8B64-CC5E868AFC1D}" type="slidenum">
              <a:rPr lang="ru-RU" altLang="ru-RU" sz="1200"/>
              <a:pPr algn="r"/>
              <a:t>9</a:t>
            </a:fld>
            <a:endParaRPr lang="ru-RU" altLang="ru-RU" sz="1200"/>
          </a:p>
        </p:txBody>
      </p:sp>
      <p:sp>
        <p:nvSpPr>
          <p:cNvPr id="71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E76E1-4662-4F5D-BFE2-9E910044FA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642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76F91-0610-4B10-9947-0D0C23A8D1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642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C7D90-402F-4459-834C-E151B90006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1996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F05A1-67F5-4326-A550-119F78162A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401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948E5-5136-4ACC-93D6-13A4DB5244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785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E9AFE-24B7-4AC9-827C-5B079F4EF5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87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BBBFF-36F9-49AD-83BC-1DD57A2D2E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286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89F9-EE90-441C-80BE-94E65031F4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155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EF860-DEAF-4835-92CF-BD2F58FA16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844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7AE67-B108-4F59-A1C6-35D841A9E2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871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D1E92-83BC-441A-93C6-09BE57599E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972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 altLang="ru-RU"/>
              <a:t>© С.В.Кухта, 2009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25686A-A4D8-4463-9AC0-32BBE09DBBE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4" name="Rectangle 4"/>
          <p:cNvSpPr>
            <a:spLocks noChangeArrowheads="1"/>
          </p:cNvSpPr>
          <p:nvPr/>
        </p:nvSpPr>
        <p:spPr bwMode="auto">
          <a:xfrm>
            <a:off x="251520" y="764704"/>
            <a:ext cx="8785225" cy="1202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52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ru-RU" altLang="ru-RU" sz="2400" dirty="0"/>
              <a:t>Методы </a:t>
            </a:r>
            <a:r>
              <a:rPr lang="ru-RU" altLang="ru-RU" sz="2400" dirty="0" smtClean="0"/>
              <a:t>сортировки </a:t>
            </a:r>
            <a:r>
              <a:rPr lang="ru-RU" altLang="ru-RU" sz="2400" dirty="0"/>
              <a:t>подразделяются на </a:t>
            </a:r>
          </a:p>
          <a:p>
            <a:pPr lvl="1" eaLnBrk="0" hangingPunct="0">
              <a:buFont typeface="Wingdings" panose="05000000000000000000" pitchFamily="2" charset="2"/>
              <a:buChar char="Ø"/>
            </a:pPr>
            <a:r>
              <a:rPr lang="ru-RU" altLang="ru-RU" sz="2400" b="1" i="1" dirty="0"/>
              <a:t>внутренние</a:t>
            </a:r>
            <a:r>
              <a:rPr lang="ru-RU" altLang="ru-RU" sz="2400" dirty="0"/>
              <a:t> (обрабатывающие массивы) </a:t>
            </a:r>
          </a:p>
          <a:p>
            <a:pPr lvl="1" eaLnBrk="0" hangingPunct="0">
              <a:buFont typeface="Wingdings" panose="05000000000000000000" pitchFamily="2" charset="2"/>
              <a:buChar char="Ø"/>
            </a:pPr>
            <a:r>
              <a:rPr lang="ru-RU" altLang="ru-RU" sz="2400" b="1" i="1" dirty="0" smtClean="0"/>
              <a:t>внешние</a:t>
            </a:r>
            <a:r>
              <a:rPr lang="ru-RU" altLang="ru-RU" sz="2400" dirty="0" smtClean="0"/>
              <a:t> </a:t>
            </a:r>
            <a:r>
              <a:rPr lang="ru-RU" altLang="ru-RU" sz="2400" dirty="0"/>
              <a:t>(занимающиеся только файлами</a:t>
            </a:r>
            <a:r>
              <a:rPr lang="ru-RU" altLang="ru-RU" sz="2400" dirty="0" smtClean="0"/>
              <a:t>).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8856984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52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0" hangingPunct="0"/>
            <a:r>
              <a:rPr lang="ru-RU" altLang="ru-RU" sz="2400" b="1" i="1" dirty="0" smtClean="0"/>
              <a:t>Сортировка массива</a:t>
            </a:r>
            <a:r>
              <a:rPr lang="ru-RU" altLang="ru-RU" sz="2400" dirty="0" smtClean="0"/>
              <a:t> – упорядочивание его элементов в определенном порядке: </a:t>
            </a:r>
            <a:r>
              <a:rPr lang="ru-RU" altLang="ru-RU" sz="2400" dirty="0"/>
              <a:t>по возрастанию, убыванию</a:t>
            </a:r>
            <a:r>
              <a:rPr lang="ru-RU" altLang="ru-RU" sz="2400" dirty="0" smtClean="0"/>
              <a:t>, и пр. </a:t>
            </a:r>
            <a:endParaRPr lang="ru-RU" altLang="ru-RU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1988840"/>
            <a:ext cx="9144000" cy="1571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52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ru-RU" altLang="ru-RU" sz="2400" dirty="0"/>
              <a:t>Пусть </a:t>
            </a:r>
            <a:r>
              <a:rPr lang="ru-RU" altLang="ru-RU" sz="2400" dirty="0" smtClean="0"/>
              <a:t>дан массив </a:t>
            </a:r>
            <a:r>
              <a:rPr lang="ru-RU" altLang="ru-RU" sz="2400" b="1" i="1" dirty="0">
                <a:solidFill>
                  <a:schemeClr val="accent2"/>
                </a:solidFill>
              </a:rPr>
              <a:t>a</a:t>
            </a:r>
            <a:r>
              <a:rPr lang="ru-RU" altLang="ru-RU" sz="2400" b="1" baseline="-25000" dirty="0">
                <a:solidFill>
                  <a:schemeClr val="accent2"/>
                </a:solidFill>
              </a:rPr>
              <a:t>1</a:t>
            </a:r>
            <a:r>
              <a:rPr lang="ru-RU" altLang="ru-RU" sz="2400" b="1" dirty="0">
                <a:solidFill>
                  <a:schemeClr val="accent2"/>
                </a:solidFill>
              </a:rPr>
              <a:t>, </a:t>
            </a:r>
            <a:r>
              <a:rPr lang="ru-RU" altLang="ru-RU" sz="2400" b="1" i="1" dirty="0">
                <a:solidFill>
                  <a:schemeClr val="accent2"/>
                </a:solidFill>
              </a:rPr>
              <a:t>a</a:t>
            </a:r>
            <a:r>
              <a:rPr lang="ru-RU" altLang="ru-RU" sz="2400" b="1" baseline="-25000" dirty="0">
                <a:solidFill>
                  <a:schemeClr val="accent2"/>
                </a:solidFill>
              </a:rPr>
              <a:t>2</a:t>
            </a:r>
            <a:r>
              <a:rPr lang="ru-RU" altLang="ru-RU" sz="2400" b="1" dirty="0">
                <a:solidFill>
                  <a:schemeClr val="accent2"/>
                </a:solidFill>
              </a:rPr>
              <a:t>, ... , </a:t>
            </a:r>
            <a:r>
              <a:rPr lang="ru-RU" altLang="ru-RU" sz="2400" b="1" i="1" dirty="0" err="1">
                <a:solidFill>
                  <a:schemeClr val="accent2"/>
                </a:solidFill>
              </a:rPr>
              <a:t>a</a:t>
            </a:r>
            <a:r>
              <a:rPr lang="ru-RU" altLang="ru-RU" sz="2400" b="1" i="1" baseline="-25000" dirty="0" err="1">
                <a:solidFill>
                  <a:schemeClr val="accent2"/>
                </a:solidFill>
              </a:rPr>
              <a:t>n</a:t>
            </a:r>
            <a:r>
              <a:rPr lang="ru-RU" altLang="ru-RU" sz="2400" dirty="0"/>
              <a:t>. </a:t>
            </a:r>
            <a:r>
              <a:rPr lang="ru-RU" altLang="ru-RU" sz="2400" dirty="0" smtClean="0"/>
              <a:t>Его элементы – </a:t>
            </a:r>
            <a:r>
              <a:rPr lang="ru-RU" altLang="ru-RU" sz="2400" dirty="0"/>
              <a:t>данные </a:t>
            </a:r>
            <a:r>
              <a:rPr lang="ru-RU" altLang="ru-RU" sz="2400" dirty="0" smtClean="0"/>
              <a:t>любого </a:t>
            </a:r>
            <a:r>
              <a:rPr lang="ru-RU" altLang="ru-RU" sz="2400" dirty="0"/>
              <a:t>типа, </a:t>
            </a:r>
            <a:r>
              <a:rPr lang="ru-RU" altLang="ru-RU" sz="2400" dirty="0" smtClean="0"/>
              <a:t>обеспечивающие сравнимость типа “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&lt;</a:t>
            </a:r>
            <a:r>
              <a:rPr lang="ru-RU" altLang="ru-RU" sz="2400" dirty="0" smtClean="0"/>
              <a:t>”</a:t>
            </a:r>
            <a:r>
              <a:rPr lang="en-US" altLang="ru-RU" sz="2400" dirty="0" smtClean="0"/>
              <a:t> </a:t>
            </a:r>
            <a:r>
              <a:rPr lang="ru-RU" altLang="ru-RU" sz="2400" dirty="0" smtClean="0"/>
              <a:t>или “</a:t>
            </a:r>
            <a:r>
              <a:rPr lang="en-US" altLang="ru-RU" sz="2400" b="1" dirty="0" smtClean="0">
                <a:solidFill>
                  <a:schemeClr val="accent2"/>
                </a:solidFill>
              </a:rPr>
              <a:t>&gt;</a:t>
            </a:r>
            <a:r>
              <a:rPr lang="ru-RU" altLang="ru-RU" sz="2400" dirty="0" smtClean="0"/>
              <a:t>”</a:t>
            </a:r>
            <a:r>
              <a:rPr lang="en-US" altLang="ru-RU" sz="2400" dirty="0" smtClean="0"/>
              <a:t>.</a:t>
            </a:r>
            <a:r>
              <a:rPr lang="ru-RU" altLang="ru-RU" sz="2400" dirty="0" smtClean="0"/>
              <a:t> </a:t>
            </a:r>
            <a:endParaRPr lang="en-US" altLang="ru-RU" sz="2400" dirty="0" smtClean="0"/>
          </a:p>
          <a:p>
            <a:pPr algn="just" eaLnBrk="0" hangingPunct="0"/>
            <a:r>
              <a:rPr lang="ru-RU" altLang="ru-RU" sz="2400" dirty="0" smtClean="0"/>
              <a:t>Сортировка - перестановка элементов массива, после чего</a:t>
            </a:r>
            <a:endParaRPr lang="ru-RU" altLang="ru-RU" sz="2400" dirty="0"/>
          </a:p>
          <a:p>
            <a:pPr algn="ctr" eaLnBrk="0" hangingPunct="0"/>
            <a:r>
              <a:rPr lang="ru-RU" altLang="ru-RU" sz="2400" b="1" i="1" dirty="0" smtClean="0">
                <a:solidFill>
                  <a:schemeClr val="accent2"/>
                </a:solidFill>
              </a:rPr>
              <a:t>a</a:t>
            </a:r>
            <a:r>
              <a:rPr lang="ru-RU" altLang="ru-RU" sz="2400" b="1" baseline="-25000" dirty="0" smtClean="0">
                <a:solidFill>
                  <a:schemeClr val="accent2"/>
                </a:solidFill>
              </a:rPr>
              <a:t>1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</a:rPr>
              <a:t>&lt;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a</a:t>
            </a:r>
            <a:r>
              <a:rPr lang="ru-RU" altLang="ru-RU" sz="2400" b="1" baseline="-25000" dirty="0" smtClean="0">
                <a:solidFill>
                  <a:schemeClr val="accent2"/>
                </a:solidFill>
              </a:rPr>
              <a:t>2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</a:rPr>
              <a:t>&lt; ... &lt; </a:t>
            </a:r>
            <a:r>
              <a:rPr lang="ru-RU" altLang="ru-RU" sz="2400" b="1" i="1" dirty="0" err="1" smtClean="0">
                <a:solidFill>
                  <a:schemeClr val="accent2"/>
                </a:solidFill>
              </a:rPr>
              <a:t>a</a:t>
            </a:r>
            <a:r>
              <a:rPr lang="ru-RU" altLang="ru-RU" sz="2400" b="1" i="1" baseline="-25000" dirty="0" err="1" smtClean="0">
                <a:solidFill>
                  <a:schemeClr val="accent2"/>
                </a:solidFill>
              </a:rPr>
              <a:t>n</a:t>
            </a:r>
            <a:r>
              <a:rPr lang="ru-RU" altLang="ru-RU" sz="2400" dirty="0"/>
              <a:t>.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7504" y="3429000"/>
            <a:ext cx="8928992" cy="3418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52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ru-RU" altLang="ru-RU" sz="2400" dirty="0"/>
              <a:t>Основными требованиями к программе сортировки массива являются эффективность по времени и </a:t>
            </a:r>
            <a:r>
              <a:rPr lang="ru-RU" altLang="ru-RU" sz="2400" dirty="0" smtClean="0"/>
              <a:t>памяти</a:t>
            </a:r>
            <a:r>
              <a:rPr lang="ru-RU" altLang="ru-RU" sz="2400" dirty="0"/>
              <a:t>. </a:t>
            </a:r>
            <a:endParaRPr lang="ru-RU" altLang="ru-RU" sz="2400" dirty="0" smtClean="0"/>
          </a:p>
          <a:p>
            <a:pPr eaLnBrk="0" hangingPunct="0"/>
            <a:r>
              <a:rPr lang="ru-RU" altLang="ru-RU" sz="2400" dirty="0" smtClean="0"/>
              <a:t>Сортировка включает операции </a:t>
            </a:r>
            <a:r>
              <a:rPr lang="ru-RU" altLang="ru-RU" sz="2400" i="1" dirty="0" smtClean="0"/>
              <a:t>сравнения</a:t>
            </a:r>
            <a:r>
              <a:rPr lang="ru-RU" altLang="ru-RU" sz="2400" dirty="0" smtClean="0"/>
              <a:t> и чтения/записи данных в оперативной памяти (</a:t>
            </a:r>
            <a:r>
              <a:rPr lang="ru-RU" altLang="ru-RU" sz="2400" i="1" dirty="0" smtClean="0"/>
              <a:t>пересылки данных</a:t>
            </a:r>
            <a:r>
              <a:rPr lang="ru-RU" altLang="ru-RU" sz="2400" dirty="0" smtClean="0"/>
              <a:t>).</a:t>
            </a:r>
          </a:p>
          <a:p>
            <a:pPr eaLnBrk="0" hangingPunct="0"/>
            <a:r>
              <a:rPr lang="ru-RU" altLang="ru-RU" sz="2400" dirty="0" smtClean="0"/>
              <a:t>Зависимость количества этих двух операций от количества элементов массива и определяет эффективность метода. </a:t>
            </a:r>
          </a:p>
          <a:p>
            <a:pPr eaLnBrk="0" hangingPunct="0"/>
            <a:endParaRPr lang="ru-RU" altLang="ru-RU" sz="2400" dirty="0" smtClean="0"/>
          </a:p>
          <a:p>
            <a:pPr algn="just" eaLnBrk="0" hangingPunct="0"/>
            <a:r>
              <a:rPr lang="ru-RU" altLang="ru-RU" sz="2400" dirty="0" smtClean="0"/>
              <a:t>Будем рассматривать сортировки с эффективностью по сравнениям </a:t>
            </a:r>
            <a:r>
              <a:rPr lang="en-US" altLang="ru-RU" sz="2400" b="1" i="1" dirty="0" smtClean="0"/>
              <a:t>C</a:t>
            </a:r>
            <a:r>
              <a:rPr lang="en-US" altLang="ru-RU" sz="2400" dirty="0" smtClean="0"/>
              <a:t>(n) </a:t>
            </a:r>
            <a:r>
              <a:rPr lang="ru-RU" altLang="ru-RU" sz="2400" dirty="0" smtClean="0"/>
              <a:t>и перестановкам </a:t>
            </a:r>
            <a:r>
              <a:rPr lang="en-US" altLang="ru-RU" sz="2400" b="1" i="1" dirty="0" smtClean="0"/>
              <a:t>M</a:t>
            </a:r>
            <a:r>
              <a:rPr lang="en-US" altLang="ru-RU" sz="2400" dirty="0" smtClean="0"/>
              <a:t>(n) </a:t>
            </a:r>
            <a:r>
              <a:rPr lang="ru-RU" altLang="ru-RU" sz="2400" dirty="0" smtClean="0"/>
              <a:t>порядка </a:t>
            </a:r>
            <a:r>
              <a:rPr lang="en-US" altLang="ru-RU" sz="2400" b="1" i="1" dirty="0" smtClean="0"/>
              <a:t>O</a:t>
            </a:r>
            <a:r>
              <a:rPr lang="en-US" altLang="ru-RU" sz="2400" dirty="0" smtClean="0"/>
              <a:t>(n</a:t>
            </a:r>
            <a:r>
              <a:rPr lang="en-US" altLang="ru-RU" sz="2400" baseline="30000" dirty="0" smtClean="0"/>
              <a:t>2</a:t>
            </a:r>
            <a:r>
              <a:rPr lang="en-US" altLang="ru-RU" sz="2400" dirty="0" smtClean="0"/>
              <a:t>)</a:t>
            </a:r>
            <a:r>
              <a:rPr lang="ru-RU" altLang="ru-RU" sz="2400" dirty="0" smtClean="0"/>
              <a:t>.</a:t>
            </a: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8096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ru-RU" altLang="ru-RU" sz="3000" b="1" dirty="0" smtClean="0"/>
              <a:t>Сортировка: общий обзор методов</a:t>
            </a:r>
            <a:endParaRPr lang="ru-RU" altLang="ru-RU" sz="3000" b="1" dirty="0"/>
          </a:p>
        </p:txBody>
      </p:sp>
      <p:sp>
        <p:nvSpPr>
          <p:cNvPr id="393220" name="Text Box 4"/>
          <p:cNvSpPr txBox="1">
            <a:spLocks noChangeArrowheads="1"/>
          </p:cNvSpPr>
          <p:nvPr/>
        </p:nvSpPr>
        <p:spPr bwMode="auto">
          <a:xfrm>
            <a:off x="0" y="980728"/>
            <a:ext cx="9144000" cy="524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6213" indent="-1762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7063" indent="-2714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5225" indent="-358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15000"/>
              </a:spcBef>
            </a:pPr>
            <a:r>
              <a:rPr lang="ru-RU" altLang="ru-RU" sz="2400" b="1" dirty="0">
                <a:solidFill>
                  <a:srgbClr val="3333FF"/>
                </a:solidFill>
              </a:rPr>
              <a:t>Алгоритмы:</a:t>
            </a:r>
          </a:p>
          <a:p>
            <a:pPr lvl="1">
              <a:spcBef>
                <a:spcPct val="15000"/>
              </a:spcBef>
              <a:buFontTx/>
              <a:buChar char="•"/>
            </a:pPr>
            <a:r>
              <a:rPr lang="ru-RU" altLang="ru-RU" sz="2000" dirty="0" smtClean="0"/>
              <a:t>простые, </a:t>
            </a:r>
            <a:r>
              <a:rPr lang="ru-RU" altLang="ru-RU" sz="2000" dirty="0"/>
              <a:t>но неэффективные для больших массивов</a:t>
            </a:r>
          </a:p>
          <a:p>
            <a:pPr lvl="2">
              <a:spcBef>
                <a:spcPct val="15000"/>
              </a:spcBef>
              <a:buFont typeface="Wingdings" panose="05000000000000000000" pitchFamily="2" charset="2"/>
              <a:buChar char="q"/>
            </a:pPr>
            <a:r>
              <a:rPr lang="ru-RU" altLang="ru-RU" sz="2000" b="1" dirty="0"/>
              <a:t>метод пузырька</a:t>
            </a:r>
          </a:p>
          <a:p>
            <a:pPr lvl="2">
              <a:spcBef>
                <a:spcPct val="15000"/>
              </a:spcBef>
              <a:buFont typeface="Wingdings" panose="05000000000000000000" pitchFamily="2" charset="2"/>
              <a:buChar char="q"/>
            </a:pPr>
            <a:r>
              <a:rPr lang="ru-RU" altLang="ru-RU" sz="2000" b="1" dirty="0"/>
              <a:t>метод </a:t>
            </a:r>
            <a:r>
              <a:rPr lang="ru-RU" altLang="ru-RU" sz="2000" b="1" dirty="0" smtClean="0"/>
              <a:t>выбора</a:t>
            </a:r>
          </a:p>
          <a:p>
            <a:pPr lvl="2">
              <a:spcBef>
                <a:spcPct val="15000"/>
              </a:spcBef>
              <a:buFont typeface="Wingdings" panose="05000000000000000000" pitchFamily="2" charset="2"/>
              <a:buChar char="q"/>
            </a:pPr>
            <a:r>
              <a:rPr lang="ru-RU" altLang="ru-RU" sz="2000" b="1" dirty="0" smtClean="0"/>
              <a:t>метод простой вставки</a:t>
            </a:r>
            <a:endParaRPr lang="ru-RU" altLang="ru-RU" sz="2000" b="1" dirty="0"/>
          </a:p>
          <a:p>
            <a:pPr lvl="1">
              <a:spcBef>
                <a:spcPct val="35000"/>
              </a:spcBef>
              <a:buFontTx/>
              <a:buChar char="•"/>
            </a:pPr>
            <a:r>
              <a:rPr lang="ru-RU" altLang="ru-RU" sz="2000" dirty="0"/>
              <a:t>сложные, но эффективные</a:t>
            </a:r>
          </a:p>
          <a:p>
            <a:pPr lvl="2">
              <a:spcBef>
                <a:spcPct val="15000"/>
              </a:spcBef>
              <a:buFont typeface="Wingdings" panose="05000000000000000000" pitchFamily="2" charset="2"/>
              <a:buChar char="q"/>
            </a:pPr>
            <a:r>
              <a:rPr lang="ru-RU" altLang="ru-RU" sz="2000" b="1" dirty="0"/>
              <a:t>«быстрая сортировка»</a:t>
            </a:r>
            <a:r>
              <a:rPr lang="en-US" altLang="ru-RU" sz="2000" b="1" dirty="0"/>
              <a:t> </a:t>
            </a:r>
            <a:endParaRPr lang="ru-RU" altLang="ru-RU" sz="2000" b="1" dirty="0"/>
          </a:p>
          <a:p>
            <a:pPr lvl="2">
              <a:spcBef>
                <a:spcPct val="15000"/>
              </a:spcBef>
              <a:buFont typeface="Wingdings" panose="05000000000000000000" pitchFamily="2" charset="2"/>
              <a:buChar char="q"/>
            </a:pPr>
            <a:r>
              <a:rPr lang="ru-RU" altLang="ru-RU" sz="2000" b="1" dirty="0"/>
              <a:t>сортировка «кучей» </a:t>
            </a:r>
          </a:p>
          <a:p>
            <a:pPr lvl="2">
              <a:spcBef>
                <a:spcPct val="15000"/>
              </a:spcBef>
              <a:buFont typeface="Wingdings" panose="05000000000000000000" pitchFamily="2" charset="2"/>
              <a:buChar char="q"/>
            </a:pPr>
            <a:r>
              <a:rPr lang="ru-RU" altLang="ru-RU" sz="2000" b="1" dirty="0"/>
              <a:t>сортировка слиянием</a:t>
            </a:r>
          </a:p>
          <a:p>
            <a:pPr lvl="2">
              <a:spcBef>
                <a:spcPct val="15000"/>
              </a:spcBef>
              <a:buFont typeface="Wingdings" panose="05000000000000000000" pitchFamily="2" charset="2"/>
              <a:buChar char="q"/>
            </a:pPr>
            <a:r>
              <a:rPr lang="ru-RU" altLang="ru-RU" sz="2000" b="1" dirty="0"/>
              <a:t>пирамидальная </a:t>
            </a:r>
            <a:r>
              <a:rPr lang="ru-RU" altLang="ru-RU" sz="2000" b="1" dirty="0" smtClean="0"/>
              <a:t>сортировка</a:t>
            </a:r>
          </a:p>
          <a:p>
            <a:pPr lvl="1">
              <a:spcBef>
                <a:spcPct val="35000"/>
              </a:spcBef>
              <a:buFontTx/>
              <a:buChar char="•"/>
            </a:pPr>
            <a:endParaRPr lang="ru-RU" altLang="ru-RU" sz="2000" dirty="0" smtClean="0"/>
          </a:p>
          <a:p>
            <a:pPr lvl="1">
              <a:spcBef>
                <a:spcPct val="35000"/>
              </a:spcBef>
              <a:buFontTx/>
              <a:buChar char="•"/>
            </a:pPr>
            <a:r>
              <a:rPr lang="ru-RU" altLang="ru-RU" sz="2000" dirty="0" smtClean="0"/>
              <a:t>специальные </a:t>
            </a:r>
          </a:p>
          <a:p>
            <a:pPr lvl="2">
              <a:spcBef>
                <a:spcPct val="15000"/>
              </a:spcBef>
              <a:buFont typeface="Wingdings" panose="05000000000000000000" pitchFamily="2" charset="2"/>
              <a:buChar char="q"/>
            </a:pPr>
            <a:r>
              <a:rPr lang="ru-RU" altLang="ru-RU" sz="2000" b="1" dirty="0"/>
              <a:t>с</a:t>
            </a:r>
            <a:r>
              <a:rPr lang="ru-RU" altLang="ru-RU" sz="2000" b="1" dirty="0" smtClean="0"/>
              <a:t>ортировка подсчетом</a:t>
            </a:r>
          </a:p>
          <a:p>
            <a:pPr marL="355600" lvl="1" indent="0">
              <a:spcBef>
                <a:spcPct val="15000"/>
              </a:spcBef>
            </a:pPr>
            <a:endParaRPr lang="en-US" altLang="ru-RU" sz="2000" b="1" dirty="0"/>
          </a:p>
        </p:txBody>
      </p:sp>
      <p:sp>
        <p:nvSpPr>
          <p:cNvPr id="393223" name="AutoShape 7"/>
          <p:cNvSpPr>
            <a:spLocks noChangeArrowheads="1"/>
          </p:cNvSpPr>
          <p:nvPr/>
        </p:nvSpPr>
        <p:spPr bwMode="auto">
          <a:xfrm>
            <a:off x="4572000" y="908720"/>
            <a:ext cx="4392488" cy="444500"/>
          </a:xfrm>
          <a:prstGeom prst="wedgeRoundRectCallout">
            <a:avLst>
              <a:gd name="adj1" fmla="val 4779"/>
              <a:gd name="adj2" fmla="val 99107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dirty="0" smtClean="0">
                <a:latin typeface="Arial" charset="0"/>
              </a:rPr>
              <a:t>Эффективность по времени </a:t>
            </a:r>
            <a:r>
              <a:rPr lang="en-US" sz="2000" dirty="0">
                <a:latin typeface="Times New Roman" pitchFamily="18" charset="0"/>
              </a:rPr>
              <a:t>O(</a:t>
            </a:r>
            <a:r>
              <a:rPr lang="en-US" sz="2000" i="1" dirty="0">
                <a:latin typeface="Times New Roman" pitchFamily="18" charset="0"/>
              </a:rPr>
              <a:t>N</a:t>
            </a:r>
            <a:r>
              <a:rPr lang="en-US" sz="2000" i="1" baseline="30000" dirty="0">
                <a:latin typeface="Times New Roman" pitchFamily="18" charset="0"/>
              </a:rPr>
              <a:t>2</a:t>
            </a:r>
            <a:r>
              <a:rPr lang="en-US" sz="2000" dirty="0">
                <a:latin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</a:endParaRPr>
          </a:p>
        </p:txBody>
      </p:sp>
      <p:sp>
        <p:nvSpPr>
          <p:cNvPr id="393224" name="AutoShape 8"/>
          <p:cNvSpPr>
            <a:spLocks noChangeArrowheads="1"/>
          </p:cNvSpPr>
          <p:nvPr/>
        </p:nvSpPr>
        <p:spPr bwMode="auto">
          <a:xfrm>
            <a:off x="4139952" y="2060848"/>
            <a:ext cx="4968552" cy="444500"/>
          </a:xfrm>
          <a:prstGeom prst="wedgeRoundRectCallout">
            <a:avLst>
              <a:gd name="adj1" fmla="val -53561"/>
              <a:gd name="adj2" fmla="val 177444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dirty="0">
                <a:latin typeface="Arial" charset="0"/>
              </a:rPr>
              <a:t>Эффективность </a:t>
            </a:r>
            <a:r>
              <a:rPr lang="ru-RU" sz="2000" dirty="0" smtClean="0">
                <a:latin typeface="Arial" charset="0"/>
              </a:rPr>
              <a:t>по времени </a:t>
            </a:r>
            <a:r>
              <a:rPr lang="en-US" sz="2000" dirty="0">
                <a:latin typeface="Times New Roman" pitchFamily="18" charset="0"/>
              </a:rPr>
              <a:t>O(</a:t>
            </a:r>
            <a:r>
              <a:rPr lang="en-US" sz="2000" i="1" dirty="0" err="1">
                <a:latin typeface="Times New Roman" pitchFamily="18" charset="0"/>
              </a:rPr>
              <a:t>N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</a:endParaRPr>
          </a:p>
        </p:txBody>
      </p:sp>
      <p:grpSp>
        <p:nvGrpSpPr>
          <p:cNvPr id="680981" name="Group 21"/>
          <p:cNvGrpSpPr>
            <a:grpSpLocks/>
          </p:cNvGrpSpPr>
          <p:nvPr/>
        </p:nvGrpSpPr>
        <p:grpSpPr bwMode="auto">
          <a:xfrm>
            <a:off x="4716016" y="2780928"/>
            <a:ext cx="4227496" cy="2880320"/>
            <a:chOff x="4089" y="2493"/>
            <a:chExt cx="1597" cy="1188"/>
          </a:xfrm>
        </p:grpSpPr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4218" y="2493"/>
              <a:ext cx="1236" cy="1076"/>
              <a:chOff x="4202" y="2956"/>
              <a:chExt cx="1236" cy="1076"/>
            </a:xfrm>
          </p:grpSpPr>
          <p:sp>
            <p:nvSpPr>
              <p:cNvPr id="680974" name="Freeform 14"/>
              <p:cNvSpPr>
                <a:spLocks/>
              </p:cNvSpPr>
              <p:nvPr/>
            </p:nvSpPr>
            <p:spPr bwMode="auto">
              <a:xfrm>
                <a:off x="4202" y="2968"/>
                <a:ext cx="1217" cy="1064"/>
              </a:xfrm>
              <a:custGeom>
                <a:avLst/>
                <a:gdLst>
                  <a:gd name="T0" fmla="*/ 0 w 1217"/>
                  <a:gd name="T1" fmla="*/ 1064 h 1064"/>
                  <a:gd name="T2" fmla="*/ 271 w 1217"/>
                  <a:gd name="T3" fmla="*/ 1029 h 1064"/>
                  <a:gd name="T4" fmla="*/ 612 w 1217"/>
                  <a:gd name="T5" fmla="*/ 941 h 1064"/>
                  <a:gd name="T6" fmla="*/ 923 w 1217"/>
                  <a:gd name="T7" fmla="*/ 711 h 1064"/>
                  <a:gd name="T8" fmla="*/ 1123 w 1217"/>
                  <a:gd name="T9" fmla="*/ 382 h 1064"/>
                  <a:gd name="T10" fmla="*/ 1217 w 1217"/>
                  <a:gd name="T11" fmla="*/ 0 h 10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17"/>
                  <a:gd name="T19" fmla="*/ 0 h 1064"/>
                  <a:gd name="T20" fmla="*/ 1217 w 1217"/>
                  <a:gd name="T21" fmla="*/ 1064 h 106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17" h="1064">
                    <a:moveTo>
                      <a:pt x="0" y="1064"/>
                    </a:moveTo>
                    <a:cubicBezTo>
                      <a:pt x="0" y="1064"/>
                      <a:pt x="220" y="1040"/>
                      <a:pt x="271" y="1029"/>
                    </a:cubicBezTo>
                    <a:cubicBezTo>
                      <a:pt x="322" y="1018"/>
                      <a:pt x="480" y="998"/>
                      <a:pt x="612" y="941"/>
                    </a:cubicBezTo>
                    <a:cubicBezTo>
                      <a:pt x="744" y="884"/>
                      <a:pt x="838" y="804"/>
                      <a:pt x="923" y="711"/>
                    </a:cubicBezTo>
                    <a:cubicBezTo>
                      <a:pt x="1008" y="618"/>
                      <a:pt x="1074" y="500"/>
                      <a:pt x="1123" y="382"/>
                    </a:cubicBezTo>
                    <a:cubicBezTo>
                      <a:pt x="1172" y="264"/>
                      <a:pt x="1198" y="80"/>
                      <a:pt x="1217" y="0"/>
                    </a:cubicBezTo>
                  </a:path>
                </a:pathLst>
              </a:custGeom>
              <a:noFill/>
              <a:ln w="25400">
                <a:solidFill>
                  <a:srgbClr val="FF0000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000" tIns="46800" rIns="90000" bIns="468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altLang="ru-RU" b="1"/>
              </a:p>
            </p:txBody>
          </p:sp>
          <p:sp>
            <p:nvSpPr>
              <p:cNvPr id="680975" name="Rectangle 22"/>
              <p:cNvSpPr>
                <a:spLocks noChangeArrowheads="1"/>
              </p:cNvSpPr>
              <p:nvPr/>
            </p:nvSpPr>
            <p:spPr bwMode="auto">
              <a:xfrm>
                <a:off x="4838" y="2956"/>
                <a:ext cx="600" cy="2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wrap="none" lIns="90000" tIns="46800" rIns="90000" bIns="468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ru-RU" b="1">
                    <a:latin typeface="Times New Roman" panose="02020603050405020304" pitchFamily="18" charset="0"/>
                  </a:rPr>
                  <a:t>O(</a:t>
                </a:r>
                <a:r>
                  <a:rPr lang="en-US" altLang="ru-RU" b="1" i="1">
                    <a:latin typeface="Times New Roman" panose="02020603050405020304" pitchFamily="18" charset="0"/>
                  </a:rPr>
                  <a:t>N</a:t>
                </a:r>
                <a:r>
                  <a:rPr lang="en-US" altLang="ru-RU" b="1" i="1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b="1">
                    <a:latin typeface="Times New Roman" panose="02020603050405020304" pitchFamily="18" charset="0"/>
                  </a:rPr>
                  <a:t>)</a:t>
                </a:r>
                <a:endParaRPr lang="ru-RU" altLang="ru-RU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680980" name="Group 20"/>
            <p:cNvGrpSpPr>
              <a:grpSpLocks/>
            </p:cNvGrpSpPr>
            <p:nvPr/>
          </p:nvGrpSpPr>
          <p:grpSpPr bwMode="auto">
            <a:xfrm>
              <a:off x="4089" y="2493"/>
              <a:ext cx="1597" cy="1188"/>
              <a:chOff x="4073" y="2956"/>
              <a:chExt cx="1597" cy="1188"/>
            </a:xfrm>
          </p:grpSpPr>
          <p:grpSp>
            <p:nvGrpSpPr>
              <p:cNvPr id="2" name="Group 24"/>
              <p:cNvGrpSpPr>
                <a:grpSpLocks/>
              </p:cNvGrpSpPr>
              <p:nvPr/>
            </p:nvGrpSpPr>
            <p:grpSpPr bwMode="auto">
              <a:xfrm>
                <a:off x="4073" y="2956"/>
                <a:ext cx="1597" cy="1188"/>
                <a:chOff x="4073" y="2956"/>
                <a:chExt cx="1597" cy="1188"/>
              </a:xfrm>
            </p:grpSpPr>
            <p:sp>
              <p:nvSpPr>
                <p:cNvPr id="680969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4202" y="2998"/>
                  <a:ext cx="0" cy="114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/>
                <a:lstStyle/>
                <a:p>
                  <a:endParaRPr lang="ru-RU"/>
                </a:p>
              </p:txBody>
            </p:sp>
            <p:sp>
              <p:nvSpPr>
                <p:cNvPr id="680970" name="Line 11"/>
                <p:cNvSpPr>
                  <a:spLocks noChangeShapeType="1"/>
                </p:cNvSpPr>
                <p:nvPr/>
              </p:nvSpPr>
              <p:spPr bwMode="auto">
                <a:xfrm>
                  <a:off x="4073" y="4032"/>
                  <a:ext cx="153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90000" tIns="46800" rIns="90000" bIns="46800" anchor="ctr"/>
                <a:lstStyle/>
                <a:p>
                  <a:endParaRPr lang="ru-RU"/>
                </a:p>
              </p:txBody>
            </p:sp>
            <p:sp>
              <p:nvSpPr>
                <p:cNvPr id="680971" name="Rectangle 12"/>
                <p:cNvSpPr>
                  <a:spLocks noChangeArrowheads="1"/>
                </p:cNvSpPr>
                <p:nvPr/>
              </p:nvSpPr>
              <p:spPr bwMode="auto">
                <a:xfrm>
                  <a:off x="4127" y="2956"/>
                  <a:ext cx="459" cy="1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</a:extLst>
              </p:spPr>
              <p:txBody>
                <a:bodyPr wrap="none" lIns="90000" tIns="46800" rIns="90000" bIns="46800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r>
                    <a:rPr lang="ru-RU" altLang="ru-RU" sz="1400" b="1" dirty="0"/>
                    <a:t>время</a:t>
                  </a:r>
                </a:p>
              </p:txBody>
            </p:sp>
            <p:sp>
              <p:nvSpPr>
                <p:cNvPr id="680972" name="Rectangle 13"/>
                <p:cNvSpPr>
                  <a:spLocks noChangeArrowheads="1"/>
                </p:cNvSpPr>
                <p:nvPr/>
              </p:nvSpPr>
              <p:spPr bwMode="auto">
                <a:xfrm>
                  <a:off x="5481" y="3867"/>
                  <a:ext cx="189" cy="17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</a:extLst>
              </p:spPr>
              <p:txBody>
                <a:bodyPr wrap="none" lIns="90000" tIns="46800" rIns="90000" bIns="46800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r>
                    <a:rPr lang="en-US" altLang="ru-RU" sz="1400" b="1" dirty="0"/>
                    <a:t>N</a:t>
                  </a:r>
                  <a:endParaRPr lang="ru-RU" altLang="ru-RU" sz="1400" b="1" dirty="0"/>
                </a:p>
              </p:txBody>
            </p:sp>
          </p:grpSp>
          <p:grpSp>
            <p:nvGrpSpPr>
              <p:cNvPr id="4" name="Group 25"/>
              <p:cNvGrpSpPr>
                <a:grpSpLocks/>
              </p:cNvGrpSpPr>
              <p:nvPr/>
            </p:nvGrpSpPr>
            <p:grpSpPr bwMode="auto">
              <a:xfrm>
                <a:off x="4216" y="3420"/>
                <a:ext cx="1388" cy="612"/>
                <a:chOff x="4216" y="3420"/>
                <a:chExt cx="1388" cy="612"/>
              </a:xfrm>
            </p:grpSpPr>
            <p:sp>
              <p:nvSpPr>
                <p:cNvPr id="680977" name="Freeform 18"/>
                <p:cNvSpPr>
                  <a:spLocks/>
                </p:cNvSpPr>
                <p:nvPr/>
              </p:nvSpPr>
              <p:spPr bwMode="auto">
                <a:xfrm>
                  <a:off x="4216" y="3778"/>
                  <a:ext cx="1388" cy="254"/>
                </a:xfrm>
                <a:custGeom>
                  <a:avLst/>
                  <a:gdLst>
                    <a:gd name="T0" fmla="*/ 0 w 1376"/>
                    <a:gd name="T1" fmla="*/ 254 h 254"/>
                    <a:gd name="T2" fmla="*/ 541 w 1376"/>
                    <a:gd name="T3" fmla="*/ 194 h 254"/>
                    <a:gd name="T4" fmla="*/ 1059 w 1376"/>
                    <a:gd name="T5" fmla="*/ 112 h 254"/>
                    <a:gd name="T6" fmla="*/ 1368 w 1376"/>
                    <a:gd name="T7" fmla="*/ 56 h 254"/>
                    <a:gd name="T8" fmla="*/ 1651 w 1376"/>
                    <a:gd name="T9" fmla="*/ 0 h 25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76"/>
                    <a:gd name="T16" fmla="*/ 0 h 254"/>
                    <a:gd name="T17" fmla="*/ 1376 w 1376"/>
                    <a:gd name="T18" fmla="*/ 254 h 25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76" h="254">
                      <a:moveTo>
                        <a:pt x="0" y="254"/>
                      </a:moveTo>
                      <a:lnTo>
                        <a:pt x="452" y="194"/>
                      </a:lnTo>
                      <a:lnTo>
                        <a:pt x="882" y="112"/>
                      </a:lnTo>
                      <a:cubicBezTo>
                        <a:pt x="997" y="89"/>
                        <a:pt x="1058" y="75"/>
                        <a:pt x="1140" y="56"/>
                      </a:cubicBezTo>
                      <a:cubicBezTo>
                        <a:pt x="1223" y="34"/>
                        <a:pt x="1327" y="12"/>
                        <a:pt x="1376" y="0"/>
                      </a:cubicBezTo>
                    </a:path>
                  </a:pathLst>
                </a:custGeom>
                <a:noFill/>
                <a:ln w="25400">
                  <a:solidFill>
                    <a:srgbClr val="3333FF"/>
                  </a:solidFill>
                  <a:round/>
                  <a:headEnd/>
                  <a:tailEnd type="none" w="lg" len="lg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90000" tIns="46800" rIns="90000" bIns="46800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ru-RU" altLang="ru-RU" b="1"/>
                </a:p>
              </p:txBody>
            </p:sp>
            <p:sp>
              <p:nvSpPr>
                <p:cNvPr id="680978" name="Rectangle 20"/>
                <p:cNvSpPr>
                  <a:spLocks noChangeArrowheads="1"/>
                </p:cNvSpPr>
                <p:nvPr/>
              </p:nvSpPr>
              <p:spPr bwMode="auto">
                <a:xfrm>
                  <a:off x="4427" y="3420"/>
                  <a:ext cx="600" cy="2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 type="none" w="lg" len="lg"/>
                    </a14:hiddenLine>
                  </a:ext>
                </a:extLst>
              </p:spPr>
              <p:txBody>
                <a:bodyPr wrap="none" lIns="90000" tIns="46800" rIns="90000" bIns="46800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/>
                  <a:r>
                    <a:rPr lang="en-US" altLang="ru-RU" b="1">
                      <a:latin typeface="Times New Roman" panose="02020603050405020304" pitchFamily="18" charset="0"/>
                    </a:rPr>
                    <a:t>O(</a:t>
                  </a:r>
                  <a:r>
                    <a:rPr lang="en-US" altLang="ru-RU" b="1" i="1">
                      <a:latin typeface="Times New Roman" panose="02020603050405020304" pitchFamily="18" charset="0"/>
                    </a:rPr>
                    <a:t>N</a:t>
                  </a:r>
                  <a:r>
                    <a:rPr lang="en-US" altLang="ru-RU" b="1" i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·</a:t>
                  </a:r>
                  <a:r>
                    <a:rPr lang="en-US" altLang="ru-RU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log</a:t>
                  </a:r>
                  <a:r>
                    <a:rPr lang="en-US" altLang="ru-RU" b="1" i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</a:t>
                  </a:r>
                  <a:r>
                    <a:rPr lang="en-US" altLang="ru-RU" b="1">
                      <a:latin typeface="Times New Roman" panose="02020603050405020304" pitchFamily="18" charset="0"/>
                    </a:rPr>
                    <a:t>)</a:t>
                  </a:r>
                  <a:endParaRPr lang="ru-RU" altLang="ru-RU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80979" name="Freeform 23"/>
                <p:cNvSpPr>
                  <a:spLocks/>
                </p:cNvSpPr>
                <p:nvPr/>
              </p:nvSpPr>
              <p:spPr bwMode="auto">
                <a:xfrm>
                  <a:off x="4396" y="3644"/>
                  <a:ext cx="953" cy="188"/>
                </a:xfrm>
                <a:custGeom>
                  <a:avLst/>
                  <a:gdLst>
                    <a:gd name="T0" fmla="*/ 0 w 953"/>
                    <a:gd name="T1" fmla="*/ 0 h 188"/>
                    <a:gd name="T2" fmla="*/ 641 w 953"/>
                    <a:gd name="T3" fmla="*/ 0 h 188"/>
                    <a:gd name="T4" fmla="*/ 953 w 953"/>
                    <a:gd name="T5" fmla="*/ 188 h 188"/>
                    <a:gd name="T6" fmla="*/ 0 60000 65536"/>
                    <a:gd name="T7" fmla="*/ 0 60000 65536"/>
                    <a:gd name="T8" fmla="*/ 0 60000 65536"/>
                    <a:gd name="T9" fmla="*/ 0 w 953"/>
                    <a:gd name="T10" fmla="*/ 0 h 188"/>
                    <a:gd name="T11" fmla="*/ 953 w 953"/>
                    <a:gd name="T12" fmla="*/ 188 h 1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53" h="188">
                      <a:moveTo>
                        <a:pt x="0" y="0"/>
                      </a:moveTo>
                      <a:lnTo>
                        <a:pt x="641" y="0"/>
                      </a:lnTo>
                      <a:lnTo>
                        <a:pt x="953" y="188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90000" tIns="46800" rIns="90000" bIns="46800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ru-RU" altLang="ru-RU" b="1"/>
                </a:p>
              </p:txBody>
            </p:sp>
          </p:grpSp>
        </p:grpSp>
      </p:grp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4788024" y="5949280"/>
            <a:ext cx="4248472" cy="444500"/>
          </a:xfrm>
          <a:prstGeom prst="wedgeRoundRectCallout">
            <a:avLst>
              <a:gd name="adj1" fmla="val -64447"/>
              <a:gd name="adj2" fmla="val -114755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 dirty="0">
                <a:latin typeface="Arial" charset="0"/>
              </a:rPr>
              <a:t>Эффективность </a:t>
            </a:r>
            <a:r>
              <a:rPr lang="ru-RU" sz="2000" dirty="0" smtClean="0">
                <a:latin typeface="Arial" charset="0"/>
              </a:rPr>
              <a:t>по времени </a:t>
            </a:r>
            <a:r>
              <a:rPr lang="en-US" sz="2000" dirty="0" smtClean="0">
                <a:latin typeface="Times New Roman" pitchFamily="18" charset="0"/>
              </a:rPr>
              <a:t>O(</a:t>
            </a:r>
            <a:r>
              <a:rPr lang="en-US" sz="2000" i="1" dirty="0" smtClean="0">
                <a:latin typeface="Times New Roman" pitchFamily="18" charset="0"/>
              </a:rPr>
              <a:t>N</a:t>
            </a:r>
            <a:r>
              <a:rPr lang="en-US" sz="2000" dirty="0" smtClean="0">
                <a:latin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3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3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3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3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3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3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3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93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93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93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32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32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93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9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20" grpId="0" uiExpand="1" build="p"/>
      <p:bldP spid="393223" grpId="0" animBg="1"/>
      <p:bldP spid="393224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8301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ru-RU" altLang="ru-RU" sz="3000" b="1"/>
              <a:t>Метод пузырька</a:t>
            </a:r>
          </a:p>
        </p:txBody>
      </p:sp>
      <p:sp>
        <p:nvSpPr>
          <p:cNvPr id="395268" name="Text Box 4"/>
          <p:cNvSpPr txBox="1">
            <a:spLocks noChangeArrowheads="1"/>
          </p:cNvSpPr>
          <p:nvPr/>
        </p:nvSpPr>
        <p:spPr bwMode="auto">
          <a:xfrm>
            <a:off x="369888" y="942975"/>
            <a:ext cx="85946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6213" indent="-1762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000" b="1" dirty="0">
                <a:solidFill>
                  <a:srgbClr val="3333FF"/>
                </a:solidFill>
              </a:rPr>
              <a:t>Идея </a:t>
            </a:r>
            <a:r>
              <a:rPr lang="ru-RU" altLang="ru-RU" sz="2000" dirty="0"/>
              <a:t>– пузырек воздуха в стакане воды поднимается со дна вверх.</a:t>
            </a:r>
            <a:r>
              <a:rPr lang="ru-RU" altLang="ru-RU" sz="2000" b="1" dirty="0">
                <a:solidFill>
                  <a:srgbClr val="3333FF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ru-RU" altLang="ru-RU" sz="2000" b="1" dirty="0">
                <a:solidFill>
                  <a:srgbClr val="3333FF"/>
                </a:solidFill>
              </a:rPr>
              <a:t>Для массивов </a:t>
            </a:r>
            <a:r>
              <a:rPr lang="ru-RU" altLang="ru-RU" sz="2000" dirty="0"/>
              <a:t>– самый маленький («легкий» элемент перемещается вверх («всплывает»).</a:t>
            </a:r>
          </a:p>
        </p:txBody>
      </p:sp>
      <p:graphicFrame>
        <p:nvGraphicFramePr>
          <p:cNvPr id="395367" name="Group 103"/>
          <p:cNvGraphicFramePr>
            <a:graphicFrameLocks noGrp="1"/>
          </p:cNvGraphicFramePr>
          <p:nvPr/>
        </p:nvGraphicFramePr>
        <p:xfrm>
          <a:off x="703263" y="2541588"/>
          <a:ext cx="434975" cy="1589088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95368" name="Group 104"/>
          <p:cNvGraphicFramePr>
            <a:graphicFrameLocks noGrp="1"/>
          </p:cNvGraphicFramePr>
          <p:nvPr/>
        </p:nvGraphicFramePr>
        <p:xfrm>
          <a:off x="1724025" y="2543175"/>
          <a:ext cx="434975" cy="1589088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95369" name="Group 105"/>
          <p:cNvGraphicFramePr>
            <a:graphicFrameLocks noGrp="1"/>
          </p:cNvGraphicFramePr>
          <p:nvPr/>
        </p:nvGraphicFramePr>
        <p:xfrm>
          <a:off x="2692400" y="2533650"/>
          <a:ext cx="434975" cy="1589088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95447" name="Group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944539"/>
              </p:ext>
            </p:extLst>
          </p:nvPr>
        </p:nvGraphicFramePr>
        <p:xfrm>
          <a:off x="3491880" y="2543175"/>
          <a:ext cx="434975" cy="1589088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5364" name="Oval 100"/>
          <p:cNvSpPr>
            <a:spLocks noChangeArrowheads="1"/>
          </p:cNvSpPr>
          <p:nvPr/>
        </p:nvSpPr>
        <p:spPr bwMode="auto">
          <a:xfrm>
            <a:off x="517525" y="3354388"/>
            <a:ext cx="804863" cy="739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sp>
        <p:nvSpPr>
          <p:cNvPr id="395365" name="Oval 101"/>
          <p:cNvSpPr>
            <a:spLocks noChangeArrowheads="1"/>
          </p:cNvSpPr>
          <p:nvPr/>
        </p:nvSpPr>
        <p:spPr bwMode="auto">
          <a:xfrm>
            <a:off x="1541463" y="2962275"/>
            <a:ext cx="804862" cy="739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sp>
        <p:nvSpPr>
          <p:cNvPr id="395366" name="Oval 102"/>
          <p:cNvSpPr>
            <a:spLocks noChangeArrowheads="1"/>
          </p:cNvSpPr>
          <p:nvPr/>
        </p:nvSpPr>
        <p:spPr bwMode="auto">
          <a:xfrm>
            <a:off x="2500313" y="2546350"/>
            <a:ext cx="804862" cy="739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sp>
        <p:nvSpPr>
          <p:cNvPr id="395371" name="Text Box 107"/>
          <p:cNvSpPr txBox="1">
            <a:spLocks noChangeArrowheads="1"/>
          </p:cNvSpPr>
          <p:nvPr/>
        </p:nvSpPr>
        <p:spPr bwMode="auto">
          <a:xfrm>
            <a:off x="3995936" y="2420888"/>
            <a:ext cx="5040560" cy="1746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4625" indent="-174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900" dirty="0"/>
              <a:t>начиная снизу, сравниваем два соседних элемента; если они стоят «неправильно», меняем их местами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altLang="ru-RU" sz="1900" dirty="0"/>
              <a:t>за 1 проход по массиву </a:t>
            </a:r>
            <a:r>
              <a:rPr lang="ru-RU" altLang="ru-RU" sz="2100" b="1" dirty="0">
                <a:solidFill>
                  <a:srgbClr val="FF0000"/>
                </a:solidFill>
              </a:rPr>
              <a:t>один</a:t>
            </a:r>
            <a:r>
              <a:rPr lang="ru-RU" altLang="ru-RU" sz="1900" dirty="0"/>
              <a:t> элемент </a:t>
            </a:r>
            <a:r>
              <a:rPr lang="ru-RU" altLang="ru-RU" sz="1900" dirty="0" smtClean="0"/>
              <a:t>(наименьший) </a:t>
            </a:r>
            <a:r>
              <a:rPr lang="ru-RU" altLang="ru-RU" sz="1900" dirty="0"/>
              <a:t>становится на свое место</a:t>
            </a:r>
          </a:p>
        </p:txBody>
      </p:sp>
      <p:graphicFrame>
        <p:nvGraphicFramePr>
          <p:cNvPr id="395449" name="Group 185"/>
          <p:cNvGraphicFramePr>
            <a:graphicFrameLocks noGrp="1"/>
          </p:cNvGraphicFramePr>
          <p:nvPr/>
        </p:nvGraphicFramePr>
        <p:xfrm>
          <a:off x="712788" y="4767263"/>
          <a:ext cx="434975" cy="1589088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5386" name="Oval 122"/>
          <p:cNvSpPr>
            <a:spLocks noChangeArrowheads="1"/>
          </p:cNvSpPr>
          <p:nvPr/>
        </p:nvSpPr>
        <p:spPr bwMode="auto">
          <a:xfrm>
            <a:off x="519113" y="5567363"/>
            <a:ext cx="804862" cy="739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graphicFrame>
        <p:nvGraphicFramePr>
          <p:cNvPr id="395450" name="Group 186"/>
          <p:cNvGraphicFramePr>
            <a:graphicFrameLocks noGrp="1"/>
          </p:cNvGraphicFramePr>
          <p:nvPr/>
        </p:nvGraphicFramePr>
        <p:xfrm>
          <a:off x="1701800" y="4773613"/>
          <a:ext cx="434975" cy="1589088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95451" name="Group 187"/>
          <p:cNvGraphicFramePr>
            <a:graphicFrameLocks noGrp="1"/>
          </p:cNvGraphicFramePr>
          <p:nvPr/>
        </p:nvGraphicFramePr>
        <p:xfrm>
          <a:off x="2698750" y="4773613"/>
          <a:ext cx="434975" cy="1589088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5415" name="Oval 151"/>
          <p:cNvSpPr>
            <a:spLocks noChangeArrowheads="1"/>
          </p:cNvSpPr>
          <p:nvPr/>
        </p:nvSpPr>
        <p:spPr bwMode="auto">
          <a:xfrm>
            <a:off x="1490663" y="5175250"/>
            <a:ext cx="804862" cy="739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sp>
        <p:nvSpPr>
          <p:cNvPr id="395417" name="Rectangle 153"/>
          <p:cNvSpPr>
            <a:spLocks noChangeArrowheads="1"/>
          </p:cNvSpPr>
          <p:nvPr/>
        </p:nvSpPr>
        <p:spPr bwMode="auto">
          <a:xfrm>
            <a:off x="280988" y="2016125"/>
            <a:ext cx="155892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/>
              <a:t>1-ый проход</a:t>
            </a:r>
          </a:p>
        </p:txBody>
      </p:sp>
      <p:sp>
        <p:nvSpPr>
          <p:cNvPr id="395418" name="Rectangle 154"/>
          <p:cNvSpPr>
            <a:spLocks noChangeArrowheads="1"/>
          </p:cNvSpPr>
          <p:nvPr/>
        </p:nvSpPr>
        <p:spPr bwMode="auto">
          <a:xfrm>
            <a:off x="254000" y="4217988"/>
            <a:ext cx="15589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/>
              <a:t>2-ой проход</a:t>
            </a:r>
          </a:p>
        </p:txBody>
      </p:sp>
      <p:sp>
        <p:nvSpPr>
          <p:cNvPr id="395419" name="Rectangle 155"/>
          <p:cNvSpPr>
            <a:spLocks noChangeArrowheads="1"/>
          </p:cNvSpPr>
          <p:nvPr/>
        </p:nvSpPr>
        <p:spPr bwMode="auto">
          <a:xfrm>
            <a:off x="3613150" y="4246563"/>
            <a:ext cx="15589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/>
              <a:t>3-ий проход</a:t>
            </a:r>
          </a:p>
        </p:txBody>
      </p:sp>
      <p:graphicFrame>
        <p:nvGraphicFramePr>
          <p:cNvPr id="395452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808693"/>
              </p:ext>
            </p:extLst>
          </p:nvPr>
        </p:nvGraphicFramePr>
        <p:xfrm>
          <a:off x="3751139" y="4718050"/>
          <a:ext cx="434975" cy="1589088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95453" name="Group 1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93403"/>
              </p:ext>
            </p:extLst>
          </p:nvPr>
        </p:nvGraphicFramePr>
        <p:xfrm>
          <a:off x="4499992" y="4719638"/>
          <a:ext cx="434975" cy="1589088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5444" name="Oval 180"/>
          <p:cNvSpPr>
            <a:spLocks noChangeArrowheads="1"/>
          </p:cNvSpPr>
          <p:nvPr/>
        </p:nvSpPr>
        <p:spPr bwMode="auto">
          <a:xfrm>
            <a:off x="3551114" y="5538788"/>
            <a:ext cx="804862" cy="739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sp>
        <p:nvSpPr>
          <p:cNvPr id="395446" name="Text Box 182"/>
          <p:cNvSpPr txBox="1">
            <a:spLocks noChangeArrowheads="1"/>
          </p:cNvSpPr>
          <p:nvPr/>
        </p:nvSpPr>
        <p:spPr bwMode="auto">
          <a:xfrm>
            <a:off x="5292080" y="4941168"/>
            <a:ext cx="3672408" cy="1200329"/>
          </a:xfrm>
          <a:prstGeom prst="rect">
            <a:avLst/>
          </a:prstGeom>
          <a:solidFill>
            <a:srgbClr val="E6E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 dirty="0"/>
              <a:t>Для сортировки массива из </a:t>
            </a:r>
            <a:r>
              <a:rPr lang="en-US" altLang="ru-RU" b="1" dirty="0"/>
              <a:t>N </a:t>
            </a:r>
            <a:r>
              <a:rPr lang="ru-RU" altLang="ru-RU" b="1" dirty="0"/>
              <a:t>элементов нужен </a:t>
            </a:r>
            <a:r>
              <a:rPr lang="en-US" altLang="ru-RU" b="1" dirty="0"/>
              <a:t/>
            </a:r>
            <a:br>
              <a:rPr lang="en-US" altLang="ru-RU" b="1" dirty="0"/>
            </a:br>
            <a:r>
              <a:rPr lang="en-US" altLang="ru-RU" b="1" dirty="0"/>
              <a:t>N</a:t>
            </a:r>
            <a:r>
              <a:rPr lang="ru-RU" altLang="ru-RU" b="1" dirty="0"/>
              <a:t>-1 проход  </a:t>
            </a:r>
            <a:r>
              <a:rPr lang="ru-RU" altLang="ru-RU" b="1" dirty="0" smtClean="0"/>
              <a:t>(нужно </a:t>
            </a:r>
            <a:r>
              <a:rPr lang="ru-RU" altLang="ru-RU" b="1" dirty="0"/>
              <a:t>поставить на свои места </a:t>
            </a:r>
            <a:r>
              <a:rPr lang="en-US" altLang="ru-RU" b="1" dirty="0"/>
              <a:t>N-1 </a:t>
            </a:r>
            <a:r>
              <a:rPr lang="ru-RU" altLang="ru-RU" b="1" dirty="0"/>
              <a:t>элементов).</a:t>
            </a:r>
            <a:endParaRPr lang="en-US" alt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5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5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5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5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9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9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9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9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9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9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9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9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9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9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9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9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9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9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9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9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9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68" grpId="0" uiExpand="1" build="p" autoUpdateAnimBg="0"/>
      <p:bldP spid="395364" grpId="0" animBg="1"/>
      <p:bldP spid="395365" grpId="0" animBg="1"/>
      <p:bldP spid="395366" grpId="0" animBg="1"/>
      <p:bldP spid="395371" grpId="0" build="p" autoUpdateAnimBg="0"/>
      <p:bldP spid="395386" grpId="0" animBg="1"/>
      <p:bldP spid="395415" grpId="0" animBg="1"/>
      <p:bldP spid="395417" grpId="0" autoUpdateAnimBg="0"/>
      <p:bldP spid="395418" grpId="0" autoUpdateAnimBg="0"/>
      <p:bldP spid="395419" grpId="0" autoUpdateAnimBg="0"/>
      <p:bldP spid="395444" grpId="0" animBg="1"/>
      <p:bldP spid="39544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7" name="Line 2"/>
          <p:cNvSpPr>
            <a:spLocks noChangeShapeType="1"/>
          </p:cNvSpPr>
          <p:nvPr/>
        </p:nvSpPr>
        <p:spPr bwMode="auto">
          <a:xfrm>
            <a:off x="395536" y="548680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87108" name="Text Box 3"/>
          <p:cNvSpPr txBox="1">
            <a:spLocks noChangeArrowheads="1"/>
          </p:cNvSpPr>
          <p:nvPr/>
        </p:nvSpPr>
        <p:spPr bwMode="auto">
          <a:xfrm>
            <a:off x="395536" y="34731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ru-RU" altLang="ru-RU" sz="3000" b="1" dirty="0" smtClean="0"/>
              <a:t>Программа (в синтаксисе </a:t>
            </a:r>
            <a:r>
              <a:rPr lang="en-US" altLang="ru-RU" sz="3000" b="1" dirty="0" smtClean="0"/>
              <a:t>PascalABC.NET)</a:t>
            </a:r>
            <a:endParaRPr lang="ru-RU" altLang="ru-RU" sz="3000" b="1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23803" y="764704"/>
            <a:ext cx="9036496" cy="3960440"/>
            <a:chOff x="72008" y="548681"/>
            <a:chExt cx="9036496" cy="3557683"/>
          </a:xfrm>
        </p:grpSpPr>
        <p:sp>
          <p:nvSpPr>
            <p:cNvPr id="432132" name="Rectangle 4"/>
            <p:cNvSpPr>
              <a:spLocks noChangeArrowheads="1"/>
            </p:cNvSpPr>
            <p:nvPr/>
          </p:nvSpPr>
          <p:spPr bwMode="auto">
            <a:xfrm>
              <a:off x="72008" y="548681"/>
              <a:ext cx="9036496" cy="355768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 type="none" w="lg" len="lg"/>
            </a:ln>
          </p:spPr>
          <p:txBody>
            <a:bodyPr lIns="90000" tIns="46800" rIns="90000" bIns="4680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15000"/>
                </a:spcBef>
              </a:pPr>
              <a:r>
                <a:rPr lang="en-US" altLang="ru-RU" sz="2000" b="1" dirty="0" smtClean="0">
                  <a:latin typeface="Courier New" panose="02070309020205020404" pitchFamily="49" charset="0"/>
                </a:rPr>
                <a:t>begin</a:t>
              </a:r>
              <a:endParaRPr lang="en-US" altLang="ru-RU" sz="2000" b="1" dirty="0"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r>
                <a:rPr lang="en-US" altLang="ru-RU" sz="2000" b="1" dirty="0" smtClean="0">
                  <a:latin typeface="Courier New" panose="02070309020205020404" pitchFamily="49" charset="0"/>
                </a:rPr>
                <a:t>//</a:t>
              </a:r>
              <a:r>
                <a:rPr lang="ru-RU" altLang="ru-RU" sz="2000" b="1" dirty="0" smtClean="0">
                  <a:latin typeface="Courier New" panose="02070309020205020404" pitchFamily="49" charset="0"/>
                </a:rPr>
                <a:t>Описание и ввод массива,</a:t>
              </a:r>
              <a:r>
                <a:rPr lang="en-US" altLang="ru-RU" sz="2000" b="1" dirty="0" smtClean="0">
                  <a:latin typeface="Courier New" panose="02070309020205020404" pitchFamily="49" charset="0"/>
                </a:rPr>
                <a:t> </a:t>
              </a:r>
              <a:r>
                <a:rPr lang="ru-RU" altLang="ru-RU" sz="2000" b="1" dirty="0" smtClean="0">
                  <a:latin typeface="Courier New" panose="02070309020205020404" pitchFamily="49" charset="0"/>
                </a:rPr>
                <a:t>например,</a:t>
              </a:r>
              <a:r>
                <a:rPr lang="en-US" altLang="ru-RU" sz="2000" b="1" dirty="0" smtClean="0">
                  <a:latin typeface="Courier New" panose="02070309020205020404" pitchFamily="49" charset="0"/>
                </a:rPr>
                <a:t> N=</a:t>
              </a:r>
              <a:r>
                <a:rPr lang="ru-RU" altLang="ru-RU" sz="2000" b="1" dirty="0" smtClean="0">
                  <a:latin typeface="Courier New" panose="02070309020205020404" pitchFamily="49" charset="0"/>
                </a:rPr>
                <a:t>10 случайных целых:</a:t>
              </a:r>
            </a:p>
            <a:p>
              <a:pPr>
                <a:spcBef>
                  <a:spcPct val="15000"/>
                </a:spcBef>
              </a:pPr>
              <a:r>
                <a:rPr lang="en-US" altLang="ru-RU" sz="2000" b="1" dirty="0" smtClean="0">
                  <a:latin typeface="Courier New" panose="02070309020205020404" pitchFamily="49" charset="0"/>
                </a:rPr>
                <a:t> </a:t>
              </a:r>
              <a:r>
                <a:rPr lang="en-US" altLang="ru-RU" sz="2000" b="1" dirty="0" err="1" smtClean="0">
                  <a:latin typeface="Courier New" panose="02070309020205020404" pitchFamily="49" charset="0"/>
                </a:rPr>
                <a:t>var</a:t>
              </a:r>
              <a:r>
                <a:rPr lang="en-US" altLang="ru-RU" sz="2000" b="1" dirty="0" smtClean="0">
                  <a:latin typeface="Courier New" panose="02070309020205020404" pitchFamily="49" charset="0"/>
                </a:rPr>
                <a:t> N=10;</a:t>
              </a:r>
            </a:p>
            <a:p>
              <a:pPr>
                <a:spcBef>
                  <a:spcPct val="15000"/>
                </a:spcBef>
              </a:pPr>
              <a:r>
                <a:rPr lang="en-US" altLang="ru-RU" sz="2000" b="1" dirty="0" smtClean="0">
                  <a:latin typeface="Courier New" panose="02070309020205020404" pitchFamily="49" charset="0"/>
                </a:rPr>
                <a:t> </a:t>
              </a:r>
              <a:r>
                <a:rPr lang="en-US" altLang="ru-RU" sz="2000" b="1" dirty="0" err="1" smtClean="0">
                  <a:latin typeface="Courier New" panose="02070309020205020404" pitchFamily="49" charset="0"/>
                </a:rPr>
                <a:t>var</a:t>
              </a:r>
              <a:r>
                <a:rPr lang="en-US" altLang="ru-RU" sz="2000" b="1" dirty="0" smtClean="0">
                  <a:latin typeface="Courier New" panose="02070309020205020404" pitchFamily="49" charset="0"/>
                </a:rPr>
                <a:t> </a:t>
              </a:r>
              <a:r>
                <a:rPr lang="en-US" altLang="ru-RU" sz="2000" b="1" dirty="0" smtClean="0">
                  <a:latin typeface="Courier New" panose="02070309020205020404" pitchFamily="49" charset="0"/>
                </a:rPr>
                <a:t>A:</a:t>
              </a:r>
              <a:r>
                <a:rPr lang="ru-RU" altLang="ru-RU" sz="2000" b="1" dirty="0" smtClean="0">
                  <a:latin typeface="Courier New" panose="02070309020205020404" pitchFamily="49" charset="0"/>
                </a:rPr>
                <a:t>=</a:t>
              </a:r>
              <a:r>
                <a:rPr lang="en-US" altLang="ru-RU" sz="2000" b="1" dirty="0" err="1" smtClean="0">
                  <a:latin typeface="Courier New" panose="02070309020205020404" pitchFamily="49" charset="0"/>
                </a:rPr>
                <a:t>ArrRandom</a:t>
              </a:r>
              <a:r>
                <a:rPr lang="en-US" altLang="ru-RU" sz="2000" b="1" dirty="0" smtClean="0">
                  <a:latin typeface="Courier New" panose="02070309020205020404" pitchFamily="49" charset="0"/>
                </a:rPr>
                <a:t>(N,5,65</a:t>
              </a:r>
              <a:r>
                <a:rPr lang="en-US" altLang="ru-RU" sz="2000" b="1" dirty="0" smtClean="0">
                  <a:latin typeface="Courier New" panose="02070309020205020404" pitchFamily="49" charset="0"/>
                </a:rPr>
                <a:t>);</a:t>
              </a:r>
              <a:r>
                <a:rPr lang="ru-RU" altLang="ru-RU" sz="2000" b="1" dirty="0" smtClean="0">
                  <a:latin typeface="Courier New" panose="02070309020205020404" pitchFamily="49" charset="0"/>
                </a:rPr>
                <a:t>//</a:t>
              </a:r>
              <a:r>
                <a:rPr lang="en-US" altLang="ru-RU" sz="2000" b="1" dirty="0" smtClean="0">
                  <a:latin typeface="Courier New" panose="02070309020205020404" pitchFamily="49" charset="0"/>
                </a:rPr>
                <a:t>N=10 </a:t>
              </a:r>
              <a:r>
                <a:rPr lang="ru-RU" altLang="ru-RU" sz="2000" b="1" dirty="0" smtClean="0">
                  <a:latin typeface="Courier New" panose="02070309020205020404" pitchFamily="49" charset="0"/>
                </a:rPr>
                <a:t>чисел на отрезке </a:t>
              </a:r>
              <a:r>
                <a:rPr lang="en-US" altLang="ru-RU" sz="2000" b="1" dirty="0" smtClean="0">
                  <a:latin typeface="Courier New" panose="02070309020205020404" pitchFamily="49" charset="0"/>
                </a:rPr>
                <a:t>[5, 65]</a:t>
              </a:r>
              <a:endParaRPr lang="ru-RU" altLang="ru-RU" sz="2000" b="1" dirty="0" smtClean="0"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endParaRPr lang="ru-RU" altLang="ru-RU" sz="2000" b="1" dirty="0" smtClean="0"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endParaRPr lang="ru-RU" altLang="ru-RU" sz="2000" b="1" dirty="0"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endParaRPr lang="ru-RU" altLang="ru-RU" sz="2000" b="1" dirty="0"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endParaRPr lang="ru-RU" altLang="ru-RU" sz="2000" b="1" dirty="0"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endParaRPr lang="ru-RU" altLang="ru-RU" sz="2000" b="1" dirty="0"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r>
                <a:rPr lang="ru-RU" altLang="ru-RU" sz="2000" b="1" dirty="0" smtClean="0">
                  <a:latin typeface="Courier New" panose="02070309020205020404" pitchFamily="49" charset="0"/>
                </a:rPr>
                <a:t> </a:t>
              </a:r>
              <a:r>
                <a:rPr lang="en-US" altLang="ru-RU" sz="2000" b="1" dirty="0" err="1" smtClean="0">
                  <a:latin typeface="Courier New" panose="02070309020205020404" pitchFamily="49" charset="0"/>
                </a:rPr>
                <a:t>A.Println</a:t>
              </a:r>
              <a:r>
                <a:rPr lang="en-US" altLang="ru-RU" sz="2000" b="1" dirty="0" smtClean="0">
                  <a:latin typeface="Courier New" panose="02070309020205020404" pitchFamily="49" charset="0"/>
                </a:rPr>
                <a:t>;</a:t>
              </a:r>
              <a:r>
                <a:rPr lang="ru-RU" altLang="ru-RU" sz="2000" b="1" dirty="0" smtClean="0">
                  <a:latin typeface="Courier New" panose="02070309020205020404" pitchFamily="49" charset="0"/>
                </a:rPr>
                <a:t> //вывод массива на печать</a:t>
              </a:r>
              <a:endParaRPr lang="ru-RU" altLang="ru-RU" sz="2000" b="1" dirty="0">
                <a:latin typeface="Courier New" panose="02070309020205020404" pitchFamily="49" charset="0"/>
              </a:endParaRPr>
            </a:p>
            <a:p>
              <a:pPr>
                <a:spcBef>
                  <a:spcPct val="15000"/>
                </a:spcBef>
              </a:pPr>
              <a:r>
                <a:rPr lang="en-US" altLang="ru-RU" sz="2000" b="1" dirty="0" smtClean="0">
                  <a:latin typeface="Courier New" panose="02070309020205020404" pitchFamily="49" charset="0"/>
                </a:rPr>
                <a:t>end</a:t>
              </a:r>
              <a:r>
                <a:rPr lang="en-US" altLang="ru-RU" sz="2000" b="1" dirty="0">
                  <a:latin typeface="Courier New" panose="02070309020205020404" pitchFamily="49" charset="0"/>
                </a:rPr>
                <a:t>.</a:t>
              </a:r>
            </a:p>
          </p:txBody>
        </p:sp>
        <p:sp>
          <p:nvSpPr>
            <p:cNvPr id="432133" name="Rectangle 5"/>
            <p:cNvSpPr>
              <a:spLocks noChangeArrowheads="1"/>
            </p:cNvSpPr>
            <p:nvPr/>
          </p:nvSpPr>
          <p:spPr bwMode="auto">
            <a:xfrm>
              <a:off x="251520" y="1777699"/>
              <a:ext cx="8424936" cy="1584176"/>
            </a:xfrm>
            <a:prstGeom prst="rect">
              <a:avLst/>
            </a:prstGeom>
            <a:solidFill>
              <a:srgbClr val="E6E6FF"/>
            </a:solidFill>
            <a:ln w="12700">
              <a:noFill/>
              <a:prstDash val="dash"/>
              <a:miter lim="800000"/>
              <a:headEnd/>
              <a:tailEnd type="none" w="lg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spcBef>
                  <a:spcPct val="15000"/>
                </a:spcBef>
                <a:defRPr/>
              </a:pPr>
              <a:r>
                <a:rPr lang="en-US" sz="2000" b="1" dirty="0" smtClean="0">
                  <a:latin typeface="Courier New" pitchFamily="49" charset="0"/>
                </a:rPr>
                <a:t>for var i:=0 </a:t>
              </a:r>
              <a:r>
                <a:rPr lang="en-US" sz="2000" b="1" dirty="0">
                  <a:latin typeface="Courier New" pitchFamily="49" charset="0"/>
                </a:rPr>
                <a:t>to </a:t>
              </a:r>
              <a:r>
                <a:rPr lang="en-US" sz="2000" b="1" dirty="0" smtClean="0">
                  <a:latin typeface="Courier New" pitchFamily="49" charset="0"/>
                </a:rPr>
                <a:t>N-2 </a:t>
              </a:r>
              <a:r>
                <a:rPr lang="en-US" sz="2000" b="1" dirty="0">
                  <a:latin typeface="Courier New" pitchFamily="49" charset="0"/>
                </a:rPr>
                <a:t>do </a:t>
              </a:r>
              <a:r>
                <a:rPr lang="en-US" sz="2000" b="1" dirty="0" smtClean="0">
                  <a:latin typeface="Courier New" pitchFamily="49" charset="0"/>
                </a:rPr>
                <a:t>//</a:t>
              </a:r>
              <a:r>
                <a:rPr lang="ru-RU" sz="2000" b="1" dirty="0" smtClean="0">
                  <a:latin typeface="Courier New" pitchFamily="49" charset="0"/>
                </a:rPr>
                <a:t>цикл от 0 до </a:t>
              </a:r>
              <a:r>
                <a:rPr lang="en-US" sz="2000" b="1" dirty="0" smtClean="0">
                  <a:latin typeface="Courier New" pitchFamily="49" charset="0"/>
                </a:rPr>
                <a:t>N-2 (N=10)</a:t>
              </a:r>
            </a:p>
            <a:p>
              <a:pPr>
                <a:defRPr/>
              </a:pPr>
              <a:r>
                <a:rPr lang="en-US" sz="2000" b="1" dirty="0" smtClean="0">
                  <a:latin typeface="Courier New" pitchFamily="49" charset="0"/>
                </a:rPr>
                <a:t> for var j:=N-</a:t>
              </a:r>
              <a:r>
                <a:rPr lang="ru-RU" sz="2000" b="1" dirty="0" smtClean="0">
                  <a:latin typeface="Courier New" pitchFamily="49" charset="0"/>
                </a:rPr>
                <a:t>2</a:t>
              </a:r>
              <a:r>
                <a:rPr lang="en-US" sz="2000" b="1" dirty="0" smtClean="0">
                  <a:latin typeface="Courier New" pitchFamily="49" charset="0"/>
                </a:rPr>
                <a:t> </a:t>
              </a:r>
              <a:r>
                <a:rPr lang="en-US" sz="2000" b="1" dirty="0" err="1" smtClean="0">
                  <a:latin typeface="Courier New" pitchFamily="49" charset="0"/>
                </a:rPr>
                <a:t>downto</a:t>
              </a:r>
              <a:r>
                <a:rPr lang="en-US" sz="2000" b="1" dirty="0" smtClean="0">
                  <a:latin typeface="Courier New" pitchFamily="49" charset="0"/>
                </a:rPr>
                <a:t> </a:t>
              </a:r>
              <a:r>
                <a:rPr lang="en-US" sz="2000" b="1" dirty="0" err="1" smtClean="0">
                  <a:latin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</a:rPr>
                <a:t> do</a:t>
              </a:r>
            </a:p>
            <a:p>
              <a:pPr>
                <a:defRPr/>
              </a:pPr>
              <a:r>
                <a:rPr lang="en-US" sz="2000" b="1" dirty="0" smtClean="0">
                  <a:latin typeface="Courier New" pitchFamily="49" charset="0"/>
                </a:rPr>
                <a:t>  </a:t>
              </a:r>
              <a:r>
                <a:rPr lang="en-US" sz="2000" b="1" dirty="0">
                  <a:latin typeface="Courier New" pitchFamily="49" charset="0"/>
                </a:rPr>
                <a:t>if A[j] &gt; A[j+1] then </a:t>
              </a:r>
              <a:endParaRPr lang="en-US" sz="2000" b="1" dirty="0" smtClean="0">
                <a:latin typeface="Courier New" pitchFamily="49" charset="0"/>
              </a:endParaRPr>
            </a:p>
            <a:p>
              <a:pPr>
                <a:defRPr/>
              </a:pPr>
              <a:r>
                <a:rPr lang="en-US" sz="2000" b="1" dirty="0" smtClean="0">
                  <a:latin typeface="Courier New" pitchFamily="49" charset="0"/>
                </a:rPr>
                <a:t>   Swap(A[j], </a:t>
              </a:r>
              <a:r>
                <a:rPr lang="en-US" sz="2000" b="1" dirty="0">
                  <a:latin typeface="Courier New" pitchFamily="49" charset="0"/>
                </a:rPr>
                <a:t>A[j+1</a:t>
              </a:r>
              <a:r>
                <a:rPr lang="en-US" sz="2000" b="1" dirty="0" smtClean="0">
                  <a:latin typeface="Courier New" pitchFamily="49" charset="0"/>
                </a:rPr>
                <a:t>]);//</a:t>
              </a:r>
              <a:r>
                <a:rPr lang="ru-RU" sz="2000" b="1" dirty="0" smtClean="0">
                  <a:latin typeface="Courier New" pitchFamily="49" charset="0"/>
                </a:rPr>
                <a:t>взаимообмен соседних элементов </a:t>
              </a:r>
              <a:endParaRPr lang="en-US" sz="2000" b="1" dirty="0">
                <a:latin typeface="Courier New" pitchFamily="49" charset="0"/>
              </a:endParaRPr>
            </a:p>
            <a:p>
              <a:pPr>
                <a:defRPr/>
              </a:pPr>
              <a:r>
                <a:rPr lang="en-US" sz="2000" b="1" dirty="0" smtClean="0">
                  <a:latin typeface="Courier New" pitchFamily="49" charset="0"/>
                </a:rPr>
                <a:t>end</a:t>
              </a:r>
              <a:r>
                <a:rPr lang="en-US" sz="2000" b="1" dirty="0">
                  <a:latin typeface="Courier New" pitchFamily="49" charset="0"/>
                </a:rPr>
                <a:t>;</a:t>
              </a:r>
              <a:endParaRPr lang="ru-RU" sz="2000" b="1" dirty="0">
                <a:latin typeface="Courier New" pitchFamily="49" charset="0"/>
              </a:endParaRPr>
            </a:p>
          </p:txBody>
        </p:sp>
      </p:grp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4797152"/>
            <a:ext cx="9176436" cy="194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52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ru-RU" altLang="ru-RU" sz="2400" dirty="0"/>
              <a:t>Внешний цикл выполнился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</a:t>
            </a:r>
            <a:r>
              <a:rPr lang="ru-RU" altLang="ru-RU" sz="2400" dirty="0"/>
              <a:t> </a:t>
            </a:r>
            <a:r>
              <a:rPr lang="ru-RU" altLang="ru-RU" sz="2400" dirty="0" smtClean="0"/>
              <a:t>раз, а внутренний 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p</a:t>
            </a:r>
            <a:r>
              <a:rPr lang="ru-RU" altLang="ru-RU" sz="2400" dirty="0" smtClean="0"/>
              <a:t> раз, где</a:t>
            </a:r>
          </a:p>
          <a:p>
            <a:pPr algn="ctr" eaLnBrk="0" hangingPunct="0"/>
            <a:r>
              <a:rPr lang="ru-RU" altLang="ru-RU" sz="2400" dirty="0" smtClean="0"/>
              <a:t> </a:t>
            </a:r>
            <a:r>
              <a:rPr lang="en-US" altLang="ru-RU" sz="2400" b="1" i="1" dirty="0">
                <a:solidFill>
                  <a:schemeClr val="accent2"/>
                </a:solidFill>
              </a:rPr>
              <a:t>p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</a:rPr>
              <a:t>=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–2,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–1, ..., 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1</a:t>
            </a:r>
            <a:r>
              <a:rPr lang="ru-RU" altLang="ru-RU" sz="2400" dirty="0" smtClean="0"/>
              <a:t>. </a:t>
            </a:r>
            <a:endParaRPr lang="ru-RU" altLang="ru-RU" sz="2400" dirty="0"/>
          </a:p>
          <a:p>
            <a:pPr eaLnBrk="0" hangingPunct="0"/>
            <a:r>
              <a:rPr lang="ru-RU" altLang="ru-RU" sz="2400" dirty="0" smtClean="0"/>
              <a:t>Каждый шаг внутреннего цикла содержит одно сравнение и не более одной перестановки, тогда:</a:t>
            </a:r>
            <a:endParaRPr lang="en-US" altLang="ru-RU" sz="2400" dirty="0" smtClean="0"/>
          </a:p>
          <a:p>
            <a:pPr eaLnBrk="0" hangingPunct="0"/>
            <a:r>
              <a:rPr lang="ru-RU" altLang="ru-RU" sz="2400" b="1" i="1" dirty="0" smtClean="0">
                <a:solidFill>
                  <a:schemeClr val="accent2"/>
                </a:solidFill>
              </a:rPr>
              <a:t>C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)</a:t>
            </a:r>
            <a:r>
              <a:rPr lang="ru-RU" altLang="ru-RU" sz="2400" dirty="0"/>
              <a:t> </a:t>
            </a:r>
            <a:r>
              <a:rPr lang="ru-RU" altLang="ru-RU" sz="2400" b="1" dirty="0">
                <a:solidFill>
                  <a:schemeClr val="accent2"/>
                </a:solidFill>
              </a:rPr>
              <a:t>=1+2+ ...+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 =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*(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–1)/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2=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O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),</a:t>
            </a:r>
            <a:r>
              <a:rPr lang="en-US" alt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M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ru-RU" sz="2400" b="1" baseline="-25000" dirty="0" smtClean="0">
                <a:solidFill>
                  <a:schemeClr val="accent2"/>
                </a:solidFill>
              </a:rPr>
              <a:t>max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</a:rPr>
              <a:t>=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*(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–1)/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2=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O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</a:t>
            </a:r>
            <a:r>
              <a:rPr lang="ru-RU" altLang="ru-RU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5" name="Line 2"/>
          <p:cNvSpPr>
            <a:spLocks noChangeShapeType="1"/>
          </p:cNvSpPr>
          <p:nvPr/>
        </p:nvSpPr>
        <p:spPr bwMode="auto">
          <a:xfrm>
            <a:off x="395536" y="62068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89156" name="Text Box 3"/>
          <p:cNvSpPr txBox="1">
            <a:spLocks noChangeArrowheads="1"/>
          </p:cNvSpPr>
          <p:nvPr/>
        </p:nvSpPr>
        <p:spPr bwMode="auto">
          <a:xfrm>
            <a:off x="323528" y="44624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ru-RU" altLang="ru-RU" sz="3000" b="1" dirty="0"/>
              <a:t>Метод пузырька с флажком</a:t>
            </a:r>
          </a:p>
        </p:txBody>
      </p:sp>
      <p:sp>
        <p:nvSpPr>
          <p:cNvPr id="401412" name="Text Box 4"/>
          <p:cNvSpPr txBox="1">
            <a:spLocks noChangeArrowheads="1"/>
          </p:cNvSpPr>
          <p:nvPr/>
        </p:nvSpPr>
        <p:spPr bwMode="auto">
          <a:xfrm>
            <a:off x="0" y="692696"/>
            <a:ext cx="7452320" cy="185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6213" indent="-1762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200" b="1" dirty="0">
                <a:solidFill>
                  <a:srgbClr val="3333FF"/>
                </a:solidFill>
              </a:rPr>
              <a:t>Идея </a:t>
            </a:r>
            <a:r>
              <a:rPr lang="ru-RU" altLang="ru-RU" sz="2200" dirty="0"/>
              <a:t>– если при выполнении метода пузырька не было обменов, массив уже отсортирован и остальные проходы не нужны.</a:t>
            </a:r>
            <a:r>
              <a:rPr lang="ru-RU" altLang="ru-RU" sz="2200" b="1" dirty="0">
                <a:solidFill>
                  <a:srgbClr val="3333FF"/>
                </a:solidFill>
              </a:rPr>
              <a:t> </a:t>
            </a:r>
          </a:p>
          <a:p>
            <a:pPr>
              <a:spcBef>
                <a:spcPct val="20000"/>
              </a:spcBef>
            </a:pPr>
            <a:r>
              <a:rPr lang="ru-RU" altLang="ru-RU" sz="2200" b="1" dirty="0">
                <a:solidFill>
                  <a:srgbClr val="3333FF"/>
                </a:solidFill>
              </a:rPr>
              <a:t>Реализация: </a:t>
            </a:r>
            <a:r>
              <a:rPr lang="ru-RU" altLang="ru-RU" sz="2200" b="1" dirty="0"/>
              <a:t>переменная-флаг</a:t>
            </a:r>
            <a:r>
              <a:rPr lang="ru-RU" altLang="ru-RU" sz="2200" dirty="0"/>
              <a:t>, показывающая, был ли обмен</a:t>
            </a:r>
            <a:r>
              <a:rPr lang="en-US" altLang="ru-RU" sz="2200" dirty="0"/>
              <a:t>;</a:t>
            </a:r>
            <a:r>
              <a:rPr lang="ru-RU" altLang="ru-RU" sz="2200" dirty="0"/>
              <a:t> если она равна </a:t>
            </a:r>
            <a:r>
              <a:rPr lang="en-US" altLang="ru-RU" sz="2200" b="1" dirty="0" smtClean="0">
                <a:latin typeface="Courier New" panose="02070309020205020404" pitchFamily="49" charset="0"/>
              </a:rPr>
              <a:t>True</a:t>
            </a:r>
            <a:r>
              <a:rPr lang="en-US" altLang="ru-RU" sz="2200" dirty="0" smtClean="0"/>
              <a:t>, </a:t>
            </a:r>
            <a:r>
              <a:rPr lang="ru-RU" altLang="ru-RU" sz="2200" dirty="0"/>
              <a:t>то </a:t>
            </a:r>
            <a:r>
              <a:rPr lang="ru-RU" altLang="ru-RU" sz="2200" dirty="0" smtClean="0"/>
              <a:t>выход</a:t>
            </a:r>
            <a:r>
              <a:rPr lang="ru-RU" altLang="ru-RU" sz="2200" dirty="0"/>
              <a:t>.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467544" y="2564904"/>
            <a:ext cx="6552728" cy="2952328"/>
            <a:chOff x="539552" y="2840623"/>
            <a:chExt cx="6508750" cy="2626578"/>
          </a:xfrm>
        </p:grpSpPr>
        <p:sp>
          <p:nvSpPr>
            <p:cNvPr id="401413" name="Rectangle 5"/>
            <p:cNvSpPr>
              <a:spLocks noChangeArrowheads="1"/>
            </p:cNvSpPr>
            <p:nvPr/>
          </p:nvSpPr>
          <p:spPr bwMode="auto">
            <a:xfrm>
              <a:off x="539552" y="2840623"/>
              <a:ext cx="6508750" cy="2626578"/>
            </a:xfrm>
            <a:prstGeom prst="rect">
              <a:avLst/>
            </a:prstGeom>
            <a:solidFill>
              <a:srgbClr val="FFFF99"/>
            </a:solidFill>
            <a:ln w="12700">
              <a:noFill/>
              <a:miter lim="800000"/>
              <a:headEnd/>
              <a:tailEnd type="none" w="lg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lIns="90000" tIns="46800" rIns="90000" bIns="46800"/>
            <a:lstStyle/>
            <a:p>
              <a:pPr>
                <a:spcBef>
                  <a:spcPct val="15000"/>
                </a:spcBef>
                <a:defRPr/>
              </a:pPr>
              <a:r>
                <a:rPr lang="en-US" sz="2000" b="1" dirty="0">
                  <a:latin typeface="Courier New" pitchFamily="49" charset="0"/>
                </a:rPr>
                <a:t>v</a:t>
              </a:r>
              <a:r>
                <a:rPr lang="en-US" sz="2000" b="1" dirty="0" smtClean="0">
                  <a:latin typeface="Courier New" pitchFamily="49" charset="0"/>
                </a:rPr>
                <a:t>ar i:=0; var flag: Boolean;</a:t>
              </a:r>
              <a:endParaRPr lang="ru-RU" sz="2000" b="1" dirty="0" smtClean="0">
                <a:latin typeface="Courier New" pitchFamily="49" charset="0"/>
              </a:endParaRPr>
            </a:p>
            <a:p>
              <a:pPr>
                <a:spcBef>
                  <a:spcPct val="15000"/>
                </a:spcBef>
                <a:defRPr/>
              </a:pPr>
              <a:r>
                <a:rPr lang="en-US" sz="2000" b="1" dirty="0" smtClean="0">
                  <a:latin typeface="Courier New" pitchFamily="49" charset="0"/>
                </a:rPr>
                <a:t>Repeat //N-</a:t>
              </a:r>
              <a:r>
                <a:rPr lang="ru-RU" sz="2000" b="1" dirty="0" smtClean="0">
                  <a:latin typeface="Courier New" pitchFamily="49" charset="0"/>
                </a:rPr>
                <a:t>размер массива</a:t>
              </a:r>
              <a:endParaRPr lang="en-US" sz="2000" b="1" dirty="0">
                <a:latin typeface="Courier New" pitchFamily="49" charset="0"/>
              </a:endParaRPr>
            </a:p>
            <a:p>
              <a:pPr>
                <a:spcBef>
                  <a:spcPct val="15000"/>
                </a:spcBef>
                <a:defRPr/>
              </a:pPr>
              <a:endParaRPr lang="en-US" sz="2000" b="1" dirty="0" smtClean="0">
                <a:latin typeface="Courier New" pitchFamily="49" charset="0"/>
              </a:endParaRPr>
            </a:p>
            <a:p>
              <a:pPr>
                <a:spcBef>
                  <a:spcPct val="15000"/>
                </a:spcBef>
                <a:defRPr/>
              </a:pPr>
              <a:r>
                <a:rPr lang="en-US" sz="2000" b="1" dirty="0" smtClean="0">
                  <a:latin typeface="Courier New" pitchFamily="49" charset="0"/>
                </a:rPr>
                <a:t> for var j</a:t>
              </a:r>
              <a:r>
                <a:rPr lang="en-US" sz="2000" b="1" dirty="0">
                  <a:latin typeface="Courier New" pitchFamily="49" charset="0"/>
                </a:rPr>
                <a:t>:=</a:t>
              </a:r>
              <a:r>
                <a:rPr lang="en-US" sz="2000" b="1" dirty="0" smtClean="0">
                  <a:latin typeface="Courier New" pitchFamily="49" charset="0"/>
                </a:rPr>
                <a:t>N-2 </a:t>
              </a:r>
              <a:r>
                <a:rPr lang="en-US" sz="2000" b="1" dirty="0" err="1">
                  <a:latin typeface="Courier New" pitchFamily="49" charset="0"/>
                </a:rPr>
                <a:t>downto</a:t>
              </a: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sz="2000" b="1" dirty="0" err="1" smtClean="0">
                  <a:latin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</a:rPr>
                <a:t> </a:t>
              </a:r>
              <a:r>
                <a:rPr lang="en-US" sz="2000" b="1" dirty="0">
                  <a:latin typeface="Courier New" pitchFamily="49" charset="0"/>
                </a:rPr>
                <a:t>do</a:t>
              </a:r>
            </a:p>
            <a:p>
              <a:pPr>
                <a:defRPr/>
              </a:pP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sz="2000" b="1" dirty="0" smtClean="0">
                  <a:latin typeface="Courier New" pitchFamily="49" charset="0"/>
                </a:rPr>
                <a:t> </a:t>
              </a:r>
              <a:r>
                <a:rPr lang="en-US" sz="2000" b="1" dirty="0">
                  <a:latin typeface="Courier New" pitchFamily="49" charset="0"/>
                </a:rPr>
                <a:t>if A[j] &gt; A[j+1] then begin</a:t>
              </a:r>
            </a:p>
            <a:p>
              <a:pPr>
                <a:defRPr/>
              </a:pPr>
              <a:r>
                <a:rPr lang="en-US" sz="2000" b="1" dirty="0" smtClean="0">
                  <a:latin typeface="Courier New" pitchFamily="49" charset="0"/>
                </a:rPr>
                <a:t>  </a:t>
              </a:r>
              <a:r>
                <a:rPr lang="ru-RU" sz="2000" b="1" dirty="0" smtClean="0">
                  <a:latin typeface="Courier New" pitchFamily="49" charset="0"/>
                </a:rPr>
                <a:t> </a:t>
              </a:r>
              <a:r>
                <a:rPr lang="en-US" sz="2000" b="1" dirty="0" smtClean="0">
                  <a:latin typeface="Courier New" pitchFamily="49" charset="0"/>
                </a:rPr>
                <a:t>Swap(A[j], </a:t>
              </a:r>
              <a:r>
                <a:rPr lang="en-US" sz="2000" b="1" dirty="0">
                  <a:latin typeface="Courier New" pitchFamily="49" charset="0"/>
                </a:rPr>
                <a:t>A[j+1</a:t>
              </a:r>
              <a:r>
                <a:rPr lang="en-US" sz="2000" b="1" dirty="0" smtClean="0">
                  <a:latin typeface="Courier New" pitchFamily="49" charset="0"/>
                </a:rPr>
                <a:t>]);</a:t>
              </a:r>
              <a:endParaRPr lang="en-US" sz="2000" b="1" dirty="0">
                <a:latin typeface="Courier New" pitchFamily="49" charset="0"/>
              </a:endParaRPr>
            </a:p>
            <a:p>
              <a:pPr>
                <a:defRPr/>
              </a:pPr>
              <a:r>
                <a:rPr lang="en-US" sz="2000" b="1" dirty="0" smtClean="0">
                  <a:latin typeface="Courier New" pitchFamily="49" charset="0"/>
                </a:rPr>
                <a:t>   flag </a:t>
              </a:r>
              <a:r>
                <a:rPr lang="en-US" sz="2000" b="1" dirty="0">
                  <a:latin typeface="Courier New" pitchFamily="49" charset="0"/>
                </a:rPr>
                <a:t>:= </a:t>
              </a:r>
              <a:r>
                <a:rPr lang="en-US" sz="2000" b="1" dirty="0" smtClean="0">
                  <a:latin typeface="Courier New" pitchFamily="49" charset="0"/>
                </a:rPr>
                <a:t>False; //</a:t>
              </a:r>
              <a:r>
                <a:rPr lang="ru-RU" sz="2000" b="1" dirty="0" smtClean="0">
                  <a:latin typeface="Courier New" pitchFamily="49" charset="0"/>
                </a:rPr>
                <a:t>был обмен</a:t>
              </a:r>
            </a:p>
            <a:p>
              <a:pPr>
                <a:defRPr/>
              </a:pPr>
              <a:r>
                <a:rPr lang="ru-RU" sz="2000" b="1" dirty="0" smtClean="0">
                  <a:latin typeface="Courier New" pitchFamily="49" charset="0"/>
                </a:rPr>
                <a:t>  </a:t>
              </a:r>
              <a:r>
                <a:rPr lang="en-US" sz="2000" b="1" dirty="0">
                  <a:latin typeface="Courier New" pitchFamily="49" charset="0"/>
                </a:rPr>
                <a:t>end</a:t>
              </a:r>
              <a:r>
                <a:rPr lang="en-US" sz="2000" b="1" dirty="0" smtClean="0">
                  <a:latin typeface="Courier New" pitchFamily="49" charset="0"/>
                </a:rPr>
                <a:t>; </a:t>
              </a:r>
              <a:r>
                <a:rPr lang="en-US" sz="2000" b="1" dirty="0" err="1" smtClean="0">
                  <a:latin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</a:rPr>
                <a:t>+=1;</a:t>
              </a:r>
              <a:endParaRPr lang="en-US" sz="2000" b="1" dirty="0">
                <a:latin typeface="Courier New" pitchFamily="49" charset="0"/>
              </a:endParaRPr>
            </a:p>
            <a:p>
              <a:pPr>
                <a:defRPr/>
              </a:pPr>
              <a:r>
                <a:rPr lang="en-US" sz="2000" b="1" dirty="0" smtClean="0">
                  <a:latin typeface="Courier New" pitchFamily="49" charset="0"/>
                </a:rPr>
                <a:t>Until</a:t>
              </a:r>
              <a:r>
                <a:rPr lang="ru-RU" sz="2000" b="1" dirty="0" smtClean="0">
                  <a:latin typeface="Courier New" pitchFamily="49" charset="0"/>
                </a:rPr>
                <a:t>       //</a:t>
              </a:r>
              <a:r>
                <a:rPr lang="ru-RU" sz="2000" b="1" dirty="0" smtClean="0">
                  <a:solidFill>
                    <a:srgbClr val="3333FF"/>
                  </a:solidFill>
                  <a:latin typeface="Courier New" pitchFamily="49" charset="0"/>
                </a:rPr>
                <a:t>выход </a:t>
              </a:r>
              <a:r>
                <a:rPr lang="ru-RU" sz="2000" b="1" dirty="0">
                  <a:solidFill>
                    <a:srgbClr val="3333FF"/>
                  </a:solidFill>
                  <a:latin typeface="Courier New" pitchFamily="49" charset="0"/>
                </a:rPr>
                <a:t>при </a:t>
              </a:r>
              <a:r>
                <a:rPr lang="en-US" sz="2000" b="1" dirty="0" smtClean="0">
                  <a:solidFill>
                    <a:srgbClr val="3333FF"/>
                  </a:solidFill>
                  <a:latin typeface="Courier New" pitchFamily="49" charset="0"/>
                </a:rPr>
                <a:t>flag=True</a:t>
              </a:r>
              <a:endParaRPr lang="en-US" sz="2000" b="1" dirty="0">
                <a:solidFill>
                  <a:srgbClr val="3333FF"/>
                </a:solidFill>
                <a:latin typeface="Courier New" pitchFamily="49" charset="0"/>
              </a:endParaRPr>
            </a:p>
          </p:txBody>
        </p:sp>
        <p:sp>
          <p:nvSpPr>
            <p:cNvPr id="401416" name="AutoShape 8"/>
            <p:cNvSpPr>
              <a:spLocks noChangeArrowheads="1"/>
            </p:cNvSpPr>
            <p:nvPr/>
          </p:nvSpPr>
          <p:spPr bwMode="auto">
            <a:xfrm>
              <a:off x="754126" y="3481252"/>
              <a:ext cx="2016224" cy="278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>
              <a:solidFill>
                <a:srgbClr val="FF0000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2000" b="1" dirty="0">
                  <a:latin typeface="Courier New" panose="02070309020205020404" pitchFamily="49" charset="0"/>
                </a:rPr>
                <a:t>flag := </a:t>
              </a:r>
              <a:r>
                <a:rPr lang="en-US" altLang="ru-RU" sz="2000" b="1" dirty="0" smtClean="0">
                  <a:latin typeface="Courier New" panose="02070309020205020404" pitchFamily="49" charset="0"/>
                </a:rPr>
                <a:t>True;</a:t>
              </a:r>
              <a:endParaRPr lang="ru-RU" altLang="ru-RU" sz="2000" b="1" dirty="0">
                <a:latin typeface="Courier New" panose="02070309020205020404" pitchFamily="49" charset="0"/>
              </a:endParaRPr>
            </a:p>
          </p:txBody>
        </p:sp>
        <p:sp>
          <p:nvSpPr>
            <p:cNvPr id="401417" name="AutoShape 9"/>
            <p:cNvSpPr>
              <a:spLocks noChangeArrowheads="1"/>
            </p:cNvSpPr>
            <p:nvPr/>
          </p:nvSpPr>
          <p:spPr bwMode="auto">
            <a:xfrm>
              <a:off x="1469373" y="5146887"/>
              <a:ext cx="903064" cy="2984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>
              <a:solidFill>
                <a:srgbClr val="FF0000"/>
              </a:solidFill>
              <a:round/>
              <a:headEnd/>
              <a:tailEnd type="none" w="lg" len="lg"/>
            </a:ln>
          </p:spPr>
          <p:txBody>
            <a:bodyPr wrap="none" lIns="90000" tIns="46800" rIns="90000" bIns="468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ru-RU" sz="2000" b="1" dirty="0" smtClean="0">
                  <a:latin typeface="Courier New" panose="02070309020205020404" pitchFamily="49" charset="0"/>
                </a:rPr>
                <a:t>flag;</a:t>
              </a:r>
              <a:endParaRPr lang="ru-RU" altLang="ru-RU" sz="2000" b="1" dirty="0">
                <a:latin typeface="Courier New" panose="02070309020205020404" pitchFamily="49" charset="0"/>
              </a:endParaRPr>
            </a:p>
          </p:txBody>
        </p:sp>
      </p:grpSp>
      <p:graphicFrame>
        <p:nvGraphicFramePr>
          <p:cNvPr id="401432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780497"/>
              </p:ext>
            </p:extLst>
          </p:nvPr>
        </p:nvGraphicFramePr>
        <p:xfrm>
          <a:off x="7593409" y="692696"/>
          <a:ext cx="434975" cy="1589088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0145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595123"/>
              </p:ext>
            </p:extLst>
          </p:nvPr>
        </p:nvGraphicFramePr>
        <p:xfrm>
          <a:off x="8532440" y="692696"/>
          <a:ext cx="434975" cy="1589088"/>
        </p:xfrm>
        <a:graphic>
          <a:graphicData uri="http://schemas.openxmlformats.org/drawingml/2006/table">
            <a:tbl>
              <a:tblPr/>
              <a:tblGrid>
                <a:gridCol w="43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01446" name="AutoShape 38"/>
          <p:cNvSpPr>
            <a:spLocks noChangeArrowheads="1"/>
          </p:cNvSpPr>
          <p:nvPr/>
        </p:nvSpPr>
        <p:spPr bwMode="auto">
          <a:xfrm>
            <a:off x="8079432" y="1353096"/>
            <a:ext cx="381000" cy="261938"/>
          </a:xfrm>
          <a:prstGeom prst="rightArrow">
            <a:avLst>
              <a:gd name="adj1" fmla="val 50000"/>
              <a:gd name="adj2" fmla="val 36364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661248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altLang="ru-RU" sz="2000" dirty="0" smtClean="0"/>
              <a:t>В</a:t>
            </a:r>
            <a:r>
              <a:rPr lang="en-US" altLang="ru-RU" sz="2000" dirty="0" smtClean="0"/>
              <a:t> </a:t>
            </a:r>
            <a:r>
              <a:rPr lang="ru-RU" altLang="ru-RU" sz="2000" dirty="0" smtClean="0"/>
              <a:t>худшем случае внешний цикл выполнился </a:t>
            </a:r>
            <a:r>
              <a:rPr lang="ru-RU" altLang="ru-RU" sz="20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000" b="1" dirty="0" smtClean="0">
                <a:solidFill>
                  <a:schemeClr val="accent2"/>
                </a:solidFill>
              </a:rPr>
              <a:t>–1</a:t>
            </a:r>
            <a:r>
              <a:rPr lang="ru-RU" altLang="ru-RU" sz="2000" dirty="0" smtClean="0"/>
              <a:t> раз, а внутренний </a:t>
            </a:r>
            <a:r>
              <a:rPr lang="en-US" altLang="ru-RU" sz="2000" b="1" i="1" dirty="0" smtClean="0">
                <a:solidFill>
                  <a:schemeClr val="accent2"/>
                </a:solidFill>
              </a:rPr>
              <a:t>p</a:t>
            </a:r>
            <a:r>
              <a:rPr lang="ru-RU" altLang="ru-RU" sz="2000" dirty="0" smtClean="0"/>
              <a:t> раз, где  </a:t>
            </a:r>
            <a:r>
              <a:rPr lang="en-US" altLang="ru-RU" sz="2000" b="1" i="1" dirty="0" smtClean="0">
                <a:solidFill>
                  <a:schemeClr val="accent2"/>
                </a:solidFill>
              </a:rPr>
              <a:t>p</a:t>
            </a:r>
            <a:r>
              <a:rPr lang="ru-RU" altLang="ru-RU" sz="2000" b="1" i="1" dirty="0" smtClean="0">
                <a:solidFill>
                  <a:schemeClr val="accent2"/>
                </a:solidFill>
              </a:rPr>
              <a:t> </a:t>
            </a:r>
            <a:r>
              <a:rPr lang="ru-RU" altLang="ru-RU" sz="2000" b="1" dirty="0" smtClean="0">
                <a:solidFill>
                  <a:schemeClr val="accent2"/>
                </a:solidFill>
              </a:rPr>
              <a:t>= </a:t>
            </a:r>
            <a:r>
              <a:rPr lang="ru-RU" altLang="ru-RU" sz="20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000" b="1" dirty="0" smtClean="0">
                <a:solidFill>
                  <a:schemeClr val="accent2"/>
                </a:solidFill>
              </a:rPr>
              <a:t>–2, </a:t>
            </a:r>
            <a:r>
              <a:rPr lang="ru-RU" altLang="ru-RU" sz="20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000" b="1" dirty="0" smtClean="0">
                <a:solidFill>
                  <a:schemeClr val="accent2"/>
                </a:solidFill>
              </a:rPr>
              <a:t>–1, ..., 1</a:t>
            </a:r>
            <a:r>
              <a:rPr lang="ru-RU" altLang="ru-RU" sz="2000" dirty="0" smtClean="0"/>
              <a:t>. </a:t>
            </a:r>
          </a:p>
          <a:p>
            <a:pPr eaLnBrk="0" hangingPunct="0"/>
            <a:r>
              <a:rPr lang="ru-RU" altLang="ru-RU" sz="2000" dirty="0" smtClean="0"/>
              <a:t>В</a:t>
            </a:r>
            <a:r>
              <a:rPr lang="en-US" altLang="ru-RU" sz="2000" dirty="0" smtClean="0"/>
              <a:t> </a:t>
            </a:r>
            <a:r>
              <a:rPr lang="ru-RU" altLang="ru-RU" sz="2000" dirty="0" smtClean="0"/>
              <a:t>лучшем случае внешний и внутренний цикл выполнился </a:t>
            </a:r>
            <a:r>
              <a:rPr lang="ru-RU" altLang="ru-RU" sz="2000" b="1" dirty="0" smtClean="0">
                <a:solidFill>
                  <a:schemeClr val="accent2"/>
                </a:solidFill>
              </a:rPr>
              <a:t>1</a:t>
            </a:r>
            <a:r>
              <a:rPr lang="ru-RU" altLang="ru-RU" sz="2000" dirty="0" smtClean="0"/>
              <a:t> раз.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1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1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2" grpId="0" build="p" autoUpdateAnimBg="0" advAuto="0"/>
      <p:bldP spid="4014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325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ru-RU" altLang="ru-RU" sz="3000" b="1"/>
              <a:t>Метод</a:t>
            </a:r>
            <a:r>
              <a:rPr lang="en-US" altLang="ru-RU" sz="3000" b="1"/>
              <a:t> </a:t>
            </a:r>
            <a:r>
              <a:rPr lang="ru-RU" altLang="ru-RU" sz="3000" b="1"/>
              <a:t>выбора</a:t>
            </a:r>
          </a:p>
        </p:txBody>
      </p:sp>
      <p:sp>
        <p:nvSpPr>
          <p:cNvPr id="399364" name="Text Box 4"/>
          <p:cNvSpPr txBox="1">
            <a:spLocks noChangeArrowheads="1"/>
          </p:cNvSpPr>
          <p:nvPr/>
        </p:nvSpPr>
        <p:spPr bwMode="auto">
          <a:xfrm>
            <a:off x="215008" y="1268760"/>
            <a:ext cx="892899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0850" indent="-2714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3333FF"/>
                </a:solidFill>
              </a:rPr>
              <a:t>Идея:</a:t>
            </a:r>
          </a:p>
          <a:p>
            <a:pPr lvl="1">
              <a:buFontTx/>
              <a:buChar char="•"/>
            </a:pPr>
            <a:r>
              <a:rPr lang="ru-RU" altLang="ru-RU" sz="2400" dirty="0" smtClean="0"/>
              <a:t>найти  позицию </a:t>
            </a:r>
            <a:r>
              <a:rPr lang="en-US" altLang="ru-RU" sz="2400" b="1" dirty="0" smtClean="0"/>
              <a:t>k</a:t>
            </a:r>
            <a:r>
              <a:rPr lang="en-US" altLang="ru-RU" sz="2400" dirty="0" smtClean="0"/>
              <a:t> </a:t>
            </a:r>
            <a:r>
              <a:rPr lang="ru-RU" altLang="ru-RU" sz="2400" dirty="0" smtClean="0"/>
              <a:t>минимального элемента и поставить на первое место (поменять местами </a:t>
            </a:r>
            <a:r>
              <a:rPr lang="en-US" altLang="ru-RU" sz="2800" b="1" dirty="0" smtClean="0">
                <a:latin typeface="Courier New" panose="02070309020205020404" pitchFamily="49" charset="0"/>
              </a:rPr>
              <a:t>A[1] </a:t>
            </a:r>
            <a:r>
              <a:rPr lang="ru-RU" altLang="ru-RU" sz="2400" dirty="0" smtClean="0"/>
              <a:t>с</a:t>
            </a:r>
            <a:r>
              <a:rPr lang="ru-RU" altLang="ru-RU" sz="2800" dirty="0" smtClean="0"/>
              <a:t> </a:t>
            </a:r>
            <a:r>
              <a:rPr lang="en-US" altLang="ru-RU" sz="2800" dirty="0" smtClean="0"/>
              <a:t> </a:t>
            </a:r>
            <a:r>
              <a:rPr lang="en-US" altLang="ru-RU" sz="2800" b="1" dirty="0" smtClean="0">
                <a:latin typeface="Courier New" panose="02070309020205020404" pitchFamily="49" charset="0"/>
              </a:rPr>
              <a:t>A[k]</a:t>
            </a:r>
            <a:r>
              <a:rPr lang="en-US" altLang="ru-RU" sz="2400" dirty="0" smtClean="0"/>
              <a:t>)</a:t>
            </a:r>
          </a:p>
          <a:p>
            <a:pPr lvl="1">
              <a:buFontTx/>
              <a:buChar char="•"/>
            </a:pPr>
            <a:r>
              <a:rPr lang="ru-RU" altLang="ru-RU" sz="2400" dirty="0" smtClean="0"/>
              <a:t>найти  позицию </a:t>
            </a:r>
            <a:r>
              <a:rPr lang="en-US" altLang="ru-RU" sz="2400" b="1" dirty="0" smtClean="0"/>
              <a:t>k</a:t>
            </a:r>
            <a:r>
              <a:rPr lang="en-US" altLang="ru-RU" sz="2400" dirty="0" smtClean="0"/>
              <a:t> </a:t>
            </a:r>
            <a:r>
              <a:rPr lang="ru-RU" altLang="ru-RU" sz="2400" dirty="0" smtClean="0"/>
              <a:t>минимального элемента и</a:t>
            </a:r>
            <a:r>
              <a:rPr lang="ru-RU" altLang="ru-RU" sz="2400" dirty="0"/>
              <a:t>з</a:t>
            </a:r>
            <a:r>
              <a:rPr lang="ru-RU" altLang="ru-RU" sz="2400" dirty="0" smtClean="0"/>
              <a:t> оставшихся и поменять местами </a:t>
            </a:r>
            <a:r>
              <a:rPr lang="en-US" altLang="ru-RU" sz="2800" b="1" dirty="0" smtClean="0">
                <a:latin typeface="Courier New" panose="02070309020205020404" pitchFamily="49" charset="0"/>
              </a:rPr>
              <a:t>A[</a:t>
            </a:r>
            <a:r>
              <a:rPr lang="ru-RU" altLang="ru-RU" sz="2800" b="1" dirty="0">
                <a:latin typeface="Courier New" panose="02070309020205020404" pitchFamily="49" charset="0"/>
              </a:rPr>
              <a:t>2</a:t>
            </a:r>
            <a:r>
              <a:rPr lang="en-US" altLang="ru-RU" sz="2800" b="1" dirty="0" smtClean="0">
                <a:latin typeface="Courier New" panose="02070309020205020404" pitchFamily="49" charset="0"/>
              </a:rPr>
              <a:t>]</a:t>
            </a:r>
            <a:r>
              <a:rPr lang="ru-RU" altLang="ru-RU" sz="2400" b="1" dirty="0" smtClean="0">
                <a:latin typeface="+mn-lt"/>
              </a:rPr>
              <a:t> </a:t>
            </a:r>
            <a:r>
              <a:rPr lang="ru-RU" altLang="ru-RU" sz="2400" dirty="0" smtClean="0"/>
              <a:t>с </a:t>
            </a:r>
            <a:r>
              <a:rPr lang="en-US" altLang="ru-RU" sz="2400" dirty="0" smtClean="0"/>
              <a:t> </a:t>
            </a:r>
            <a:r>
              <a:rPr lang="en-US" altLang="ru-RU" sz="2800" b="1" dirty="0" smtClean="0">
                <a:latin typeface="Courier New" panose="02070309020205020404" pitchFamily="49" charset="0"/>
              </a:rPr>
              <a:t>A[k]</a:t>
            </a:r>
            <a:r>
              <a:rPr lang="en-US" altLang="ru-RU" sz="2400" dirty="0" smtClean="0"/>
              <a:t>)</a:t>
            </a:r>
            <a:r>
              <a:rPr lang="ru-RU" altLang="ru-RU" sz="2400" dirty="0" smtClean="0"/>
              <a:t>, и т. д.</a:t>
            </a:r>
          </a:p>
        </p:txBody>
      </p:sp>
      <p:graphicFrame>
        <p:nvGraphicFramePr>
          <p:cNvPr id="39936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658022"/>
              </p:ext>
            </p:extLst>
          </p:nvPr>
        </p:nvGraphicFramePr>
        <p:xfrm>
          <a:off x="1823938" y="3986014"/>
          <a:ext cx="549275" cy="2005014"/>
        </p:xfrm>
        <a:graphic>
          <a:graphicData uri="http://schemas.openxmlformats.org/drawingml/2006/table">
            <a:tbl>
              <a:tblPr/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9377" name="AutoShape 17"/>
          <p:cNvSpPr>
            <a:spLocks noChangeArrowheads="1"/>
          </p:cNvSpPr>
          <p:nvPr/>
        </p:nvSpPr>
        <p:spPr bwMode="auto">
          <a:xfrm flipV="1">
            <a:off x="2355750" y="4108252"/>
            <a:ext cx="515938" cy="1222375"/>
          </a:xfrm>
          <a:prstGeom prst="curvedLeftArrow">
            <a:avLst>
              <a:gd name="adj1" fmla="val 47385"/>
              <a:gd name="adj2" fmla="val 94769"/>
              <a:gd name="adj3" fmla="val 3333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sp>
        <p:nvSpPr>
          <p:cNvPr id="399378" name="AutoShape 18"/>
          <p:cNvSpPr>
            <a:spLocks noChangeArrowheads="1"/>
          </p:cNvSpPr>
          <p:nvPr/>
        </p:nvSpPr>
        <p:spPr bwMode="auto">
          <a:xfrm flipH="1">
            <a:off x="1290538" y="4281289"/>
            <a:ext cx="515937" cy="1222375"/>
          </a:xfrm>
          <a:prstGeom prst="curvedLeftArrow">
            <a:avLst>
              <a:gd name="adj1" fmla="val 47385"/>
              <a:gd name="adj2" fmla="val 94769"/>
              <a:gd name="adj3" fmla="val 3333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graphicFrame>
        <p:nvGraphicFramePr>
          <p:cNvPr id="399439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031396"/>
              </p:ext>
            </p:extLst>
          </p:nvPr>
        </p:nvGraphicFramePr>
        <p:xfrm>
          <a:off x="3673375" y="4013002"/>
          <a:ext cx="549275" cy="2005012"/>
        </p:xfrm>
        <a:graphic>
          <a:graphicData uri="http://schemas.openxmlformats.org/drawingml/2006/table">
            <a:tbl>
              <a:tblPr/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9391" name="AutoShape 31"/>
          <p:cNvSpPr>
            <a:spLocks noChangeArrowheads="1"/>
          </p:cNvSpPr>
          <p:nvPr/>
        </p:nvSpPr>
        <p:spPr bwMode="auto">
          <a:xfrm flipV="1">
            <a:off x="4216300" y="4608314"/>
            <a:ext cx="515938" cy="1222375"/>
          </a:xfrm>
          <a:prstGeom prst="curvedLeftArrow">
            <a:avLst>
              <a:gd name="adj1" fmla="val 47385"/>
              <a:gd name="adj2" fmla="val 94769"/>
              <a:gd name="adj3" fmla="val 3333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sp>
        <p:nvSpPr>
          <p:cNvPr id="399392" name="AutoShape 32"/>
          <p:cNvSpPr>
            <a:spLocks noChangeArrowheads="1"/>
          </p:cNvSpPr>
          <p:nvPr/>
        </p:nvSpPr>
        <p:spPr bwMode="auto">
          <a:xfrm flipH="1">
            <a:off x="3147913" y="4724202"/>
            <a:ext cx="515937" cy="1222375"/>
          </a:xfrm>
          <a:prstGeom prst="curvedLeftArrow">
            <a:avLst>
              <a:gd name="adj1" fmla="val 47385"/>
              <a:gd name="adj2" fmla="val 94769"/>
              <a:gd name="adj3" fmla="val 3333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graphicFrame>
        <p:nvGraphicFramePr>
          <p:cNvPr id="399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230658"/>
              </p:ext>
            </p:extLst>
          </p:nvPr>
        </p:nvGraphicFramePr>
        <p:xfrm>
          <a:off x="5654575" y="3984427"/>
          <a:ext cx="549275" cy="2005012"/>
        </p:xfrm>
        <a:graphic>
          <a:graphicData uri="http://schemas.openxmlformats.org/drawingml/2006/table">
            <a:tbl>
              <a:tblPr/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99408" name="AutoShape 48"/>
          <p:cNvSpPr>
            <a:spLocks noChangeArrowheads="1"/>
          </p:cNvSpPr>
          <p:nvPr/>
        </p:nvSpPr>
        <p:spPr bwMode="auto">
          <a:xfrm flipV="1">
            <a:off x="6230838" y="5049639"/>
            <a:ext cx="515937" cy="785813"/>
          </a:xfrm>
          <a:prstGeom prst="curvedLeftArrow">
            <a:avLst>
              <a:gd name="adj1" fmla="val 30462"/>
              <a:gd name="adj2" fmla="val 60923"/>
              <a:gd name="adj3" fmla="val 3333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sp>
        <p:nvSpPr>
          <p:cNvPr id="399409" name="AutoShape 49"/>
          <p:cNvSpPr>
            <a:spLocks noChangeArrowheads="1"/>
          </p:cNvSpPr>
          <p:nvPr/>
        </p:nvSpPr>
        <p:spPr bwMode="auto">
          <a:xfrm flipH="1">
            <a:off x="5121175" y="5129014"/>
            <a:ext cx="515938" cy="833438"/>
          </a:xfrm>
          <a:prstGeom prst="curvedLeftArrow">
            <a:avLst>
              <a:gd name="adj1" fmla="val 32308"/>
              <a:gd name="adj2" fmla="val 64615"/>
              <a:gd name="adj3" fmla="val 33333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b="1"/>
          </a:p>
        </p:txBody>
      </p:sp>
      <p:graphicFrame>
        <p:nvGraphicFramePr>
          <p:cNvPr id="399441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008289"/>
              </p:ext>
            </p:extLst>
          </p:nvPr>
        </p:nvGraphicFramePr>
        <p:xfrm>
          <a:off x="7164288" y="4005064"/>
          <a:ext cx="549275" cy="2005014"/>
        </p:xfrm>
        <a:graphic>
          <a:graphicData uri="http://schemas.openxmlformats.org/drawingml/2006/table">
            <a:tbl>
              <a:tblPr/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99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9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9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9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9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9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99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4" grpId="0" uiExpand="1" build="p" bldLvl="2" autoUpdateAnimBg="0"/>
      <p:bldP spid="399377" grpId="0" animBg="1"/>
      <p:bldP spid="399378" grpId="0" animBg="1"/>
      <p:bldP spid="399391" grpId="0" animBg="1"/>
      <p:bldP spid="399392" grpId="0" animBg="1"/>
      <p:bldP spid="399408" grpId="0" animBg="1"/>
      <p:bldP spid="39940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02" name="Line 2"/>
          <p:cNvSpPr>
            <a:spLocks noChangeShapeType="1"/>
          </p:cNvSpPr>
          <p:nvPr/>
        </p:nvSpPr>
        <p:spPr bwMode="auto">
          <a:xfrm>
            <a:off x="179512" y="548680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5303" name="Text Box 3"/>
          <p:cNvSpPr txBox="1">
            <a:spLocks noChangeArrowheads="1"/>
          </p:cNvSpPr>
          <p:nvPr/>
        </p:nvSpPr>
        <p:spPr bwMode="auto">
          <a:xfrm>
            <a:off x="395536" y="44624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ru-RU" altLang="ru-RU" sz="3000" b="1" dirty="0"/>
              <a:t>Метод </a:t>
            </a:r>
            <a:r>
              <a:rPr lang="ru-RU" altLang="ru-RU" sz="3000" b="1" dirty="0" smtClean="0"/>
              <a:t>выбора</a:t>
            </a:r>
            <a:r>
              <a:rPr lang="en-US" altLang="ru-RU" sz="3000" b="1" dirty="0" smtClean="0"/>
              <a:t> (</a:t>
            </a:r>
            <a:r>
              <a:rPr lang="ru-RU" altLang="ru-RU" sz="3000" b="1" dirty="0" smtClean="0"/>
              <a:t>фрагмент программы)</a:t>
            </a:r>
            <a:endParaRPr lang="ru-RU" altLang="ru-RU" sz="3000" b="1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395536" y="759846"/>
            <a:ext cx="8026648" cy="3672408"/>
            <a:chOff x="971600" y="1124744"/>
            <a:chExt cx="8026648" cy="3672408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971600" y="1988840"/>
              <a:ext cx="7056784" cy="2808312"/>
              <a:chOff x="827584" y="1412776"/>
              <a:chExt cx="7056784" cy="2808312"/>
            </a:xfrm>
          </p:grpSpPr>
          <p:sp>
            <p:nvSpPr>
              <p:cNvPr id="935941" name="Rectangle 5"/>
              <p:cNvSpPr>
                <a:spLocks noChangeArrowheads="1"/>
              </p:cNvSpPr>
              <p:nvPr/>
            </p:nvSpPr>
            <p:spPr bwMode="auto">
              <a:xfrm>
                <a:off x="827584" y="1412776"/>
                <a:ext cx="7056784" cy="2808312"/>
              </a:xfrm>
              <a:prstGeom prst="rect">
                <a:avLst/>
              </a:prstGeom>
              <a:solidFill>
                <a:srgbClr val="FFFF99"/>
              </a:solidFill>
              <a:ln w="12700">
                <a:noFill/>
                <a:miter lim="800000"/>
                <a:headEnd/>
                <a:tailEnd type="none" w="lg" len="lg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lIns="90000" tIns="46800" rIns="90000" bIns="468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altLang="ru-RU" sz="2400">
                  <a:latin typeface="Courier New" panose="02070309020205020404" pitchFamily="49" charset="0"/>
                </a:endParaRPr>
              </a:p>
            </p:txBody>
          </p:sp>
          <p:sp>
            <p:nvSpPr>
              <p:cNvPr id="437311" name="Rectangle 63"/>
              <p:cNvSpPr>
                <a:spLocks noChangeArrowheads="1"/>
              </p:cNvSpPr>
              <p:nvPr/>
            </p:nvSpPr>
            <p:spPr bwMode="auto">
              <a:xfrm>
                <a:off x="1043608" y="2420888"/>
                <a:ext cx="6443662" cy="864096"/>
              </a:xfrm>
              <a:prstGeom prst="rect">
                <a:avLst/>
              </a:prstGeom>
              <a:solidFill>
                <a:srgbClr val="E6E6FF"/>
              </a:solidFill>
              <a:ln w="12700">
                <a:noFill/>
                <a:prstDash val="dash"/>
                <a:miter lim="800000"/>
                <a:headEnd/>
                <a:tailEnd type="none" w="lg" len="lg"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 wrap="none" lIns="90000" tIns="46800" rIns="90000" bIns="46800" anchor="ctr"/>
              <a:lstStyle/>
              <a:p>
                <a:pPr>
                  <a:defRPr/>
                </a:pPr>
                <a:endParaRPr lang="ru-RU" b="1">
                  <a:latin typeface="Arial" charset="0"/>
                </a:endParaRPr>
              </a:p>
            </p:txBody>
          </p:sp>
          <p:sp>
            <p:nvSpPr>
              <p:cNvPr id="437307" name="Rectangle 59"/>
              <p:cNvSpPr>
                <a:spLocks noChangeArrowheads="1"/>
              </p:cNvSpPr>
              <p:nvPr/>
            </p:nvSpPr>
            <p:spPr bwMode="auto">
              <a:xfrm>
                <a:off x="935595" y="1556792"/>
                <a:ext cx="6840760" cy="2592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lIns="90000" tIns="46800" rIns="90000" bIns="46800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15000"/>
                  </a:spcBef>
                </a:pP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For var  := </a:t>
                </a:r>
                <a:r>
                  <a:rPr lang="ru-RU" altLang="ru-RU" sz="2400" b="1" dirty="0" smtClean="0">
                    <a:latin typeface="Courier New" panose="02070309020205020404" pitchFamily="49" charset="0"/>
                  </a:rPr>
                  <a:t>0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 </a:t>
                </a:r>
                <a:r>
                  <a:rPr lang="en-US" altLang="ru-RU" sz="2400" b="1" dirty="0">
                    <a:latin typeface="Courier New" panose="02070309020205020404" pitchFamily="49" charset="0"/>
                  </a:rPr>
                  <a:t>to 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    </a:t>
                </a:r>
                <a:r>
                  <a:rPr lang="ru-RU" altLang="ru-RU" sz="2400" b="1" dirty="0" smtClean="0">
                    <a:latin typeface="Courier New" panose="02070309020205020404" pitchFamily="49" charset="0"/>
                  </a:rPr>
                  <a:t> 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do </a:t>
                </a:r>
                <a:r>
                  <a:rPr lang="en-US" altLang="ru-RU" sz="2400" b="1" dirty="0">
                    <a:latin typeface="Courier New" panose="02070309020205020404" pitchFamily="49" charset="0"/>
                  </a:rPr>
                  <a:t>begin</a:t>
                </a:r>
              </a:p>
              <a:p>
                <a:pPr>
                  <a:spcBef>
                    <a:spcPct val="15000"/>
                  </a:spcBef>
                </a:pPr>
                <a:r>
                  <a:rPr lang="en-US" altLang="ru-RU" sz="2400" b="1" dirty="0">
                    <a:latin typeface="Courier New" panose="02070309020205020404" pitchFamily="49" charset="0"/>
                  </a:rPr>
                  <a:t>  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k := </a:t>
                </a:r>
                <a:r>
                  <a:rPr lang="en-US" altLang="ru-RU" sz="2400" b="1" dirty="0" err="1">
                    <a:latin typeface="Courier New" panose="02070309020205020404" pitchFamily="49" charset="0"/>
                  </a:rPr>
                  <a:t>i</a:t>
                </a:r>
                <a:r>
                  <a:rPr lang="en-US" altLang="ru-RU" sz="1200" b="1" dirty="0">
                    <a:latin typeface="Courier New" panose="02070309020205020404" pitchFamily="49" charset="0"/>
                  </a:rPr>
                  <a:t> </a:t>
                </a:r>
                <a:r>
                  <a:rPr lang="en-US" altLang="ru-RU" sz="2400" b="1" dirty="0">
                    <a:latin typeface="Courier New" panose="02070309020205020404" pitchFamily="49" charset="0"/>
                  </a:rPr>
                  <a:t>;</a:t>
                </a:r>
              </a:p>
              <a:p>
                <a:pPr>
                  <a:spcBef>
                    <a:spcPct val="15000"/>
                  </a:spcBef>
                </a:pPr>
                <a:r>
                  <a:rPr lang="en-US" altLang="ru-RU" sz="2400" b="1" dirty="0">
                    <a:latin typeface="Courier New" panose="02070309020205020404" pitchFamily="49" charset="0"/>
                  </a:rPr>
                  <a:t>  for 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var j</a:t>
                </a:r>
                <a:r>
                  <a:rPr lang="en-US" altLang="ru-RU" sz="2400" b="1" dirty="0">
                    <a:latin typeface="Courier New" panose="02070309020205020404" pitchFamily="49" charset="0"/>
                  </a:rPr>
                  <a:t>:= 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    </a:t>
                </a:r>
                <a:r>
                  <a:rPr lang="en-US" altLang="ru-RU" sz="2400" b="1" dirty="0">
                    <a:latin typeface="Courier New" panose="02070309020205020404" pitchFamily="49" charset="0"/>
                  </a:rPr>
                  <a:t>to 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  </a:t>
                </a:r>
                <a:r>
                  <a:rPr lang="ru-RU" altLang="ru-RU" sz="2400" b="1" dirty="0" smtClean="0">
                    <a:latin typeface="Courier New" panose="02070309020205020404" pitchFamily="49" charset="0"/>
                  </a:rPr>
                  <a:t>  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do</a:t>
                </a:r>
                <a:endParaRPr lang="en-US" altLang="ru-RU" sz="2400" b="1" dirty="0">
                  <a:latin typeface="Courier New" panose="02070309020205020404" pitchFamily="49" charset="0"/>
                </a:endParaRPr>
              </a:p>
              <a:p>
                <a:pPr>
                  <a:spcBef>
                    <a:spcPct val="15000"/>
                  </a:spcBef>
                </a:pPr>
                <a:r>
                  <a:rPr lang="en-US" altLang="ru-RU" sz="2400" b="1" dirty="0">
                    <a:latin typeface="Courier New" panose="02070309020205020404" pitchFamily="49" charset="0"/>
                  </a:rPr>
                  <a:t>    if A[j] &lt; 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A[k] </a:t>
                </a:r>
                <a:r>
                  <a:rPr lang="en-US" altLang="ru-RU" sz="2400" b="1" dirty="0">
                    <a:latin typeface="Courier New" panose="02070309020205020404" pitchFamily="49" charset="0"/>
                  </a:rPr>
                  <a:t>then 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k:=</a:t>
                </a:r>
                <a:r>
                  <a:rPr lang="en-US" altLang="ru-RU" sz="2400" b="1" dirty="0">
                    <a:latin typeface="Courier New" panose="02070309020205020404" pitchFamily="49" charset="0"/>
                  </a:rPr>
                  <a:t>j; </a:t>
                </a:r>
              </a:p>
              <a:p>
                <a:pPr>
                  <a:spcBef>
                    <a:spcPct val="15000"/>
                  </a:spcBef>
                </a:pPr>
                <a:r>
                  <a:rPr lang="en-US" altLang="ru-RU" sz="2400" b="1" dirty="0">
                    <a:latin typeface="Courier New" panose="02070309020205020404" pitchFamily="49" charset="0"/>
                  </a:rPr>
                  <a:t>  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Swap(A[</a:t>
                </a:r>
                <a:r>
                  <a:rPr lang="en-US" altLang="ru-RU" sz="2400" b="1" dirty="0" err="1" smtClean="0">
                    <a:latin typeface="Courier New" panose="02070309020205020404" pitchFamily="49" charset="0"/>
                  </a:rPr>
                  <a:t>i</a:t>
                </a: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], A[k]); </a:t>
                </a:r>
                <a:endParaRPr lang="en-US" altLang="ru-RU" sz="2400" b="1" dirty="0">
                  <a:latin typeface="Courier New" panose="02070309020205020404" pitchFamily="49" charset="0"/>
                </a:endParaRPr>
              </a:p>
              <a:p>
                <a:pPr>
                  <a:spcBef>
                    <a:spcPct val="15000"/>
                  </a:spcBef>
                </a:pPr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end</a:t>
                </a:r>
                <a:r>
                  <a:rPr lang="en-US" altLang="ru-RU" sz="2400" b="1" dirty="0">
                    <a:latin typeface="Courier New" panose="02070309020205020404" pitchFamily="49" charset="0"/>
                  </a:rPr>
                  <a:t>;</a:t>
                </a:r>
                <a:endParaRPr lang="ru-RU" altLang="ru-RU" sz="2400" b="1" dirty="0">
                  <a:latin typeface="Courier New" panose="02070309020205020404" pitchFamily="49" charset="0"/>
                </a:endParaRPr>
              </a:p>
            </p:txBody>
          </p:sp>
          <p:sp>
            <p:nvSpPr>
              <p:cNvPr id="437308" name="AutoShape 60"/>
              <p:cNvSpPr>
                <a:spLocks noChangeArrowheads="1"/>
              </p:cNvSpPr>
              <p:nvPr/>
            </p:nvSpPr>
            <p:spPr bwMode="auto">
              <a:xfrm>
                <a:off x="4091657" y="1589325"/>
                <a:ext cx="828353" cy="408961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12700">
                <a:solidFill>
                  <a:srgbClr val="FF0000"/>
                </a:solidFill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N-</a:t>
                </a:r>
                <a:r>
                  <a:rPr lang="ru-RU" altLang="ru-RU" sz="2400" b="1" dirty="0" smtClean="0">
                    <a:latin typeface="Courier New" panose="02070309020205020404" pitchFamily="49" charset="0"/>
                  </a:rPr>
                  <a:t>2</a:t>
                </a:r>
                <a:endParaRPr lang="ru-RU" altLang="ru-RU" sz="2400" b="1" dirty="0">
                  <a:latin typeface="Courier New" panose="02070309020205020404" pitchFamily="49" charset="0"/>
                </a:endParaRPr>
              </a:p>
            </p:txBody>
          </p:sp>
          <p:sp>
            <p:nvSpPr>
              <p:cNvPr id="437320" name="AutoShape 72"/>
              <p:cNvSpPr>
                <a:spLocks noChangeArrowheads="1"/>
              </p:cNvSpPr>
              <p:nvPr/>
            </p:nvSpPr>
            <p:spPr bwMode="auto">
              <a:xfrm>
                <a:off x="3419872" y="2420888"/>
                <a:ext cx="638175" cy="408961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12700">
                <a:solidFill>
                  <a:srgbClr val="FF0000"/>
                </a:solidFill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ru-RU" sz="2400" b="1" dirty="0">
                    <a:latin typeface="Courier New" panose="02070309020205020404" pitchFamily="49" charset="0"/>
                  </a:rPr>
                  <a:t>i+1</a:t>
                </a:r>
                <a:endParaRPr lang="ru-RU" altLang="ru-RU" sz="2400" b="1" dirty="0">
                  <a:latin typeface="Courier New" panose="02070309020205020404" pitchFamily="49" charset="0"/>
                </a:endParaRPr>
              </a:p>
            </p:txBody>
          </p:sp>
          <p:sp>
            <p:nvSpPr>
              <p:cNvPr id="437321" name="Oval 73"/>
              <p:cNvSpPr>
                <a:spLocks noChangeArrowheads="1"/>
              </p:cNvSpPr>
              <p:nvPr/>
            </p:nvSpPr>
            <p:spPr bwMode="auto">
              <a:xfrm>
                <a:off x="2339752" y="1628800"/>
                <a:ext cx="325437" cy="33001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FF0000"/>
                </a:solidFill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ru-RU" sz="2400" b="1" dirty="0" err="1">
                    <a:latin typeface="Courier New" panose="02070309020205020404" pitchFamily="49" charset="0"/>
                  </a:rPr>
                  <a:t>i</a:t>
                </a:r>
                <a:endParaRPr lang="ru-RU" altLang="ru-RU" sz="2400" b="1" dirty="0">
                  <a:latin typeface="Courier New" panose="02070309020205020404" pitchFamily="49" charset="0"/>
                </a:endParaRPr>
              </a:p>
            </p:txBody>
          </p:sp>
          <p:sp>
            <p:nvSpPr>
              <p:cNvPr id="16" name="AutoShape 72"/>
              <p:cNvSpPr>
                <a:spLocks noChangeArrowheads="1"/>
              </p:cNvSpPr>
              <p:nvPr/>
            </p:nvSpPr>
            <p:spPr bwMode="auto">
              <a:xfrm>
                <a:off x="4815396" y="2396576"/>
                <a:ext cx="638175" cy="408961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12700">
                <a:solidFill>
                  <a:srgbClr val="FF0000"/>
                </a:solidFill>
                <a:round/>
                <a:headEnd/>
                <a:tailEnd type="none" w="lg" len="lg"/>
              </a:ln>
            </p:spPr>
            <p:txBody>
              <a:bodyPr wrap="none" lIns="90000" tIns="46800" rIns="90000" bIns="468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ru-RU" sz="2400" b="1" dirty="0" smtClean="0">
                    <a:latin typeface="Courier New" panose="02070309020205020404" pitchFamily="49" charset="0"/>
                  </a:rPr>
                  <a:t>N-1</a:t>
                </a:r>
                <a:endParaRPr lang="ru-RU" altLang="ru-RU" sz="2400" b="1" dirty="0">
                  <a:latin typeface="Courier New" panose="02070309020205020404" pitchFamily="49" charset="0"/>
                </a:endParaRPr>
              </a:p>
            </p:txBody>
          </p:sp>
        </p:grpSp>
        <p:sp>
          <p:nvSpPr>
            <p:cNvPr id="437314" name="AutoShape 66"/>
            <p:cNvSpPr>
              <a:spLocks noChangeArrowheads="1"/>
            </p:cNvSpPr>
            <p:nvPr/>
          </p:nvSpPr>
          <p:spPr bwMode="auto">
            <a:xfrm>
              <a:off x="6012160" y="2492896"/>
              <a:ext cx="2986088" cy="685800"/>
            </a:xfrm>
            <a:prstGeom prst="wedgeRoundRectCallout">
              <a:avLst>
                <a:gd name="adj1" fmla="val -36045"/>
                <a:gd name="adj2" fmla="val 71679"/>
                <a:gd name="adj3" fmla="val 16667"/>
              </a:avLst>
            </a:prstGeom>
            <a:solidFill>
              <a:schemeClr val="bg1"/>
            </a:solidFill>
            <a:ln w="12700">
              <a:solidFill>
                <a:srgbClr val="FF0000"/>
              </a:solidFill>
              <a:miter lim="800000"/>
              <a:headEnd/>
              <a:tailEnd type="none" w="lg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defRPr/>
              </a:pPr>
              <a:r>
                <a:rPr lang="ru-RU" sz="2000" dirty="0">
                  <a:latin typeface="Arial" charset="0"/>
                </a:rPr>
                <a:t>поиск минимального от </a:t>
              </a:r>
              <a:r>
                <a:rPr lang="en-US" sz="2000" b="1" dirty="0">
                  <a:latin typeface="Courier New" pitchFamily="49" charset="0"/>
                </a:rPr>
                <a:t>A[</a:t>
              </a:r>
              <a:r>
                <a:rPr lang="en-US" sz="2000" b="1" dirty="0" err="1">
                  <a:latin typeface="Courier New" pitchFamily="49" charset="0"/>
                </a:rPr>
                <a:t>i</a:t>
              </a:r>
              <a:r>
                <a:rPr lang="en-US" sz="2000" b="1" dirty="0">
                  <a:latin typeface="Courier New" pitchFamily="49" charset="0"/>
                </a:rPr>
                <a:t>]</a:t>
              </a:r>
              <a:r>
                <a:rPr lang="en-US" sz="2000" dirty="0">
                  <a:latin typeface="Arial" charset="0"/>
                </a:rPr>
                <a:t> </a:t>
              </a:r>
              <a:r>
                <a:rPr lang="ru-RU" sz="2000" dirty="0">
                  <a:latin typeface="Arial" charset="0"/>
                </a:rPr>
                <a:t>до</a:t>
              </a:r>
              <a:r>
                <a:rPr lang="en-US" sz="2000" dirty="0">
                  <a:latin typeface="Arial" charset="0"/>
                </a:rPr>
                <a:t> </a:t>
              </a:r>
              <a:r>
                <a:rPr lang="en-US" sz="2000" b="1" dirty="0" smtClean="0">
                  <a:latin typeface="Courier New" pitchFamily="49" charset="0"/>
                </a:rPr>
                <a:t>A[N-1]</a:t>
              </a:r>
              <a:endParaRPr lang="ru-RU" sz="2000" b="1" dirty="0">
                <a:latin typeface="Courier New" pitchFamily="49" charset="0"/>
              </a:endParaRPr>
            </a:p>
          </p:txBody>
        </p:sp>
        <p:sp>
          <p:nvSpPr>
            <p:cNvPr id="437313" name="AutoShape 65"/>
            <p:cNvSpPr>
              <a:spLocks noChangeArrowheads="1"/>
            </p:cNvSpPr>
            <p:nvPr/>
          </p:nvSpPr>
          <p:spPr bwMode="auto">
            <a:xfrm>
              <a:off x="3923928" y="1124744"/>
              <a:ext cx="2986088" cy="461963"/>
            </a:xfrm>
            <a:prstGeom prst="wedgeRoundRectCallout">
              <a:avLst>
                <a:gd name="adj1" fmla="val -24875"/>
                <a:gd name="adj2" fmla="val 173642"/>
                <a:gd name="adj3" fmla="val 16667"/>
              </a:avLst>
            </a:prstGeom>
            <a:solidFill>
              <a:srgbClr val="E6E6FF"/>
            </a:solidFill>
            <a:ln w="12700">
              <a:noFill/>
              <a:miter lim="800000"/>
              <a:headEnd/>
              <a:tailEnd type="none" w="lg" len="lg"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lIns="90000" tIns="46800" rIns="90000" bIns="46800" anchor="ctr"/>
            <a:lstStyle/>
            <a:p>
              <a:pPr algn="ctr">
                <a:defRPr/>
              </a:pPr>
              <a:r>
                <a:rPr lang="ru-RU" sz="2000" dirty="0">
                  <a:latin typeface="Arial" charset="0"/>
                </a:rPr>
                <a:t>нужно </a:t>
              </a:r>
              <a:r>
                <a:rPr lang="en-US" sz="2000" b="1" dirty="0">
                  <a:latin typeface="Courier New" pitchFamily="49" charset="0"/>
                </a:rPr>
                <a:t>N-1</a:t>
              </a:r>
              <a:r>
                <a:rPr lang="en-US" sz="2000" dirty="0">
                  <a:latin typeface="Arial" charset="0"/>
                </a:rPr>
                <a:t> </a:t>
              </a:r>
              <a:r>
                <a:rPr lang="ru-RU" sz="2000" dirty="0">
                  <a:latin typeface="Arial" charset="0"/>
                </a:rPr>
                <a:t>проходов</a:t>
              </a:r>
              <a:r>
                <a:rPr lang="en-US" sz="2000" dirty="0">
                  <a:latin typeface="Arial" charset="0"/>
                </a:rPr>
                <a:t> </a:t>
              </a:r>
              <a:endParaRPr lang="ru-RU" sz="2000" dirty="0">
                <a:latin typeface="Arial" charset="0"/>
              </a:endParaRPr>
            </a:p>
          </p:txBody>
        </p:sp>
      </p:grp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107504" y="4653136"/>
            <a:ext cx="8964488" cy="1571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52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ru-RU" altLang="ru-RU" sz="2400" dirty="0"/>
              <a:t>Внешний цикл выполнился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</a:t>
            </a:r>
            <a:r>
              <a:rPr lang="ru-RU" altLang="ru-RU" sz="2400" dirty="0"/>
              <a:t> </a:t>
            </a:r>
            <a:r>
              <a:rPr lang="ru-RU" altLang="ru-RU" sz="2400" dirty="0" smtClean="0"/>
              <a:t>раз, а внутренний 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p</a:t>
            </a:r>
            <a:r>
              <a:rPr lang="ru-RU" altLang="ru-RU" sz="2400" dirty="0" smtClean="0"/>
              <a:t> раз, где</a:t>
            </a:r>
          </a:p>
          <a:p>
            <a:pPr algn="ctr" eaLnBrk="0" hangingPunct="0"/>
            <a:r>
              <a:rPr lang="ru-RU" altLang="ru-RU" sz="2400" dirty="0" smtClean="0"/>
              <a:t> 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p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</a:rPr>
              <a:t>=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–2,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–1, ..., 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1</a:t>
            </a:r>
            <a:r>
              <a:rPr lang="ru-RU" altLang="ru-RU" sz="2400" dirty="0" smtClean="0"/>
              <a:t>. </a:t>
            </a:r>
            <a:endParaRPr lang="ru-RU" altLang="ru-RU" sz="2400" dirty="0"/>
          </a:p>
          <a:p>
            <a:pPr eaLnBrk="0" hangingPunct="0"/>
            <a:r>
              <a:rPr lang="ru-RU" altLang="ru-RU" sz="2400" dirty="0" smtClean="0"/>
              <a:t>Каждый шаг внутреннего цикла содержит 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1 </a:t>
            </a:r>
            <a:r>
              <a:rPr lang="ru-RU" altLang="ru-RU" sz="2400" dirty="0" smtClean="0"/>
              <a:t>сравнение, тогда:</a:t>
            </a:r>
            <a:endParaRPr lang="en-US" altLang="ru-RU" sz="2400" dirty="0" smtClean="0"/>
          </a:p>
          <a:p>
            <a:pPr algn="ctr" eaLnBrk="0" hangingPunct="0"/>
            <a:r>
              <a:rPr lang="ru-RU" altLang="ru-RU" sz="2400" b="1" i="1" dirty="0" smtClean="0">
                <a:solidFill>
                  <a:schemeClr val="accent2"/>
                </a:solidFill>
              </a:rPr>
              <a:t>C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)</a:t>
            </a:r>
            <a:r>
              <a:rPr lang="ru-RU" altLang="ru-RU" sz="2400" dirty="0"/>
              <a:t> </a:t>
            </a:r>
            <a:r>
              <a:rPr lang="ru-RU" altLang="ru-RU" sz="2400" b="1" dirty="0">
                <a:solidFill>
                  <a:schemeClr val="accent2"/>
                </a:solidFill>
              </a:rPr>
              <a:t>=1+2+ ...+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 =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*(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–1)/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2=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O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),</a:t>
            </a:r>
            <a:r>
              <a:rPr lang="en-US" altLang="ru-RU" sz="2400" b="1" dirty="0" smtClean="0">
                <a:solidFill>
                  <a:schemeClr val="accent2"/>
                </a:solidFill>
              </a:rPr>
              <a:t>   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M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 </a:t>
            </a:r>
            <a:r>
              <a:rPr lang="ru-RU" altLang="ru-RU" sz="2400" b="1" dirty="0">
                <a:solidFill>
                  <a:schemeClr val="accent2"/>
                </a:solidFill>
              </a:rPr>
              <a:t>=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–1=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O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</a:t>
            </a:r>
            <a:r>
              <a:rPr lang="ru-RU" altLang="ru-RU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364" name="Rectangle 4"/>
          <p:cNvSpPr>
            <a:spLocks noChangeArrowheads="1"/>
          </p:cNvSpPr>
          <p:nvPr/>
        </p:nvSpPr>
        <p:spPr bwMode="auto">
          <a:xfrm>
            <a:off x="179388" y="836613"/>
            <a:ext cx="8785225" cy="2310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52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AutoNum type="arabicParenR"/>
            </a:pPr>
            <a:r>
              <a:rPr lang="ru-RU" altLang="ru-RU" sz="2400" dirty="0" smtClean="0"/>
              <a:t>Записываем первый элемент. </a:t>
            </a:r>
            <a:endParaRPr lang="ru-RU" altLang="ru-RU" sz="2400" dirty="0"/>
          </a:p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AutoNum type="arabicParenR"/>
            </a:pPr>
            <a:r>
              <a:rPr lang="ru-RU" altLang="ru-RU" sz="2400" dirty="0" smtClean="0"/>
              <a:t>Для каждого, начиная со второго и до конца: </a:t>
            </a:r>
            <a:endParaRPr lang="ru-RU" altLang="ru-RU" sz="2400" dirty="0"/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ru-RU" sz="2400" dirty="0"/>
              <a:t>начав с конца уже существующей упорядоченной последовательности, </a:t>
            </a:r>
            <a:r>
              <a:rPr lang="ru-RU" altLang="ru-RU" sz="2400" dirty="0" smtClean="0"/>
              <a:t>сдвигать все </a:t>
            </a:r>
            <a:r>
              <a:rPr lang="ru-RU" altLang="ru-RU" sz="2400" dirty="0"/>
              <a:t>ее элементы, </a:t>
            </a:r>
            <a:r>
              <a:rPr lang="ru-RU" altLang="ru-RU" sz="2400" dirty="0" smtClean="0"/>
              <a:t> больше, </a:t>
            </a:r>
            <a:r>
              <a:rPr lang="ru-RU" altLang="ru-RU" sz="2400" dirty="0"/>
              <a:t>чем </a:t>
            </a:r>
            <a:r>
              <a:rPr lang="ru-RU" altLang="ru-RU" sz="2400" dirty="0" smtClean="0"/>
              <a:t>новый, на </a:t>
            </a:r>
            <a:r>
              <a:rPr lang="ru-RU" altLang="ru-RU" sz="2400" dirty="0"/>
              <a:t>1 </a:t>
            </a:r>
            <a:r>
              <a:rPr lang="ru-RU" altLang="ru-RU" sz="2400" dirty="0" smtClean="0"/>
              <a:t>позицию вправо;</a:t>
            </a:r>
            <a:endParaRPr lang="ru-RU" altLang="ru-RU" sz="2400" dirty="0"/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altLang="ru-RU" sz="2400" dirty="0"/>
              <a:t>записать новый элемент на освободившееся место.</a:t>
            </a:r>
          </a:p>
        </p:txBody>
      </p:sp>
      <p:sp>
        <p:nvSpPr>
          <p:cNvPr id="703493" name="Text Box 3"/>
          <p:cNvSpPr txBox="1">
            <a:spLocks noChangeArrowheads="1"/>
          </p:cNvSpPr>
          <p:nvPr/>
        </p:nvSpPr>
        <p:spPr bwMode="auto">
          <a:xfrm>
            <a:off x="107504" y="188913"/>
            <a:ext cx="892899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ru-RU" altLang="ru-RU" sz="3000" b="1" dirty="0"/>
              <a:t>Сортировка простыми </a:t>
            </a:r>
            <a:r>
              <a:rPr lang="ru-RU" altLang="ru-RU" sz="3000" b="1" dirty="0" smtClean="0"/>
              <a:t>вставками</a:t>
            </a:r>
            <a:r>
              <a:rPr lang="en-US" altLang="ru-RU" sz="3000" b="1" dirty="0" smtClean="0"/>
              <a:t> (</a:t>
            </a:r>
            <a:r>
              <a:rPr lang="ru-RU" altLang="ru-RU" sz="3000" b="1" dirty="0" smtClean="0"/>
              <a:t>алгоритм)</a:t>
            </a:r>
            <a:endParaRPr lang="ru-RU" altLang="ru-RU" sz="30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979" y="3068960"/>
            <a:ext cx="3530910" cy="42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52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FF6B00"/>
              </a:buClr>
              <a:buSzPct val="65000"/>
              <a:buFont typeface="Wingdings" panose="05000000000000000000" pitchFamily="2" charset="2"/>
              <a:buNone/>
            </a:pPr>
            <a:r>
              <a:rPr lang="ru-RU" altLang="ru-RU" sz="2400" dirty="0"/>
              <a:t>Фрагмент программы: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1520" y="3501008"/>
            <a:ext cx="8569325" cy="300966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2400" b="1" i="1" dirty="0">
                <a:latin typeface="Courier New" panose="02070309020205020404" pitchFamily="49" charset="0"/>
              </a:rPr>
              <a:t>for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var </a:t>
            </a:r>
            <a:r>
              <a:rPr lang="en-US" altLang="ru-RU" sz="2400" b="1" i="1" dirty="0">
                <a:latin typeface="Courier New" panose="02070309020205020404" pitchFamily="49" charset="0"/>
              </a:rPr>
              <a:t>i:=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1  </a:t>
            </a:r>
            <a:r>
              <a:rPr lang="en-US" altLang="ru-RU" sz="2400" b="1" i="1" dirty="0">
                <a:latin typeface="Courier New" panose="02070309020205020404" pitchFamily="49" charset="0"/>
              </a:rPr>
              <a:t>to 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N-1  </a:t>
            </a:r>
            <a:r>
              <a:rPr lang="en-US" altLang="ru-RU" sz="2400" b="1" i="1" dirty="0">
                <a:latin typeface="Courier New" panose="02070309020205020404" pitchFamily="49" charset="0"/>
              </a:rPr>
              <a:t>do </a:t>
            </a:r>
            <a:endParaRPr lang="ru-RU" altLang="ru-RU" sz="2400" b="1" i="1" dirty="0" smtClean="0">
              <a:latin typeface="Courier New" panose="02070309020205020404" pitchFamily="49" charset="0"/>
            </a:endParaRPr>
          </a:p>
          <a:p>
            <a:r>
              <a:rPr lang="ru-RU" altLang="ru-RU" sz="2400" b="1" i="1" dirty="0">
                <a:latin typeface="Courier New" panose="02070309020205020404" pitchFamily="49" charset="0"/>
              </a:rPr>
              <a:t>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if a[i-1</a:t>
            </a:r>
            <a:r>
              <a:rPr lang="en-US" altLang="ru-RU" sz="2400" b="1" i="1" dirty="0">
                <a:latin typeface="Courier New" panose="02070309020205020404" pitchFamily="49" charset="0"/>
              </a:rPr>
              <a:t>]&gt;a[</a:t>
            </a:r>
            <a:r>
              <a:rPr lang="en-US" altLang="ru-RU" sz="2400" b="1" i="1" dirty="0" err="1">
                <a:latin typeface="Courier New" panose="02070309020205020404" pitchFamily="49" charset="0"/>
              </a:rPr>
              <a:t>i</a:t>
            </a:r>
            <a:r>
              <a:rPr lang="en-US" altLang="ru-RU" sz="2400" b="1" i="1" dirty="0">
                <a:latin typeface="Courier New" panose="02070309020205020404" pitchFamily="49" charset="0"/>
              </a:rPr>
              <a:t>]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then begin</a:t>
            </a:r>
            <a:r>
              <a:rPr lang="ru-RU" altLang="ru-RU" sz="2400" b="1" i="1" dirty="0" smtClean="0">
                <a:latin typeface="Courier New" panose="02070309020205020404" pitchFamily="49" charset="0"/>
              </a:rPr>
              <a:t> </a:t>
            </a:r>
            <a:endParaRPr lang="en-US" altLang="ru-RU" sz="2400" dirty="0">
              <a:solidFill>
                <a:srgbClr val="0000FF"/>
              </a:solidFill>
            </a:endParaRPr>
          </a:p>
          <a:p>
            <a:pPr lvl="1"/>
            <a:r>
              <a:rPr lang="en-US" altLang="ru-RU" sz="2400" b="1" i="1" dirty="0" err="1" smtClean="0">
                <a:latin typeface="Courier New" panose="02070309020205020404" pitchFamily="49" charset="0"/>
              </a:rPr>
              <a:t>var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 x</a:t>
            </a:r>
            <a:r>
              <a:rPr lang="en-US" altLang="ru-RU" sz="2400" b="1" i="1" dirty="0">
                <a:latin typeface="Courier New" panose="02070309020205020404" pitchFamily="49" charset="0"/>
              </a:rPr>
              <a:t>:= a[</a:t>
            </a:r>
            <a:r>
              <a:rPr lang="en-US" altLang="ru-RU" sz="2400" b="1" i="1" dirty="0" err="1">
                <a:latin typeface="Courier New" panose="02070309020205020404" pitchFamily="49" charset="0"/>
              </a:rPr>
              <a:t>i</a:t>
            </a:r>
            <a:r>
              <a:rPr lang="en-US" altLang="ru-RU" sz="2400" b="1" i="1" dirty="0">
                <a:latin typeface="Courier New" panose="02070309020205020404" pitchFamily="49" charset="0"/>
              </a:rPr>
              <a:t>]; </a:t>
            </a:r>
            <a:r>
              <a:rPr lang="en-US" altLang="ru-RU" sz="2400" b="1" i="1" dirty="0" err="1" smtClean="0">
                <a:latin typeface="Courier New" panose="02070309020205020404" pitchFamily="49" charset="0"/>
              </a:rPr>
              <a:t>var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 j</a:t>
            </a:r>
            <a:r>
              <a:rPr lang="en-US" altLang="ru-RU" sz="2400" b="1" i="1" dirty="0">
                <a:latin typeface="Courier New" panose="02070309020205020404" pitchFamily="49" charset="0"/>
              </a:rPr>
              <a:t>:= i-1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;</a:t>
            </a:r>
          </a:p>
          <a:p>
            <a:pPr marL="0" lvl="2" indent="25400"/>
            <a:r>
              <a:rPr lang="en-US" altLang="ru-RU" sz="2400" b="1" i="1" dirty="0" smtClean="0">
                <a:latin typeface="Courier New" panose="02070309020205020404" pitchFamily="49" charset="0"/>
              </a:rPr>
              <a:t>  while (j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&gt;-1)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and (a[j]&gt;x) do begin</a:t>
            </a:r>
            <a:r>
              <a:rPr lang="ru-RU" altLang="ru-RU" sz="2400" b="1" i="1" dirty="0" smtClean="0">
                <a:latin typeface="Courier New" panose="02070309020205020404" pitchFamily="49" charset="0"/>
              </a:rPr>
              <a:t> //сдвиг</a:t>
            </a:r>
            <a:endParaRPr lang="en-US" altLang="ru-RU" sz="2400" dirty="0" smtClean="0">
              <a:latin typeface="Courier New" panose="02070309020205020404" pitchFamily="49" charset="0"/>
            </a:endParaRPr>
          </a:p>
          <a:p>
            <a:pPr marL="271463" lvl="3" indent="11113"/>
            <a:r>
              <a:rPr lang="ru-RU" altLang="ru-RU" sz="2400" b="1" i="1" dirty="0" smtClean="0">
                <a:latin typeface="Courier New" panose="02070309020205020404" pitchFamily="49" charset="0"/>
              </a:rPr>
              <a:t> 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a[j+1</a:t>
            </a:r>
            <a:r>
              <a:rPr lang="en-US" altLang="ru-RU" sz="2400" b="1" i="1" dirty="0">
                <a:latin typeface="Courier New" panose="02070309020205020404" pitchFamily="49" charset="0"/>
              </a:rPr>
              <a:t>]:= a[j];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j</a:t>
            </a:r>
            <a:r>
              <a:rPr lang="en-US" altLang="ru-RU" sz="2400" b="1" i="1" dirty="0">
                <a:latin typeface="Courier New" panose="02070309020205020404" pitchFamily="49" charset="0"/>
              </a:rPr>
              <a:t>:= j-1; </a:t>
            </a:r>
          </a:p>
          <a:p>
            <a:pPr marL="0" lvl="2" indent="25400"/>
            <a:r>
              <a:rPr lang="en-US" altLang="ru-RU" sz="2400" b="1" i="1" dirty="0">
                <a:latin typeface="Courier New" panose="02070309020205020404" pitchFamily="49" charset="0"/>
              </a:rPr>
              <a:t>  </a:t>
            </a:r>
            <a:r>
              <a:rPr lang="ru-RU" altLang="ru-RU" sz="2400" b="1" i="1" dirty="0" err="1">
                <a:latin typeface="Courier New" panose="02070309020205020404" pitchFamily="49" charset="0"/>
              </a:rPr>
              <a:t>end</a:t>
            </a:r>
            <a:r>
              <a:rPr lang="ru-RU" altLang="ru-RU" sz="2400" b="1" i="1" dirty="0">
                <a:latin typeface="Courier New" panose="02070309020205020404" pitchFamily="49" charset="0"/>
              </a:rPr>
              <a:t>;  </a:t>
            </a:r>
            <a:endParaRPr lang="en-US" altLang="ru-RU" sz="2400" b="1" i="1" dirty="0">
              <a:latin typeface="Courier New" panose="02070309020205020404" pitchFamily="49" charset="0"/>
            </a:endParaRPr>
          </a:p>
          <a:p>
            <a:pPr marL="271463" lvl="2"/>
            <a:r>
              <a:rPr lang="en-US" altLang="ru-RU" sz="2400" b="1" i="1" dirty="0">
                <a:latin typeface="Courier New" panose="02070309020205020404" pitchFamily="49" charset="0"/>
              </a:rPr>
              <a:t>  </a:t>
            </a:r>
            <a:r>
              <a:rPr lang="ru-RU" altLang="ru-RU" sz="2400" b="1" i="1" dirty="0">
                <a:latin typeface="Courier New" panose="02070309020205020404" pitchFamily="49" charset="0"/>
              </a:rPr>
              <a:t>a[j+1]:= x; </a:t>
            </a:r>
            <a:r>
              <a:rPr lang="ru-RU" altLang="ru-RU" sz="2400" b="1" i="1" dirty="0" smtClean="0">
                <a:latin typeface="Courier New" panose="02070309020205020404" pitchFamily="49" charset="0"/>
              </a:rPr>
              <a:t>//</a:t>
            </a:r>
            <a:r>
              <a:rPr lang="ru-RU" altLang="ru-RU" sz="2400" b="1" i="1" dirty="0" smtClean="0">
                <a:latin typeface="Courier New" panose="02070309020205020404" pitchFamily="49" charset="0"/>
              </a:rPr>
              <a:t>вставка</a:t>
            </a:r>
            <a:endParaRPr lang="en-US" altLang="ru-RU" sz="2400" b="1" i="1" dirty="0">
              <a:latin typeface="Courier New" panose="02070309020205020404" pitchFamily="49" charset="0"/>
            </a:endParaRPr>
          </a:p>
          <a:p>
            <a:pPr marL="180975" lvl="2" indent="25400"/>
            <a:r>
              <a:rPr lang="ru-RU" altLang="ru-RU" sz="2400" b="1" i="1" dirty="0" err="1" smtClean="0">
                <a:latin typeface="Courier New" panose="02070309020205020404" pitchFamily="49" charset="0"/>
              </a:rPr>
              <a:t>end</a:t>
            </a:r>
            <a:r>
              <a:rPr lang="ru-RU" altLang="ru-RU" sz="2400" b="1" i="1" dirty="0">
                <a:latin typeface="Courier New" panose="02070309020205020404" pitchFamily="49" charset="0"/>
              </a:rPr>
              <a:t>;</a:t>
            </a:r>
            <a:r>
              <a:rPr lang="ru-RU" altLang="ru-RU" sz="2400" dirty="0">
                <a:latin typeface="Courier New" panose="02070309020205020404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11364" name="Rectangle 4"/>
          <p:cNvSpPr>
            <a:spLocks noChangeArrowheads="1"/>
          </p:cNvSpPr>
          <p:nvPr/>
        </p:nvSpPr>
        <p:spPr bwMode="auto">
          <a:xfrm>
            <a:off x="179388" y="836613"/>
            <a:ext cx="87852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52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FF6B00"/>
              </a:buClr>
              <a:buSzPct val="65000"/>
              <a:buFont typeface="Wingdings" panose="05000000000000000000" pitchFamily="2" charset="2"/>
              <a:buNone/>
            </a:pPr>
            <a:r>
              <a:rPr lang="ru-RU" altLang="ru-RU" sz="2400"/>
              <a:t>Фрагмент программы:</a:t>
            </a:r>
          </a:p>
        </p:txBody>
      </p:sp>
      <p:sp>
        <p:nvSpPr>
          <p:cNvPr id="935941" name="Rectangle 5"/>
          <p:cNvSpPr>
            <a:spLocks noChangeArrowheads="1"/>
          </p:cNvSpPr>
          <p:nvPr/>
        </p:nvSpPr>
        <p:spPr bwMode="auto">
          <a:xfrm>
            <a:off x="251520" y="1340768"/>
            <a:ext cx="8784976" cy="3096344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0000" tIns="46800" rIns="90000" bIns="4680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ru-RU" sz="2400" b="1" i="1" dirty="0">
                <a:latin typeface="Courier New" panose="02070309020205020404" pitchFamily="49" charset="0"/>
              </a:rPr>
              <a:t>for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var </a:t>
            </a:r>
            <a:r>
              <a:rPr lang="en-US" altLang="ru-RU" sz="2400" b="1" i="1" dirty="0">
                <a:latin typeface="Courier New" panose="02070309020205020404" pitchFamily="49" charset="0"/>
              </a:rPr>
              <a:t>i:=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2  </a:t>
            </a:r>
            <a:r>
              <a:rPr lang="en-US" altLang="ru-RU" sz="2400" b="1" i="1" dirty="0">
                <a:latin typeface="Courier New" panose="02070309020205020404" pitchFamily="49" charset="0"/>
              </a:rPr>
              <a:t>to 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N  </a:t>
            </a:r>
            <a:r>
              <a:rPr lang="en-US" altLang="ru-RU" sz="2400" b="1" i="1" dirty="0">
                <a:latin typeface="Courier New" panose="02070309020205020404" pitchFamily="49" charset="0"/>
              </a:rPr>
              <a:t>do </a:t>
            </a:r>
          </a:p>
          <a:p>
            <a:pPr lvl="1"/>
            <a:r>
              <a:rPr lang="en-US" altLang="ru-RU" sz="2400" b="1" i="1" dirty="0" smtClean="0">
                <a:latin typeface="Courier New" panose="02070309020205020404" pitchFamily="49" charset="0"/>
              </a:rPr>
              <a:t>if a[i-1</a:t>
            </a:r>
            <a:r>
              <a:rPr lang="en-US" altLang="ru-RU" sz="2400" b="1" i="1" dirty="0">
                <a:latin typeface="Courier New" panose="02070309020205020404" pitchFamily="49" charset="0"/>
              </a:rPr>
              <a:t>]&gt;a[</a:t>
            </a:r>
            <a:r>
              <a:rPr lang="en-US" altLang="ru-RU" sz="2400" b="1" i="1" dirty="0" err="1">
                <a:latin typeface="Courier New" panose="02070309020205020404" pitchFamily="49" charset="0"/>
              </a:rPr>
              <a:t>i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] </a:t>
            </a:r>
            <a:r>
              <a:rPr lang="en-US" altLang="ru-RU" sz="2400" b="1" i="1" dirty="0">
                <a:latin typeface="Courier New" panose="02070309020205020404" pitchFamily="49" charset="0"/>
              </a:rPr>
              <a:t>then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begin </a:t>
            </a:r>
            <a:endParaRPr lang="en-US" altLang="ru-RU" sz="2400" b="1" i="1" dirty="0">
              <a:latin typeface="Courier New" panose="02070309020205020404" pitchFamily="49" charset="0"/>
            </a:endParaRPr>
          </a:p>
          <a:p>
            <a:pPr lvl="2"/>
            <a:r>
              <a:rPr lang="en-US" altLang="ru-RU" sz="2400" b="1" i="1" dirty="0" smtClean="0">
                <a:latin typeface="Courier New" panose="02070309020205020404" pitchFamily="49" charset="0"/>
              </a:rPr>
              <a:t>a[0</a:t>
            </a:r>
            <a:r>
              <a:rPr lang="en-US" altLang="ru-RU" sz="2400" b="1" i="1" dirty="0">
                <a:latin typeface="Courier New" panose="02070309020205020404" pitchFamily="49" charset="0"/>
              </a:rPr>
              <a:t>]:= a[</a:t>
            </a:r>
            <a:r>
              <a:rPr lang="en-US" altLang="ru-RU" sz="2400" b="1" i="1" dirty="0" err="1">
                <a:latin typeface="Courier New" panose="02070309020205020404" pitchFamily="49" charset="0"/>
              </a:rPr>
              <a:t>i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]; </a:t>
            </a:r>
            <a:r>
              <a:rPr lang="en-US" altLang="ru-RU" sz="2400" b="1" i="1" dirty="0" err="1" smtClean="0">
                <a:latin typeface="Courier New" panose="02070309020205020404" pitchFamily="49" charset="0"/>
              </a:rPr>
              <a:t>var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 j</a:t>
            </a:r>
            <a:r>
              <a:rPr lang="en-US" altLang="ru-RU" sz="2400" b="1" i="1" dirty="0">
                <a:latin typeface="Courier New" panose="02070309020205020404" pitchFamily="49" charset="0"/>
              </a:rPr>
              <a:t>:= i-1;       </a:t>
            </a:r>
          </a:p>
          <a:p>
            <a:pPr lvl="2"/>
            <a:r>
              <a:rPr lang="en-US" altLang="ru-RU" sz="2400" b="1" i="1" dirty="0" smtClean="0">
                <a:latin typeface="Courier New" panose="02070309020205020404" pitchFamily="49" charset="0"/>
              </a:rPr>
              <a:t>while </a:t>
            </a:r>
            <a:r>
              <a:rPr lang="en-US" altLang="ru-RU" sz="2400" b="1" i="1" dirty="0">
                <a:latin typeface="Courier New" panose="02070309020205020404" pitchFamily="49" charset="0"/>
              </a:rPr>
              <a:t>a[j]&gt;a[0]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do begin</a:t>
            </a:r>
            <a:r>
              <a:rPr lang="ru-RU" altLang="ru-RU" sz="2400" b="1" i="1" dirty="0" smtClean="0">
                <a:latin typeface="Courier New" panose="02070309020205020404" pitchFamily="49" charset="0"/>
              </a:rPr>
              <a:t> //меньше проверок</a:t>
            </a:r>
            <a:endParaRPr lang="en-US" altLang="ru-RU" sz="2400" b="1" i="1" dirty="0">
              <a:latin typeface="Courier New" panose="02070309020205020404" pitchFamily="49" charset="0"/>
            </a:endParaRPr>
          </a:p>
          <a:p>
            <a:pPr lvl="3"/>
            <a:r>
              <a:rPr lang="en-US" altLang="ru-RU" sz="2400" b="1" i="1" dirty="0" smtClean="0">
                <a:latin typeface="Courier New" panose="02070309020205020404" pitchFamily="49" charset="0"/>
              </a:rPr>
              <a:t>a[j+1</a:t>
            </a:r>
            <a:r>
              <a:rPr lang="en-US" altLang="ru-RU" sz="2400" b="1" i="1" dirty="0">
                <a:latin typeface="Courier New" panose="02070309020205020404" pitchFamily="49" charset="0"/>
              </a:rPr>
              <a:t>]:= a[j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];</a:t>
            </a:r>
            <a:r>
              <a:rPr lang="ru-RU" altLang="ru-RU" sz="2400" b="1" i="1" dirty="0" smtClean="0">
                <a:latin typeface="Courier New" panose="02070309020205020404" pitchFamily="49" charset="0"/>
              </a:rPr>
              <a:t> </a:t>
            </a:r>
            <a:r>
              <a:rPr lang="en-US" altLang="ru-RU" sz="2400" b="1" i="1" dirty="0" smtClean="0">
                <a:latin typeface="Courier New" panose="02070309020205020404" pitchFamily="49" charset="0"/>
              </a:rPr>
              <a:t>j</a:t>
            </a:r>
            <a:r>
              <a:rPr lang="en-US" altLang="ru-RU" sz="2400" b="1" i="1" dirty="0">
                <a:latin typeface="Courier New" panose="02070309020205020404" pitchFamily="49" charset="0"/>
              </a:rPr>
              <a:t>:= j-1;         </a:t>
            </a:r>
          </a:p>
          <a:p>
            <a:pPr lvl="2"/>
            <a:r>
              <a:rPr lang="en-US" altLang="ru-RU" sz="2400" b="1" i="1" dirty="0" smtClean="0">
                <a:latin typeface="Courier New" panose="02070309020205020404" pitchFamily="49" charset="0"/>
              </a:rPr>
              <a:t>end</a:t>
            </a:r>
            <a:r>
              <a:rPr lang="en-US" altLang="ru-RU" sz="2400" b="1" i="1" dirty="0">
                <a:latin typeface="Courier New" panose="02070309020205020404" pitchFamily="49" charset="0"/>
              </a:rPr>
              <a:t>;  </a:t>
            </a:r>
          </a:p>
          <a:p>
            <a:pPr lvl="2"/>
            <a:r>
              <a:rPr lang="en-US" altLang="ru-RU" sz="2400" b="1" i="1" dirty="0" smtClean="0">
                <a:latin typeface="Courier New" panose="02070309020205020404" pitchFamily="49" charset="0"/>
              </a:rPr>
              <a:t>a[j+1</a:t>
            </a:r>
            <a:r>
              <a:rPr lang="en-US" altLang="ru-RU" sz="2400" b="1" i="1" dirty="0">
                <a:latin typeface="Courier New" panose="02070309020205020404" pitchFamily="49" charset="0"/>
              </a:rPr>
              <a:t>]:= a[0]; </a:t>
            </a:r>
          </a:p>
          <a:p>
            <a:pPr lvl="1"/>
            <a:r>
              <a:rPr lang="en-US" altLang="ru-RU" sz="2400" b="1" i="1" dirty="0">
                <a:latin typeface="Courier New" panose="02070309020205020404" pitchFamily="49" charset="0"/>
              </a:rPr>
              <a:t>end;</a:t>
            </a:r>
            <a:r>
              <a:rPr lang="ru-RU" altLang="ru-RU" sz="2400" dirty="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709639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ru-RU" altLang="ru-RU" sz="3000" b="1"/>
              <a:t>Метод прямых вставок с барьером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5496" y="4437112"/>
            <a:ext cx="9176436" cy="2310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442913" indent="-4429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652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ru-RU" altLang="ru-RU" sz="2400" dirty="0"/>
              <a:t>Внешний цикл выполнился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</a:t>
            </a:r>
            <a:r>
              <a:rPr lang="ru-RU" altLang="ru-RU" sz="2400" dirty="0"/>
              <a:t> </a:t>
            </a:r>
            <a:r>
              <a:rPr lang="ru-RU" altLang="ru-RU" sz="2400" dirty="0" smtClean="0"/>
              <a:t>раз, а внутренний 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p</a:t>
            </a:r>
            <a:r>
              <a:rPr lang="ru-RU" altLang="ru-RU" sz="2400" dirty="0" smtClean="0"/>
              <a:t> раз, где</a:t>
            </a:r>
          </a:p>
          <a:p>
            <a:pPr algn="ctr" eaLnBrk="0" hangingPunct="0"/>
            <a:r>
              <a:rPr lang="ru-RU" altLang="ru-RU" sz="2400" dirty="0" smtClean="0"/>
              <a:t> 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p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</a:rPr>
              <a:t>= 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1, 2, …,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–2 раза – в худшем и 1 раз в лучшем случае</a:t>
            </a:r>
            <a:r>
              <a:rPr lang="ru-RU" altLang="ru-RU" sz="2400" dirty="0" smtClean="0"/>
              <a:t>. </a:t>
            </a:r>
            <a:endParaRPr lang="ru-RU" altLang="ru-RU" sz="2400" dirty="0"/>
          </a:p>
          <a:p>
            <a:pPr eaLnBrk="0" hangingPunct="0"/>
            <a:r>
              <a:rPr lang="ru-RU" altLang="ru-RU" sz="2400" dirty="0" smtClean="0"/>
              <a:t>Каждый шаг внутреннего цикла содержит одно сравнение и не более одной перестановки, тогда в худшем случае:</a:t>
            </a:r>
            <a:endParaRPr lang="en-US" altLang="ru-RU" sz="2400" dirty="0" smtClean="0"/>
          </a:p>
          <a:p>
            <a:pPr eaLnBrk="0" hangingPunct="0"/>
            <a:r>
              <a:rPr lang="ru-RU" altLang="ru-RU" sz="2400" b="1" i="1" dirty="0" smtClean="0">
                <a:solidFill>
                  <a:schemeClr val="accent2"/>
                </a:solidFill>
              </a:rPr>
              <a:t>C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)</a:t>
            </a:r>
            <a:r>
              <a:rPr lang="ru-RU" altLang="ru-RU" sz="2400" dirty="0"/>
              <a:t> </a:t>
            </a:r>
            <a:r>
              <a:rPr lang="ru-RU" altLang="ru-RU" sz="2400" b="1" dirty="0">
                <a:solidFill>
                  <a:schemeClr val="accent2"/>
                </a:solidFill>
              </a:rPr>
              <a:t>=1+2+ ...+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 =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*(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–1)/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2=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O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),</a:t>
            </a:r>
            <a:r>
              <a:rPr lang="en-US" alt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M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ru-RU" sz="2400" b="1" baseline="-25000" dirty="0" smtClean="0">
                <a:solidFill>
                  <a:schemeClr val="accent2"/>
                </a:solidFill>
              </a:rPr>
              <a:t>max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altLang="ru-RU" sz="2400" b="1" dirty="0">
                <a:solidFill>
                  <a:schemeClr val="accent2"/>
                </a:solidFill>
              </a:rPr>
              <a:t>= 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*(</a:t>
            </a:r>
            <a:r>
              <a:rPr lang="ru-RU" altLang="ru-RU" sz="2400" b="1" i="1" dirty="0">
                <a:solidFill>
                  <a:schemeClr val="accent2"/>
                </a:solidFill>
              </a:rPr>
              <a:t>n</a:t>
            </a:r>
            <a:r>
              <a:rPr lang="ru-RU" altLang="ru-RU" sz="2400" b="1" dirty="0">
                <a:solidFill>
                  <a:schemeClr val="accent2"/>
                </a:solidFill>
              </a:rPr>
              <a:t>–1)/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2=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O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baseline="30000" dirty="0" smtClean="0">
                <a:solidFill>
                  <a:schemeClr val="accent2"/>
                </a:solidFill>
              </a:rPr>
              <a:t>2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</a:t>
            </a:r>
            <a:r>
              <a:rPr lang="ru-RU" altLang="ru-RU" sz="2400" dirty="0" smtClean="0"/>
              <a:t> </a:t>
            </a:r>
          </a:p>
          <a:p>
            <a:pPr eaLnBrk="0" hangingPunct="0"/>
            <a:r>
              <a:rPr lang="ru-RU" altLang="ru-RU" sz="2400" dirty="0" smtClean="0"/>
              <a:t>  и  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C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</a:t>
            </a:r>
            <a:r>
              <a:rPr lang="ru-RU" altLang="ru-RU" sz="2400" dirty="0" smtClean="0"/>
              <a:t> 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=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–1=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O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),</a:t>
            </a:r>
            <a:r>
              <a:rPr lang="en-US" alt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M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ru-RU" sz="2400" b="1" baseline="-25000" dirty="0" smtClean="0">
                <a:solidFill>
                  <a:schemeClr val="accent2"/>
                </a:solidFill>
              </a:rPr>
              <a:t>min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 = </a:t>
            </a:r>
            <a:r>
              <a:rPr lang="ru-RU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–1=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O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(</a:t>
            </a:r>
            <a:r>
              <a:rPr lang="en-US" altLang="ru-RU" sz="2400" b="1" i="1" dirty="0" smtClean="0">
                <a:solidFill>
                  <a:schemeClr val="accent2"/>
                </a:solidFill>
              </a:rPr>
              <a:t>n</a:t>
            </a:r>
            <a:r>
              <a:rPr lang="ru-RU" altLang="ru-RU" sz="2400" b="1" dirty="0" smtClean="0">
                <a:solidFill>
                  <a:schemeClr val="accent2"/>
                </a:solidFill>
              </a:rPr>
              <a:t>)</a:t>
            </a:r>
            <a:r>
              <a:rPr lang="en-US" altLang="ru-RU" sz="2400" b="1" dirty="0" smtClean="0">
                <a:solidFill>
                  <a:schemeClr val="accent2"/>
                </a:solidFill>
              </a:rPr>
              <a:t> – </a:t>
            </a:r>
            <a:r>
              <a:rPr lang="ru-RU" altLang="ru-RU" sz="2400" dirty="0" smtClean="0"/>
              <a:t>в лучшем случае.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1091</Words>
  <Application>Microsoft Office PowerPoint</Application>
  <PresentationFormat>Экран (4:3)</PresentationFormat>
  <Paragraphs>207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Courier New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Структурное программирование  на языке Паскаль</dc:title>
  <dc:creator>КСВ</dc:creator>
  <cp:lastModifiedBy>Олег Левченко</cp:lastModifiedBy>
  <cp:revision>209</cp:revision>
  <dcterms:created xsi:type="dcterms:W3CDTF">2009-08-11T16:56:13Z</dcterms:created>
  <dcterms:modified xsi:type="dcterms:W3CDTF">2021-11-15T03:39:34Z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0008003e1d0000000000010243100207f6000400038000</vt:lpwstr>
  </property>
</Properties>
</file>