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8" r:id="rId4"/>
    <p:sldId id="269" r:id="rId5"/>
    <p:sldId id="270" r:id="rId6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9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A3CB4-31DD-45F9-8F7F-42A911DBC59E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CE709-1F7A-4511-9DED-787A719C7F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10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CA835-E385-47D5-9B15-B32467F28BBC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B1E52-454B-4CF7-9D6B-5E368C246F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61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0DA0C-BE37-4820-A7A6-458A0DF21DE6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B2B5-1FEF-4F62-920B-531FE09EF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7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49BDD-3E65-49BA-9B51-CFC622E7441B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FEC05-C7A2-458A-A69A-5CA002A90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93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EE141-410C-4359-B6E3-ED99ACA19A0D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8DAC-40B8-4E91-8F6F-6D438ABCF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933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B1463-335F-4571-B5DA-E8FEB0BAE8A5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20B58-BE72-429E-8F4C-B6E114A14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2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85B99-637D-46CE-8AE7-58A8E2A9F3DC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22A6C-1B73-430A-A6A0-502E988B6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4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3C35F-4062-478A-BBB6-4C2E9AF97504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75B18-89B2-4645-B0AD-C56DDEFE1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018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2B204-E991-437C-B0AF-B215A304017B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DA34E-6403-4C07-B72F-FFAD2CC19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84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6FE2F-D0C7-4CAF-93BD-CC072A8B1D15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9394C-8EBC-4032-A932-2D1484E93A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2314F-C3C8-41D8-BEF5-4597B4EF15ED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B85BB-BA39-4949-A8F2-9CF409EFC1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46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CF9F48-A671-42B0-88D7-126F208E4C53}" type="datetimeFigureOut">
              <a:rPr lang="ru-RU"/>
              <a:pPr>
                <a:defRPr/>
              </a:pPr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E4EB94-3B06-46B1-84B5-4F63E1AA16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625" y="0"/>
            <a:ext cx="899636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Монте-Карло: основные положения и технологии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23875"/>
            <a:ext cx="11988800" cy="600164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400" dirty="0"/>
              <a:t>Используемые технологии основаны на статистике точечных вычислений, предполагая, </a:t>
            </a:r>
          </a:p>
          <a:p>
            <a:pPr>
              <a:defRPr/>
            </a:pPr>
            <a:r>
              <a:rPr lang="ru-RU" sz="2400" dirty="0"/>
              <a:t>    что на основании малого количества случайных проб в области допустимых значений </a:t>
            </a:r>
          </a:p>
          <a:p>
            <a:pPr>
              <a:defRPr/>
            </a:pPr>
            <a:r>
              <a:rPr lang="ru-RU" sz="2400" dirty="0"/>
              <a:t>    целевой функции можно получить решение задачи.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2. Статистическое решение - приближенное, но часто его погрешность вполне допустима.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3. Для обеспечения работоспособности метода нужно, чтобы вероятность «попадания» </a:t>
            </a:r>
          </a:p>
          <a:p>
            <a:pPr>
              <a:defRPr/>
            </a:pPr>
            <a:r>
              <a:rPr lang="ru-RU" sz="2400" dirty="0" smtClean="0"/>
              <a:t> </a:t>
            </a:r>
            <a:r>
              <a:rPr lang="ru-RU" sz="2400" dirty="0"/>
              <a:t>пробных точек в целевую область для диапазона опроса была высока. </a:t>
            </a:r>
            <a:r>
              <a:rPr lang="ru-RU" sz="2400" dirty="0" smtClean="0"/>
              <a:t> В математическом</a:t>
            </a:r>
          </a:p>
          <a:p>
            <a:pPr>
              <a:defRPr/>
            </a:pPr>
            <a:r>
              <a:rPr lang="ru-RU" sz="2400" dirty="0" smtClean="0"/>
              <a:t> методе число попаданий должно быть не меньше обратной величины погрешности при </a:t>
            </a:r>
          </a:p>
          <a:p>
            <a:pPr>
              <a:defRPr/>
            </a:pPr>
            <a:r>
              <a:rPr lang="ru-RU" sz="2400" dirty="0"/>
              <a:t> </a:t>
            </a:r>
            <a:r>
              <a:rPr lang="ru-RU" sz="2400" dirty="0" smtClean="0"/>
              <a:t>условии, что искомая площадь соизмерима с площадью области опроса.</a:t>
            </a:r>
            <a:endParaRPr lang="ru-RU" sz="1600" dirty="0"/>
          </a:p>
          <a:p>
            <a:pPr>
              <a:defRPr/>
            </a:pPr>
            <a:endParaRPr lang="ru-RU" sz="2400" dirty="0" smtClean="0"/>
          </a:p>
          <a:p>
            <a:pPr>
              <a:defRPr/>
            </a:pPr>
            <a:r>
              <a:rPr lang="ru-RU" sz="2400" dirty="0" smtClean="0"/>
              <a:t>4</a:t>
            </a:r>
            <a:r>
              <a:rPr lang="ru-RU" sz="2400" dirty="0"/>
              <a:t>. Для оценки погрешности можно выполнить цепочку из нескольких вычислительных блоков последовательно увеличивая количество пробных точек в каждом очередном блоке относительно предыдущего в цепочке на статистически значимую величину. 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Завершить вычисления следует тогда, когда относительная погрешность для двух последовательных блоков вычислений станет меньше заданного допустимого значения.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625" y="0"/>
            <a:ext cx="812357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Математическая реализация метода Монте-Карло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5" name="TextBox 4"/>
              <p:cNvSpPr txBox="1">
                <a:spLocks noChangeArrowheads="1"/>
              </p:cNvSpPr>
              <p:nvPr/>
            </p:nvSpPr>
            <p:spPr bwMode="auto">
              <a:xfrm>
                <a:off x="101600" y="734378"/>
                <a:ext cx="12031663" cy="6111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1800" dirty="0" smtClean="0"/>
                  <a:t>1. Пусть </a:t>
                </a:r>
                <a:r>
                  <a:rPr lang="en-US" altLang="ru-RU" sz="1800" b="1" dirty="0"/>
                  <a:t>ns</a:t>
                </a:r>
                <a:r>
                  <a:rPr lang="en-US" altLang="ru-RU" sz="1800" dirty="0"/>
                  <a:t>-</a:t>
                </a:r>
                <a:r>
                  <a:rPr lang="ru-RU" altLang="ru-RU" sz="2000" dirty="0"/>
                  <a:t>порядковый</a:t>
                </a:r>
                <a:r>
                  <a:rPr lang="ru-RU" altLang="ru-RU" sz="1800" dirty="0"/>
                  <a:t> номер первой пробы очередного блока, а </a:t>
                </a:r>
                <a:r>
                  <a:rPr lang="en-US" altLang="ru-RU" sz="1800" b="1" dirty="0"/>
                  <a:t>ne</a:t>
                </a:r>
                <a:r>
                  <a:rPr lang="en-US" altLang="ru-RU" sz="1800" dirty="0"/>
                  <a:t> – </a:t>
                </a:r>
                <a:r>
                  <a:rPr lang="ru-RU" altLang="ru-RU" sz="1800" dirty="0"/>
                  <a:t>номер последней пробы того же блока.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1800" dirty="0"/>
                  <a:t>Тогда для </a:t>
                </a:r>
                <a:r>
                  <a:rPr lang="ru-RU" altLang="ru-RU" sz="1800" u="sng" dirty="0" smtClean="0"/>
                  <a:t>математического метода</a:t>
                </a:r>
                <a:r>
                  <a:rPr lang="ru-RU" altLang="ru-RU" sz="1800" dirty="0" smtClean="0"/>
                  <a:t> алгоритм </a:t>
                </a:r>
                <a:r>
                  <a:rPr lang="ru-RU" altLang="ru-RU" sz="1800" dirty="0"/>
                  <a:t>вычисления блока имеет вид: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1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1800" dirty="0"/>
                  <a:t>    </a:t>
                </a:r>
                <a:r>
                  <a:rPr lang="ru-RU" altLang="ru-RU" sz="1800" dirty="0" smtClean="0"/>
                  <a:t> </a:t>
                </a:r>
                <a:r>
                  <a:rPr lang="en-US" altLang="ru-RU" sz="1800" b="1" dirty="0"/>
                  <a:t>for </a:t>
                </a:r>
                <a:r>
                  <a:rPr lang="en-US" altLang="ru-RU" sz="1800" b="1" dirty="0" err="1"/>
                  <a:t>var</a:t>
                </a:r>
                <a:r>
                  <a:rPr lang="en-US" altLang="ru-RU" sz="1800" b="1" dirty="0"/>
                  <a:t> i:=ns to ne do </a:t>
                </a:r>
                <a:r>
                  <a:rPr lang="ru-RU" altLang="ru-RU" sz="1800" i="1" dirty="0"/>
                  <a:t>если </a:t>
                </a:r>
                <a:r>
                  <a:rPr lang="ru-RU" altLang="ru-RU" sz="1800" i="1" dirty="0" smtClean="0"/>
                  <a:t>случайная точка </a:t>
                </a:r>
                <a:r>
                  <a:rPr lang="en-US" altLang="ru-RU" sz="1800" b="1" i="1" dirty="0" smtClean="0"/>
                  <a:t>p</a:t>
                </a:r>
                <a:r>
                  <a:rPr lang="ru-RU" altLang="ru-RU" sz="1800" b="1" i="1" dirty="0" smtClean="0"/>
                  <a:t>,</a:t>
                </a:r>
                <a:r>
                  <a:rPr lang="en-US" altLang="ru-RU" sz="1800" i="1" dirty="0" smtClean="0"/>
                  <a:t> </a:t>
                </a:r>
                <a:r>
                  <a:rPr lang="ru-RU" altLang="ru-RU" sz="1800" i="1" dirty="0" smtClean="0"/>
                  <a:t>(</a:t>
                </a:r>
                <a:r>
                  <a:rPr lang="en-US" altLang="ru-RU" sz="1800" i="1" dirty="0" err="1" smtClean="0"/>
                  <a:t>X</a:t>
                </a:r>
                <a:r>
                  <a:rPr lang="en-US" altLang="ru-RU" sz="1800" i="1" baseline="-25000" dirty="0" err="1" smtClean="0"/>
                  <a:t>p</a:t>
                </a:r>
                <a:r>
                  <a:rPr lang="en-US" altLang="ru-RU" sz="1800" i="1" dirty="0" smtClean="0">
                    <a:latin typeface="Yu Gothic" panose="020B0400000000000000" pitchFamily="34" charset="-128"/>
                    <a:ea typeface="Yu Gothic" panose="020B0400000000000000" pitchFamily="34" charset="-128"/>
                  </a:rPr>
                  <a:t>∈</a:t>
                </a:r>
                <a:r>
                  <a:rPr lang="en-US" altLang="ru-RU" sz="1800" i="1" dirty="0" smtClean="0">
                    <a:latin typeface="+mn-lt"/>
                    <a:ea typeface="Yu Gothic" panose="020B0400000000000000" pitchFamily="34" charset="-128"/>
                  </a:rPr>
                  <a:t>[</a:t>
                </a:r>
                <a:r>
                  <a:rPr lang="en-US" altLang="ru-RU" sz="1800" i="1" dirty="0" err="1" smtClean="0">
                    <a:latin typeface="+mn-lt"/>
                    <a:ea typeface="Yu Gothic" panose="020B0400000000000000" pitchFamily="34" charset="-128"/>
                  </a:rPr>
                  <a:t>X</a:t>
                </a:r>
                <a:r>
                  <a:rPr lang="en-US" altLang="ru-RU" sz="1800" i="1" baseline="-25000" dirty="0" err="1" smtClean="0">
                    <a:latin typeface="+mn-lt"/>
                    <a:ea typeface="Yu Gothic" panose="020B0400000000000000" pitchFamily="34" charset="-128"/>
                  </a:rPr>
                  <a:t>min</a:t>
                </a:r>
                <a:r>
                  <a:rPr lang="en-US" altLang="ru-RU" sz="1800" i="1" dirty="0" smtClean="0">
                    <a:latin typeface="+mn-lt"/>
                    <a:ea typeface="Yu Gothic" panose="020B0400000000000000" pitchFamily="34" charset="-128"/>
                  </a:rPr>
                  <a:t>, </a:t>
                </a:r>
                <a:r>
                  <a:rPr lang="en-US" altLang="ru-RU" sz="1800" i="1" dirty="0" err="1" smtClean="0">
                    <a:latin typeface="+mn-lt"/>
                    <a:ea typeface="Yu Gothic" panose="020B0400000000000000" pitchFamily="34" charset="-128"/>
                  </a:rPr>
                  <a:t>X</a:t>
                </a:r>
                <a:r>
                  <a:rPr lang="en-US" altLang="ru-RU" sz="1800" i="1" baseline="-25000" dirty="0" err="1" smtClean="0">
                    <a:latin typeface="+mn-lt"/>
                    <a:ea typeface="Yu Gothic" panose="020B0400000000000000" pitchFamily="34" charset="-128"/>
                  </a:rPr>
                  <a:t>max</a:t>
                </a:r>
                <a:r>
                  <a:rPr lang="en-US" altLang="ru-RU" sz="1800" i="1" dirty="0" smtClean="0">
                    <a:latin typeface="+mn-lt"/>
                    <a:ea typeface="Yu Gothic" panose="020B0400000000000000" pitchFamily="34" charset="-128"/>
                  </a:rPr>
                  <a:t>],</a:t>
                </a:r>
                <a:r>
                  <a:rPr lang="ru-RU" altLang="ru-RU" sz="1800" i="1" dirty="0" smtClean="0">
                    <a:latin typeface="+mn-lt"/>
                    <a:ea typeface="Yu Gothic" panose="020B0400000000000000" pitchFamily="34" charset="-128"/>
                  </a:rPr>
                  <a:t> </a:t>
                </a:r>
                <a:r>
                  <a:rPr lang="en-US" altLang="ru-RU" sz="1800" i="1" dirty="0" err="1" smtClean="0">
                    <a:latin typeface="+mn-lt"/>
                  </a:rPr>
                  <a:t>Y</a:t>
                </a:r>
                <a:r>
                  <a:rPr lang="en-US" altLang="ru-RU" sz="1800" i="1" baseline="-25000" dirty="0" err="1" smtClean="0">
                    <a:latin typeface="+mn-lt"/>
                  </a:rPr>
                  <a:t>p</a:t>
                </a:r>
                <a:r>
                  <a:rPr lang="en-US" altLang="ru-RU" sz="1800" i="1" dirty="0" smtClean="0">
                    <a:latin typeface="Yu Gothic" panose="020B0400000000000000" pitchFamily="34" charset="-128"/>
                    <a:ea typeface="Yu Gothic" panose="020B0400000000000000" pitchFamily="34" charset="-128"/>
                  </a:rPr>
                  <a:t>∈</a:t>
                </a:r>
                <a:r>
                  <a:rPr lang="en-US" altLang="ru-RU" sz="1800" i="1" dirty="0" smtClean="0">
                    <a:latin typeface="+mn-lt"/>
                    <a:ea typeface="Yu Gothic" panose="020B0400000000000000" pitchFamily="34" charset="-128"/>
                  </a:rPr>
                  <a:t>[</a:t>
                </a:r>
                <a:r>
                  <a:rPr lang="en-US" altLang="ru-RU" sz="1800" i="1" dirty="0" err="1" smtClean="0">
                    <a:latin typeface="+mn-lt"/>
                    <a:ea typeface="Yu Gothic" panose="020B0400000000000000" pitchFamily="34" charset="-128"/>
                  </a:rPr>
                  <a:t>Y</a:t>
                </a:r>
                <a:r>
                  <a:rPr lang="en-US" altLang="ru-RU" sz="1800" i="1" baseline="-25000" dirty="0" err="1" smtClean="0">
                    <a:latin typeface="+mn-lt"/>
                    <a:ea typeface="Yu Gothic" panose="020B0400000000000000" pitchFamily="34" charset="-128"/>
                  </a:rPr>
                  <a:t>min</a:t>
                </a:r>
                <a:r>
                  <a:rPr lang="en-US" altLang="ru-RU" sz="1800" i="1" dirty="0" smtClean="0">
                    <a:latin typeface="+mn-lt"/>
                    <a:ea typeface="Yu Gothic" panose="020B0400000000000000" pitchFamily="34" charset="-128"/>
                  </a:rPr>
                  <a:t>, </a:t>
                </a:r>
                <a:r>
                  <a:rPr lang="en-US" altLang="ru-RU" sz="1800" i="1" dirty="0" err="1" smtClean="0">
                    <a:latin typeface="+mn-lt"/>
                    <a:ea typeface="Yu Gothic" panose="020B0400000000000000" pitchFamily="34" charset="-128"/>
                  </a:rPr>
                  <a:t>Y</a:t>
                </a:r>
                <a:r>
                  <a:rPr lang="en-US" altLang="ru-RU" sz="1800" i="1" baseline="-25000" dirty="0" err="1" smtClean="0">
                    <a:latin typeface="+mn-lt"/>
                    <a:ea typeface="Yu Gothic" panose="020B0400000000000000" pitchFamily="34" charset="-128"/>
                  </a:rPr>
                  <a:t>max</a:t>
                </a:r>
                <a:r>
                  <a:rPr lang="en-US" altLang="ru-RU" sz="1800" i="1" dirty="0" smtClean="0">
                    <a:latin typeface="+mn-lt"/>
                    <a:ea typeface="Yu Gothic" panose="020B0400000000000000" pitchFamily="34" charset="-128"/>
                  </a:rPr>
                  <a:t>]</a:t>
                </a:r>
                <a:r>
                  <a:rPr lang="ru-RU" altLang="ru-RU" sz="1800" i="1" dirty="0" smtClean="0">
                    <a:latin typeface="+mn-lt"/>
                    <a:ea typeface="Yu Gothic" panose="020B0400000000000000" pitchFamily="34" charset="-128"/>
                  </a:rPr>
                  <a:t>)</a:t>
                </a:r>
                <a:r>
                  <a:rPr lang="en-US" altLang="ru-RU" sz="1800" i="1" dirty="0" smtClean="0">
                    <a:latin typeface="+mn-lt"/>
                  </a:rPr>
                  <a:t> </a:t>
                </a:r>
                <a:r>
                  <a:rPr lang="ru-RU" altLang="ru-RU" sz="1800" i="1" dirty="0" smtClean="0"/>
                  <a:t>внутри замкнутой области</a:t>
                </a:r>
                <a:r>
                  <a:rPr lang="ru-RU" altLang="ru-RU" sz="1800" dirty="0" smtClean="0"/>
                  <a:t>, </a:t>
                </a:r>
                <a:r>
                  <a:rPr lang="ru-RU" altLang="ru-RU" sz="1800" dirty="0"/>
                  <a:t>то </a:t>
                </a:r>
                <a:r>
                  <a:rPr lang="en-US" altLang="ru-RU" sz="1800" b="1" dirty="0"/>
                  <a:t>k:=k+1</a:t>
                </a:r>
                <a:r>
                  <a:rPr lang="en-US" altLang="ru-RU" sz="1800" dirty="0"/>
                  <a:t>;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1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2000" dirty="0"/>
                  <a:t>2. </a:t>
                </a:r>
                <a:r>
                  <a:rPr lang="ru-RU" altLang="ru-RU" sz="2000" dirty="0"/>
                  <a:t>Пусть </a:t>
                </a:r>
                <a:r>
                  <a:rPr lang="en-US" altLang="ru-RU" sz="2000" b="1" dirty="0"/>
                  <a:t>S</a:t>
                </a:r>
                <a:r>
                  <a:rPr lang="en-US" altLang="ru-RU" sz="2000" b="1" baseline="-25000" dirty="0"/>
                  <a:t>old</a:t>
                </a:r>
                <a:r>
                  <a:rPr lang="en-US" altLang="ru-RU" sz="2000" dirty="0"/>
                  <a:t> – </a:t>
                </a:r>
                <a:r>
                  <a:rPr lang="ru-RU" altLang="ru-RU" sz="2000" dirty="0"/>
                  <a:t>предыдущее значение относительной частоты попаданий, тогда новое значение </a:t>
                </a:r>
                <a:r>
                  <a:rPr lang="en-US" altLang="ru-RU" sz="2000" b="1" dirty="0" err="1"/>
                  <a:t>S</a:t>
                </a:r>
                <a:r>
                  <a:rPr lang="en-US" altLang="ru-RU" sz="2000" b="1" baseline="-25000" dirty="0" err="1"/>
                  <a:t>new</a:t>
                </a:r>
                <a:r>
                  <a:rPr lang="en-US" altLang="ru-RU" sz="2000" b="1" dirty="0"/>
                  <a:t>:=</a:t>
                </a:r>
                <a:r>
                  <a:rPr lang="en-US" altLang="ru-RU" sz="2000" b="1" dirty="0" smtClean="0"/>
                  <a:t>k/ne</a:t>
                </a:r>
                <a:endParaRPr lang="ru-RU" altLang="ru-RU" sz="20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1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000" dirty="0"/>
                  <a:t>3. Если </a:t>
                </a:r>
                <a:r>
                  <a:rPr lang="en-US" altLang="ru-RU" sz="2000" b="1" dirty="0"/>
                  <a:t>|S</a:t>
                </a:r>
                <a:r>
                  <a:rPr lang="en-US" altLang="ru-RU" sz="2000" b="1" baseline="-25000" dirty="0"/>
                  <a:t>old</a:t>
                </a:r>
                <a:r>
                  <a:rPr lang="en-US" altLang="ru-RU" sz="2000" b="1" dirty="0"/>
                  <a:t>-</a:t>
                </a:r>
                <a:r>
                  <a:rPr lang="en-US" altLang="ru-RU" sz="2000" b="1" dirty="0" err="1"/>
                  <a:t>S</a:t>
                </a:r>
                <a:r>
                  <a:rPr lang="en-US" altLang="ru-RU" sz="2000" b="1" baseline="-25000" dirty="0" err="1"/>
                  <a:t>new</a:t>
                </a:r>
                <a:r>
                  <a:rPr lang="en-US" altLang="ru-RU" sz="2000" b="1" dirty="0"/>
                  <a:t>|/(</a:t>
                </a:r>
                <a:r>
                  <a:rPr lang="en-US" altLang="ru-RU" sz="2000" b="1" dirty="0" err="1"/>
                  <a:t>S</a:t>
                </a:r>
                <a:r>
                  <a:rPr lang="en-US" altLang="ru-RU" sz="2000" b="1" baseline="-25000" dirty="0" err="1"/>
                  <a:t>old</a:t>
                </a:r>
                <a:r>
                  <a:rPr lang="en-US" altLang="ru-RU" sz="2000" b="1" dirty="0" err="1"/>
                  <a:t>+S</a:t>
                </a:r>
                <a:r>
                  <a:rPr lang="en-US" altLang="ru-RU" sz="2000" b="1" baseline="-25000" dirty="0" err="1"/>
                  <a:t>new</a:t>
                </a:r>
                <a:r>
                  <a:rPr lang="en-US" altLang="ru-RU" sz="2000" b="1" dirty="0"/>
                  <a:t>)&lt;</a:t>
                </a:r>
                <a:r>
                  <a:rPr lang="ru-RU" altLang="ru-RU" sz="2000" dirty="0"/>
                  <a:t>заданной погрешности</a:t>
                </a:r>
                <a:r>
                  <a:rPr lang="ru-RU" altLang="ru-RU" sz="2000" dirty="0" smtClean="0"/>
                  <a:t>, то выход, иначе</a:t>
                </a:r>
                <a:r>
                  <a:rPr lang="ru-RU" altLang="ru-RU" sz="2000" b="1" dirty="0"/>
                  <a:t>: </a:t>
                </a:r>
                <a:r>
                  <a:rPr lang="en-US" altLang="ru-RU" sz="2000" b="1" dirty="0"/>
                  <a:t>S</a:t>
                </a:r>
                <a:r>
                  <a:rPr lang="en-US" altLang="ru-RU" sz="2000" b="1" baseline="-25000" dirty="0"/>
                  <a:t>old</a:t>
                </a:r>
                <a:r>
                  <a:rPr lang="en-US" altLang="ru-RU" sz="2000" b="1" dirty="0"/>
                  <a:t>:=</a:t>
                </a:r>
                <a:r>
                  <a:rPr lang="en-US" altLang="ru-RU" sz="2000" b="1" dirty="0" err="1"/>
                  <a:t>S</a:t>
                </a:r>
                <a:r>
                  <a:rPr lang="en-US" altLang="ru-RU" sz="2000" b="1" baseline="-25000" dirty="0" err="1"/>
                  <a:t>new</a:t>
                </a:r>
                <a:r>
                  <a:rPr lang="en-US" altLang="ru-RU" sz="2000" b="1" dirty="0"/>
                  <a:t>, ns:=ne+1, ne:=</a:t>
                </a:r>
                <a:r>
                  <a:rPr lang="ru-RU" altLang="ru-RU" sz="2000" b="1" dirty="0"/>
                  <a:t>1.</a:t>
                </a:r>
                <a:r>
                  <a:rPr lang="en-US" altLang="ru-RU" sz="2000" b="1" dirty="0" smtClean="0"/>
                  <a:t>2</a:t>
                </a:r>
                <a:r>
                  <a:rPr lang="en-US" altLang="ru-RU" sz="2000" dirty="0" smtClean="0"/>
                  <a:t> ∙ </a:t>
                </a:r>
                <a:r>
                  <a:rPr lang="en-US" altLang="ru-RU" sz="2000" b="1" dirty="0" smtClean="0"/>
                  <a:t>ne</a:t>
                </a:r>
                <a:endParaRPr lang="ru-RU" altLang="ru-RU" sz="2000" b="1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20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000" dirty="0"/>
                  <a:t>4. Начальные значения: </a:t>
                </a:r>
                <a:r>
                  <a:rPr lang="en-US" altLang="ru-RU" sz="2000" b="1" dirty="0"/>
                  <a:t>Sold:=0, ns:=1, ne=</a:t>
                </a:r>
                <a:r>
                  <a:rPr lang="ru-RU" altLang="ru-RU" sz="2000" i="1" dirty="0"/>
                  <a:t>несколько тысяч (обычно от 3 до 5)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20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000" dirty="0"/>
                  <a:t>5. Значение площади </a:t>
                </a:r>
                <a:r>
                  <a:rPr lang="en-US" altLang="ru-RU" sz="2000" b="1" dirty="0"/>
                  <a:t>S:=</a:t>
                </a:r>
                <a:r>
                  <a:rPr lang="en-US" altLang="ru-RU" sz="2000" b="1" dirty="0" smtClean="0"/>
                  <a:t>S</a:t>
                </a:r>
                <a:r>
                  <a:rPr lang="en-US" altLang="ru-RU" sz="2000" b="1" baseline="-25000" dirty="0" smtClean="0"/>
                  <a:t>new</a:t>
                </a:r>
                <a:r>
                  <a:rPr lang="en-US" altLang="ru-RU" sz="2000" b="1" dirty="0" smtClean="0"/>
                  <a:t>∙</a:t>
                </a:r>
                <a:r>
                  <a:rPr lang="ru-RU" altLang="ru-RU" sz="2000" b="1" dirty="0" smtClean="0"/>
                  <a:t>(</a:t>
                </a:r>
                <a:r>
                  <a:rPr lang="en-US" altLang="ru-RU" sz="2000" b="1" i="1" dirty="0" err="1" smtClean="0">
                    <a:ea typeface="Yu Gothic" panose="020B0400000000000000" pitchFamily="34" charset="-128"/>
                  </a:rPr>
                  <a:t>X</a:t>
                </a:r>
                <a:r>
                  <a:rPr lang="en-US" altLang="ru-RU" sz="2000" b="1" i="1" baseline="-25000" dirty="0" err="1" smtClean="0">
                    <a:ea typeface="Yu Gothic" panose="020B0400000000000000" pitchFamily="34" charset="-128"/>
                  </a:rPr>
                  <a:t>max</a:t>
                </a:r>
                <a:r>
                  <a:rPr lang="ru-RU" altLang="ru-RU" sz="2000" b="1" i="1" dirty="0" smtClean="0">
                    <a:ea typeface="Yu Gothic" panose="020B0400000000000000" pitchFamily="34" charset="-128"/>
                  </a:rPr>
                  <a:t>-</a:t>
                </a:r>
                <a:r>
                  <a:rPr lang="en-US" altLang="ru-RU" sz="2000" b="1" i="1" dirty="0" smtClean="0">
                    <a:ea typeface="Yu Gothic" panose="020B0400000000000000" pitchFamily="34" charset="-128"/>
                  </a:rPr>
                  <a:t> </a:t>
                </a:r>
                <a:r>
                  <a:rPr lang="en-US" altLang="ru-RU" sz="2000" b="1" i="1" dirty="0" err="1" smtClean="0">
                    <a:ea typeface="Yu Gothic" panose="020B0400000000000000" pitchFamily="34" charset="-128"/>
                  </a:rPr>
                  <a:t>X</a:t>
                </a:r>
                <a:r>
                  <a:rPr lang="en-US" altLang="ru-RU" sz="2000" b="1" i="1" baseline="-25000" dirty="0" err="1" smtClean="0">
                    <a:ea typeface="Yu Gothic" panose="020B0400000000000000" pitchFamily="34" charset="-128"/>
                  </a:rPr>
                  <a:t>min</a:t>
                </a:r>
                <a:r>
                  <a:rPr lang="en-US" altLang="ru-RU" sz="2000" b="1" i="1" dirty="0" smtClean="0">
                    <a:ea typeface="Yu Gothic" panose="020B0400000000000000" pitchFamily="34" charset="-128"/>
                  </a:rPr>
                  <a:t>)</a:t>
                </a:r>
                <a:r>
                  <a:rPr lang="en-US" altLang="ru-RU" sz="2000" b="1" dirty="0" smtClean="0"/>
                  <a:t> ∙</a:t>
                </a:r>
                <a:r>
                  <a:rPr lang="ru-RU" altLang="ru-RU" sz="2000" b="1" dirty="0" smtClean="0"/>
                  <a:t> (</a:t>
                </a:r>
                <a:r>
                  <a:rPr lang="en-US" altLang="ru-RU" sz="2000" b="1" i="1" dirty="0" err="1" smtClean="0">
                    <a:ea typeface="Yu Gothic" panose="020B0400000000000000" pitchFamily="34" charset="-128"/>
                  </a:rPr>
                  <a:t>Y</a:t>
                </a:r>
                <a:r>
                  <a:rPr lang="en-US" altLang="ru-RU" sz="2000" b="1" i="1" baseline="-25000" dirty="0" err="1" smtClean="0">
                    <a:ea typeface="Yu Gothic" panose="020B0400000000000000" pitchFamily="34" charset="-128"/>
                  </a:rPr>
                  <a:t>max</a:t>
                </a:r>
                <a:r>
                  <a:rPr lang="ru-RU" altLang="ru-RU" sz="2000" b="1" i="1" dirty="0" smtClean="0">
                    <a:ea typeface="Yu Gothic" panose="020B0400000000000000" pitchFamily="34" charset="-128"/>
                  </a:rPr>
                  <a:t>-</a:t>
                </a:r>
                <a:r>
                  <a:rPr lang="en-US" altLang="ru-RU" sz="2000" b="1" i="1" dirty="0" smtClean="0">
                    <a:ea typeface="Yu Gothic" panose="020B0400000000000000" pitchFamily="34" charset="-128"/>
                  </a:rPr>
                  <a:t> </a:t>
                </a:r>
                <a:r>
                  <a:rPr lang="en-US" altLang="ru-RU" sz="2000" b="1" i="1" dirty="0" err="1" smtClean="0">
                    <a:ea typeface="Yu Gothic" panose="020B0400000000000000" pitchFamily="34" charset="-128"/>
                  </a:rPr>
                  <a:t>Y</a:t>
                </a:r>
                <a:r>
                  <a:rPr lang="en-US" altLang="ru-RU" sz="2000" b="1" i="1" baseline="-25000" dirty="0" err="1" smtClean="0">
                    <a:ea typeface="Yu Gothic" panose="020B0400000000000000" pitchFamily="34" charset="-128"/>
                  </a:rPr>
                  <a:t>min</a:t>
                </a:r>
                <a:r>
                  <a:rPr lang="en-US" altLang="ru-RU" sz="2000" b="1" i="1" dirty="0" smtClean="0">
                    <a:ea typeface="Yu Gothic" panose="020B0400000000000000" pitchFamily="34" charset="-128"/>
                  </a:rPr>
                  <a:t>)</a:t>
                </a:r>
                <a:endParaRPr lang="ru-RU" altLang="ru-RU" sz="2000" b="1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20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000" dirty="0"/>
                  <a:t>6. Для сравнения полученного значения </a:t>
                </a:r>
                <a:r>
                  <a:rPr lang="ru-RU" altLang="ru-RU" sz="2000" dirty="0" smtClean="0"/>
                  <a:t>с </a:t>
                </a:r>
                <a:r>
                  <a:rPr lang="ru-RU" altLang="ru-RU" sz="2000" dirty="0"/>
                  <a:t>реальным </a:t>
                </a:r>
                <a:r>
                  <a:rPr lang="ru-RU" altLang="ru-RU" sz="2000" dirty="0" smtClean="0"/>
                  <a:t>воспользуемся </a:t>
                </a:r>
                <a:r>
                  <a:rPr lang="ru-RU" altLang="ru-RU" sz="2000" dirty="0"/>
                  <a:t>формулой </a:t>
                </a:r>
                <a:r>
                  <a:rPr lang="ru-RU" altLang="ru-RU" sz="2000" dirty="0" smtClean="0"/>
                  <a:t>площади </a:t>
                </a:r>
                <a:r>
                  <a:rPr lang="ru-RU" altLang="ru-RU" sz="2000" dirty="0" err="1" smtClean="0"/>
                  <a:t>многовершинника</a:t>
                </a:r>
                <a:r>
                  <a:rPr lang="ru-RU" altLang="ru-RU" sz="2000" dirty="0" smtClean="0"/>
                  <a:t>: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altLang="ru-RU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ru-RU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ru-RU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ru-RU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ru-RU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ru-RU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ru-RU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altLang="ru-RU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ru-RU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ru-RU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ru-RU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ru-RU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ru-RU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ru-RU" altLang="ru-RU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где </m:t>
                      </m:r>
                      <m:r>
                        <a:rPr lang="en-US" altLang="ru-RU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altLang="ru-RU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−количество верши</m:t>
                      </m:r>
                      <m:r>
                        <a:rPr lang="ru-RU" altLang="ru-RU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н, причем</m:t>
                      </m:r>
                      <m:sSub>
                        <m:sSubPr>
                          <m:ctrlP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ru-RU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altLang="ru-RU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ru-RU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ru-RU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altLang="ru-RU" sz="1800" dirty="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1800" dirty="0" smtClean="0"/>
                  <a:t>(</a:t>
                </a:r>
                <a:r>
                  <a:rPr lang="ru-RU" altLang="ru-RU" sz="1800" dirty="0" smtClean="0"/>
                  <a:t>при составлении программы удобно организовать цикл не от 1 до </a:t>
                </a:r>
                <a:r>
                  <a:rPr lang="en-US" altLang="ru-RU" sz="1800" dirty="0" smtClean="0"/>
                  <a:t>n</a:t>
                </a:r>
                <a:r>
                  <a:rPr lang="ru-RU" altLang="ru-RU" sz="1800" dirty="0" smtClean="0"/>
                  <a:t>, а от 0 до </a:t>
                </a:r>
                <a:r>
                  <a:rPr lang="en-US" altLang="ru-RU" sz="1800" dirty="0" smtClean="0"/>
                  <a:t>n-1)</a:t>
                </a:r>
                <a:endParaRPr lang="ru-RU" altLang="ru-RU" sz="1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1800" dirty="0" smtClean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1800" dirty="0" smtClean="0"/>
                  <a:t>Применение математического метода определения принадлежности точки замкнутой фигуре возможно в том случае, 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1800" dirty="0" smtClean="0"/>
                  <a:t>если можно записать соответствующую функцию. В случае </a:t>
                </a:r>
                <a:r>
                  <a:rPr lang="ru-RU" altLang="ru-RU" sz="1800" dirty="0" err="1" smtClean="0"/>
                  <a:t>многовершинника</a:t>
                </a:r>
                <a:r>
                  <a:rPr lang="ru-RU" altLang="ru-RU" sz="1800" dirty="0" smtClean="0"/>
                  <a:t> это так. Подробнее – следующий слайд. </a:t>
                </a:r>
                <a:endParaRPr lang="ru-RU" altLang="ru-RU" sz="1800" dirty="0"/>
              </a:p>
            </p:txBody>
          </p:sp>
        </mc:Choice>
        <mc:Fallback xmlns="">
          <p:sp>
            <p:nvSpPr>
              <p:cNvPr id="819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1600" y="734378"/>
                <a:ext cx="12031663" cy="6111545"/>
              </a:xfrm>
              <a:prstGeom prst="rect">
                <a:avLst/>
              </a:prstGeom>
              <a:blipFill>
                <a:blip r:embed="rId2"/>
                <a:stretch>
                  <a:fillRect l="-558" t="-499" b="-59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625" y="0"/>
            <a:ext cx="904337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пределение принадлежности точки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многовершиннику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87" name="Группа 186"/>
          <p:cNvGrpSpPr/>
          <p:nvPr/>
        </p:nvGrpSpPr>
        <p:grpSpPr>
          <a:xfrm>
            <a:off x="5463915" y="2584637"/>
            <a:ext cx="6681527" cy="4227400"/>
            <a:chOff x="5463915" y="2584637"/>
            <a:chExt cx="6681527" cy="4227400"/>
          </a:xfrm>
        </p:grpSpPr>
        <p:sp>
          <p:nvSpPr>
            <p:cNvPr id="13" name="Блок-схема: решение 12"/>
            <p:cNvSpPr/>
            <p:nvPr/>
          </p:nvSpPr>
          <p:spPr>
            <a:xfrm>
              <a:off x="6724625" y="2756923"/>
              <a:ext cx="1481666" cy="711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>
                  <a:solidFill>
                    <a:schemeClr val="tx1"/>
                  </a:solidFill>
                </a:rPr>
                <a:t>y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=y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i+1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8731023" y="2812850"/>
              <a:ext cx="2556933" cy="584077"/>
              <a:chOff x="8136467" y="3082665"/>
              <a:chExt cx="2556933" cy="651135"/>
            </a:xfrm>
          </p:grpSpPr>
          <p:sp>
            <p:nvSpPr>
              <p:cNvPr id="14" name="Блок-схема: процесс 13"/>
              <p:cNvSpPr/>
              <p:nvPr/>
            </p:nvSpPr>
            <p:spPr>
              <a:xfrm>
                <a:off x="8136467" y="3082665"/>
                <a:ext cx="2556933" cy="651135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5" name="Рисунок 1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175900" y="3179465"/>
                <a:ext cx="2448530" cy="429742"/>
              </a:xfrm>
              <a:prstGeom prst="rect">
                <a:avLst/>
              </a:prstGeom>
            </p:spPr>
          </p:pic>
        </p:grpSp>
        <p:cxnSp>
          <p:nvCxnSpPr>
            <p:cNvPr id="18" name="Прямая со стрелкой 17"/>
            <p:cNvCxnSpPr>
              <a:stCxn id="13" idx="3"/>
              <a:endCxn id="14" idx="1"/>
            </p:cNvCxnSpPr>
            <p:nvPr/>
          </p:nvCxnSpPr>
          <p:spPr>
            <a:xfrm flipV="1">
              <a:off x="8206291" y="3104889"/>
              <a:ext cx="524732" cy="763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Блок-схема: решение 20"/>
            <p:cNvSpPr/>
            <p:nvPr/>
          </p:nvSpPr>
          <p:spPr>
            <a:xfrm>
              <a:off x="6666769" y="3787153"/>
              <a:ext cx="1481666" cy="711200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=x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i+1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Соединительная линия уступом 25"/>
            <p:cNvCxnSpPr>
              <a:stCxn id="14" idx="2"/>
              <a:endCxn id="21" idx="0"/>
            </p:cNvCxnSpPr>
            <p:nvPr/>
          </p:nvCxnSpPr>
          <p:spPr>
            <a:xfrm rot="5400000">
              <a:off x="8513433" y="2291096"/>
              <a:ext cx="390226" cy="2601888"/>
            </a:xfrm>
            <a:prstGeom prst="bentConnector3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Блок-схема: решение 28"/>
            <p:cNvSpPr/>
            <p:nvPr/>
          </p:nvSpPr>
          <p:spPr>
            <a:xfrm>
              <a:off x="8415578" y="3789452"/>
              <a:ext cx="3187824" cy="711201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(</a:t>
              </a:r>
              <a:r>
                <a:rPr lang="en-US" i="1" dirty="0" err="1" smtClean="0">
                  <a:solidFill>
                    <a:schemeClr val="tx1"/>
                  </a:solidFill>
                </a:rPr>
                <a:t>y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p</a:t>
              </a:r>
              <a:r>
                <a:rPr lang="en-US" i="1" dirty="0" smtClean="0">
                  <a:solidFill>
                    <a:schemeClr val="tx1"/>
                  </a:solidFill>
                </a:rPr>
                <a:t>&gt;</a:t>
              </a:r>
              <a:r>
                <a:rPr lang="en-US" i="1" dirty="0" err="1" smtClean="0">
                  <a:solidFill>
                    <a:schemeClr val="tx1"/>
                  </a:solidFill>
                </a:rPr>
                <a:t>y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)=(</a:t>
              </a:r>
              <a:r>
                <a:rPr lang="en-US" i="1" dirty="0" err="1" smtClean="0">
                  <a:solidFill>
                    <a:schemeClr val="tx1"/>
                  </a:solidFill>
                </a:rPr>
                <a:t>y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p</a:t>
              </a:r>
              <a:r>
                <a:rPr lang="en-US" i="1" dirty="0" smtClean="0">
                  <a:solidFill>
                    <a:schemeClr val="tx1"/>
                  </a:solidFill>
                </a:rPr>
                <a:t>&lt;y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i+1</a:t>
              </a:r>
              <a:r>
                <a:rPr lang="en-US" i="1" dirty="0" smtClean="0">
                  <a:solidFill>
                    <a:schemeClr val="tx1"/>
                  </a:solidFill>
                </a:rPr>
                <a:t>)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Прямая со стрелкой 29"/>
            <p:cNvCxnSpPr>
              <a:stCxn id="21" idx="3"/>
              <a:endCxn id="29" idx="1"/>
            </p:cNvCxnSpPr>
            <p:nvPr/>
          </p:nvCxnSpPr>
          <p:spPr>
            <a:xfrm>
              <a:off x="8148435" y="4142753"/>
              <a:ext cx="267143" cy="23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Блок-схема: решение 33"/>
            <p:cNvSpPr/>
            <p:nvPr/>
          </p:nvSpPr>
          <p:spPr>
            <a:xfrm>
              <a:off x="5814302" y="4696945"/>
              <a:ext cx="3187824" cy="711201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(</a:t>
              </a:r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t</a:t>
              </a:r>
              <a:r>
                <a:rPr lang="en-US" i="1" dirty="0" smtClean="0">
                  <a:solidFill>
                    <a:schemeClr val="tx1"/>
                  </a:solidFill>
                </a:rPr>
                <a:t>&gt;x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)=(</a:t>
              </a:r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t</a:t>
              </a:r>
              <a:r>
                <a:rPr lang="en-US" i="1" dirty="0" smtClean="0">
                  <a:solidFill>
                    <a:schemeClr val="tx1"/>
                  </a:solidFill>
                </a:rPr>
                <a:t>&lt;x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i+1</a:t>
              </a:r>
              <a:r>
                <a:rPr lang="en-US" i="1" dirty="0" smtClean="0">
                  <a:solidFill>
                    <a:schemeClr val="tx1"/>
                  </a:solidFill>
                </a:rPr>
                <a:t>)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Прямая со стрелкой 34"/>
            <p:cNvCxnSpPr>
              <a:stCxn id="21" idx="2"/>
              <a:endCxn id="34" idx="0"/>
            </p:cNvCxnSpPr>
            <p:nvPr/>
          </p:nvCxnSpPr>
          <p:spPr>
            <a:xfrm>
              <a:off x="7407602" y="4498353"/>
              <a:ext cx="612" cy="19859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Блок-схема: процесс 49"/>
            <p:cNvSpPr/>
            <p:nvPr/>
          </p:nvSpPr>
          <p:spPr>
            <a:xfrm>
              <a:off x="9552290" y="5621898"/>
              <a:ext cx="914400" cy="372653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k</a:t>
              </a:r>
              <a:r>
                <a:rPr lang="en-US" dirty="0" smtClean="0">
                  <a:solidFill>
                    <a:schemeClr val="tx1"/>
                  </a:solidFill>
                </a:rPr>
                <a:t>:=k+1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52" name="Прямая со стрелкой 51"/>
            <p:cNvCxnSpPr>
              <a:stCxn id="29" idx="2"/>
              <a:endCxn id="98" idx="0"/>
            </p:cNvCxnSpPr>
            <p:nvPr/>
          </p:nvCxnSpPr>
          <p:spPr>
            <a:xfrm>
              <a:off x="10009490" y="4500653"/>
              <a:ext cx="0" cy="20917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 стрелкой 57"/>
            <p:cNvCxnSpPr>
              <a:endCxn id="13" idx="0"/>
            </p:cNvCxnSpPr>
            <p:nvPr/>
          </p:nvCxnSpPr>
          <p:spPr>
            <a:xfrm>
              <a:off x="7465458" y="2584637"/>
              <a:ext cx="0" cy="17228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8051444" y="3787153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176371" y="2766830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463915" y="4696944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8073306" y="5472504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9016895" y="4605242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1" name="Блок-схема: процесс 70"/>
            <p:cNvSpPr/>
            <p:nvPr/>
          </p:nvSpPr>
          <p:spPr>
            <a:xfrm>
              <a:off x="5729180" y="6441057"/>
              <a:ext cx="1990889" cy="370980"/>
            </a:xfrm>
            <a:prstGeom prst="flowChart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Продолжение…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72" name="Соединительная линия уступом 71"/>
            <p:cNvCxnSpPr>
              <a:stCxn id="13" idx="1"/>
              <a:endCxn id="71" idx="1"/>
            </p:cNvCxnSpPr>
            <p:nvPr/>
          </p:nvCxnSpPr>
          <p:spPr>
            <a:xfrm rot="10800000" flipV="1">
              <a:off x="5729181" y="3112523"/>
              <a:ext cx="995445" cy="3514024"/>
            </a:xfrm>
            <a:prstGeom prst="bentConnector3">
              <a:avLst>
                <a:gd name="adj1" fmla="val 12296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 стрелкой 86"/>
            <p:cNvCxnSpPr>
              <a:stCxn id="71" idx="3"/>
            </p:cNvCxnSpPr>
            <p:nvPr/>
          </p:nvCxnSpPr>
          <p:spPr>
            <a:xfrm flipV="1">
              <a:off x="7720069" y="6624035"/>
              <a:ext cx="243524" cy="25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6335596" y="2753851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0675798" y="4606458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98" name="Блок-схема: решение 97"/>
            <p:cNvSpPr/>
            <p:nvPr/>
          </p:nvSpPr>
          <p:spPr>
            <a:xfrm>
              <a:off x="9268657" y="4709832"/>
              <a:ext cx="1481666" cy="471384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smtClean="0">
                  <a:solidFill>
                    <a:schemeClr val="tx1"/>
                  </a:solidFill>
                </a:rPr>
                <a:t>i</a:t>
              </a:r>
              <a:r>
                <a:rPr lang="en-US" i="1" dirty="0" smtClean="0">
                  <a:solidFill>
                    <a:schemeClr val="tx1"/>
                  </a:solidFill>
                </a:rPr>
                <a:t>&lt;</a:t>
              </a:r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p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07" name="Прямая со стрелкой 106"/>
            <p:cNvCxnSpPr>
              <a:stCxn id="125" idx="3"/>
              <a:endCxn id="50" idx="1"/>
            </p:cNvCxnSpPr>
            <p:nvPr/>
          </p:nvCxnSpPr>
          <p:spPr>
            <a:xfrm flipV="1">
              <a:off x="8146770" y="5808225"/>
              <a:ext cx="1405520" cy="417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9994721" y="4389866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1480782" y="3798413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866772" y="5916960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125" name="Блок-схема: решение 124"/>
            <p:cNvSpPr/>
            <p:nvPr/>
          </p:nvSpPr>
          <p:spPr>
            <a:xfrm>
              <a:off x="6665104" y="5576705"/>
              <a:ext cx="1481666" cy="471384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t</a:t>
              </a:r>
              <a:r>
                <a:rPr lang="en-US" i="1" dirty="0" smtClean="0">
                  <a:solidFill>
                    <a:schemeClr val="tx1"/>
                  </a:solidFill>
                </a:rPr>
                <a:t>&lt; </a:t>
              </a:r>
              <a:r>
                <a:rPr lang="en-US" i="1" dirty="0" err="1" smtClean="0">
                  <a:solidFill>
                    <a:schemeClr val="tx1"/>
                  </a:solidFill>
                </a:rPr>
                <a:t>x</a:t>
              </a:r>
              <a:r>
                <a:rPr lang="en-US" i="1" baseline="-25000" dirty="0" err="1" smtClean="0">
                  <a:solidFill>
                    <a:schemeClr val="tx1"/>
                  </a:solidFill>
                </a:rPr>
                <a:t>p</a:t>
              </a:r>
              <a:endParaRPr lang="ru-RU" i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28" name="Прямая со стрелкой 127"/>
            <p:cNvCxnSpPr>
              <a:stCxn id="34" idx="2"/>
              <a:endCxn id="125" idx="0"/>
            </p:cNvCxnSpPr>
            <p:nvPr/>
          </p:nvCxnSpPr>
          <p:spPr>
            <a:xfrm flipH="1">
              <a:off x="7405937" y="5408146"/>
              <a:ext cx="2277" cy="16855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Соединительная линия уступом 131"/>
            <p:cNvCxnSpPr>
              <a:stCxn id="98" idx="1"/>
              <a:endCxn id="50" idx="1"/>
            </p:cNvCxnSpPr>
            <p:nvPr/>
          </p:nvCxnSpPr>
          <p:spPr>
            <a:xfrm rot="10800000" flipH="1" flipV="1">
              <a:off x="9268656" y="4945523"/>
              <a:ext cx="283633" cy="862701"/>
            </a:xfrm>
            <a:prstGeom prst="bentConnector3">
              <a:avLst>
                <a:gd name="adj1" fmla="val -48358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Соединительная линия уступом 138"/>
            <p:cNvCxnSpPr>
              <a:stCxn id="34" idx="1"/>
              <a:endCxn id="71" idx="1"/>
            </p:cNvCxnSpPr>
            <p:nvPr/>
          </p:nvCxnSpPr>
          <p:spPr>
            <a:xfrm rot="10800000" flipV="1">
              <a:off x="5729180" y="5052545"/>
              <a:ext cx="85122" cy="1574001"/>
            </a:xfrm>
            <a:prstGeom prst="bentConnector3">
              <a:avLst>
                <a:gd name="adj1" fmla="val 368556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/>
            <p:cNvSpPr txBox="1"/>
            <p:nvPr/>
          </p:nvSpPr>
          <p:spPr>
            <a:xfrm>
              <a:off x="7407895" y="5269997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cxnSp>
          <p:nvCxnSpPr>
            <p:cNvPr id="145" name="Соединительная линия уступом 144"/>
            <p:cNvCxnSpPr>
              <a:stCxn id="125" idx="2"/>
              <a:endCxn id="71" idx="1"/>
            </p:cNvCxnSpPr>
            <p:nvPr/>
          </p:nvCxnSpPr>
          <p:spPr>
            <a:xfrm rot="5400000">
              <a:off x="6278330" y="5498940"/>
              <a:ext cx="578458" cy="1676757"/>
            </a:xfrm>
            <a:prstGeom prst="bentConnector4">
              <a:avLst>
                <a:gd name="adj1" fmla="val 51211"/>
                <a:gd name="adj2" fmla="val 113633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Соединительная линия уступом 147"/>
            <p:cNvCxnSpPr>
              <a:stCxn id="50" idx="2"/>
              <a:endCxn id="71" idx="1"/>
            </p:cNvCxnSpPr>
            <p:nvPr/>
          </p:nvCxnSpPr>
          <p:spPr>
            <a:xfrm rot="5400000">
              <a:off x="7553337" y="4170394"/>
              <a:ext cx="631996" cy="4280310"/>
            </a:xfrm>
            <a:prstGeom prst="bentConnector4">
              <a:avLst>
                <a:gd name="adj1" fmla="val 55055"/>
                <a:gd name="adj2" fmla="val 10534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Соединительная линия уступом 151"/>
            <p:cNvCxnSpPr>
              <a:stCxn id="29" idx="3"/>
              <a:endCxn id="71" idx="1"/>
            </p:cNvCxnSpPr>
            <p:nvPr/>
          </p:nvCxnSpPr>
          <p:spPr>
            <a:xfrm flipH="1">
              <a:off x="5729180" y="4145053"/>
              <a:ext cx="5874222" cy="2481494"/>
            </a:xfrm>
            <a:prstGeom prst="bentConnector5">
              <a:avLst>
                <a:gd name="adj1" fmla="val -3892"/>
                <a:gd name="adj2" fmla="val 88602"/>
                <a:gd name="adj3" fmla="val 103892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Соединительная линия уступом 155"/>
            <p:cNvCxnSpPr>
              <a:stCxn id="98" idx="3"/>
              <a:endCxn id="71" idx="1"/>
            </p:cNvCxnSpPr>
            <p:nvPr/>
          </p:nvCxnSpPr>
          <p:spPr>
            <a:xfrm flipH="1">
              <a:off x="5729180" y="4945524"/>
              <a:ext cx="5021143" cy="1681023"/>
            </a:xfrm>
            <a:prstGeom prst="bentConnector5">
              <a:avLst>
                <a:gd name="adj1" fmla="val -21440"/>
                <a:gd name="adj2" fmla="val 83636"/>
                <a:gd name="adj3" fmla="val 104553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4" name="TextBox 183"/>
            <p:cNvSpPr txBox="1"/>
            <p:nvPr/>
          </p:nvSpPr>
          <p:spPr>
            <a:xfrm>
              <a:off x="7869335" y="6438554"/>
              <a:ext cx="4276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В конце </a:t>
              </a:r>
              <a:r>
                <a:rPr lang="en-US" dirty="0" smtClean="0"/>
                <a:t>k </a:t>
              </a:r>
              <a:r>
                <a:rPr lang="ru-RU" dirty="0" smtClean="0"/>
                <a:t>- нечетное, значит точка внутри</a:t>
              </a:r>
              <a:endParaRPr lang="ru-RU" dirty="0"/>
            </a:p>
          </p:txBody>
        </p:sp>
      </p:grpSp>
      <p:sp>
        <p:nvSpPr>
          <p:cNvPr id="186" name="TextBox 185"/>
          <p:cNvSpPr txBox="1"/>
          <p:nvPr/>
        </p:nvSpPr>
        <p:spPr>
          <a:xfrm>
            <a:off x="253971" y="5884556"/>
            <a:ext cx="50558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Справа представлено тело цикла </a:t>
            </a:r>
            <a:r>
              <a:rPr lang="en-US" dirty="0" smtClean="0"/>
              <a:t>for </a:t>
            </a:r>
            <a:r>
              <a:rPr lang="ru-RU" dirty="0" smtClean="0"/>
              <a:t>по всем </a:t>
            </a:r>
          </a:p>
          <a:p>
            <a:r>
              <a:rPr lang="ru-RU" dirty="0" smtClean="0"/>
              <a:t>вершинам. Если по завершении цикла значение</a:t>
            </a:r>
          </a:p>
          <a:p>
            <a:r>
              <a:rPr lang="en-US" dirty="0" smtClean="0"/>
              <a:t>c</a:t>
            </a:r>
            <a:r>
              <a:rPr lang="ru-RU" dirty="0" err="1" smtClean="0"/>
              <a:t>четчика</a:t>
            </a:r>
            <a:r>
              <a:rPr lang="ru-RU" dirty="0" smtClean="0"/>
              <a:t> </a:t>
            </a:r>
            <a:r>
              <a:rPr lang="en-US" dirty="0" smtClean="0"/>
              <a:t>k-</a:t>
            </a:r>
            <a:r>
              <a:rPr lang="ru-RU" dirty="0" smtClean="0"/>
              <a:t>чётное, то точка </a:t>
            </a:r>
            <a:r>
              <a:rPr lang="en-US" dirty="0" smtClean="0"/>
              <a:t>p </a:t>
            </a:r>
            <a:r>
              <a:rPr lang="ru-RU" dirty="0" smtClean="0"/>
              <a:t>внутри фигуры…</a:t>
            </a:r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8434" y="802940"/>
            <a:ext cx="5481339" cy="5191611"/>
            <a:chOff x="18434" y="802940"/>
            <a:chExt cx="5481339" cy="5191611"/>
          </a:xfrm>
        </p:grpSpPr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434" y="802940"/>
              <a:ext cx="5481339" cy="5191611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4305371" y="397181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3</a:t>
              </a:r>
              <a:endParaRPr lang="ru-RU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60400" y="472418"/>
            <a:ext cx="11430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Известно, что если через любую точку внутри фигуры п</a:t>
            </a:r>
            <a:r>
              <a:rPr lang="ru-RU" dirty="0"/>
              <a:t>р</a:t>
            </a:r>
            <a:r>
              <a:rPr lang="ru-RU" dirty="0" smtClean="0"/>
              <a:t>овести горизонталь, то количество односторонних ее пересечений со сторонами фигуры всегда нечётное. Уравнение для координаты </a:t>
            </a:r>
            <a:r>
              <a:rPr lang="ru-RU" i="1" dirty="0" smtClean="0"/>
              <a:t>х</a:t>
            </a:r>
            <a:r>
              <a:rPr lang="en-US" i="1" baseline="-25000" dirty="0" smtClean="0"/>
              <a:t>t</a:t>
            </a:r>
            <a:r>
              <a:rPr lang="en-US" dirty="0" smtClean="0"/>
              <a:t> </a:t>
            </a:r>
            <a:r>
              <a:rPr lang="ru-RU" dirty="0" smtClean="0"/>
              <a:t>точки пересечения горизонтали с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6207" y="1083234"/>
            <a:ext cx="2987299" cy="52430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54511" y="1137291"/>
            <a:ext cx="32374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При 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=y</a:t>
            </a:r>
            <a:r>
              <a:rPr lang="en-US" i="1" baseline="-25000" dirty="0" smtClean="0"/>
              <a:t>i+1</a:t>
            </a:r>
            <a:r>
              <a:rPr lang="ru-RU" dirty="0" smtClean="0"/>
              <a:t> имеем деление на 0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0400" y="1137291"/>
            <a:ext cx="531334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 smtClean="0"/>
              <a:t>прямой, проведенной через точки </a:t>
            </a:r>
            <a:r>
              <a:rPr lang="en-US" b="1" i="1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en-US" b="1" i="1" dirty="0" smtClean="0"/>
              <a:t>i+1</a:t>
            </a:r>
            <a:r>
              <a:rPr lang="en-US" dirty="0" smtClean="0"/>
              <a:t> </a:t>
            </a:r>
            <a:r>
              <a:rPr lang="ru-RU" dirty="0" smtClean="0"/>
              <a:t>имеет вид: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001131" y="1634734"/>
            <a:ext cx="918328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Случай нужно рассматривать отдельно, но нет смысла, поскольку для метода Монте-Карло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26512" y="2266745"/>
            <a:ext cx="84330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err="1" smtClean="0"/>
              <a:t>многовершинника</a:t>
            </a:r>
            <a:r>
              <a:rPr lang="ru-RU" dirty="0" smtClean="0"/>
              <a:t> пренебрежимо мало. Их мы не будем учитывать в расчетах.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26550" y="1939802"/>
            <a:ext cx="87385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 количество случайных точек с ординатой, совпадающей с горизонтальным участком у</a:t>
            </a:r>
          </a:p>
        </p:txBody>
      </p:sp>
    </p:spTree>
    <p:extLst>
      <p:ext uri="{BB962C8B-B14F-4D97-AF65-F5344CB8AC3E}">
        <p14:creationId xmlns:p14="http://schemas.microsoft.com/office/powerpoint/2010/main" val="15009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403" y="1039091"/>
            <a:ext cx="9226487" cy="58105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Описанный ранее поиск площади «с поворотом», применяемый в «методе закраски», и для математического </a:t>
            </a:r>
          </a:p>
          <a:p>
            <a:r>
              <a:rPr lang="ru-RU" sz="2000" dirty="0" smtClean="0"/>
              <a:t>определения принадлежности точки фигуре в методе Монте-Карло сокращает количество пробных точек.</a:t>
            </a:r>
            <a:endParaRPr lang="ru-RU" sz="20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88823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Ниже представлен ключевой фрагмент блок-схемы функции определения принадлежности точки </a:t>
            </a:r>
            <a:r>
              <a:rPr lang="en-US" i="1" dirty="0" smtClean="0"/>
              <a:t>P</a:t>
            </a:r>
            <a:r>
              <a:rPr lang="ru-RU" i="1" dirty="0" smtClean="0"/>
              <a:t> </a:t>
            </a:r>
            <a:r>
              <a:rPr lang="ru-RU" i="1" dirty="0" err="1" smtClean="0"/>
              <a:t>многовершиннику</a:t>
            </a:r>
            <a:r>
              <a:rPr lang="ru-RU" i="1" dirty="0" smtClean="0"/>
              <a:t>: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356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2"/>
          <p:cNvSpPr txBox="1">
            <a:spLocks noChangeArrowheads="1"/>
          </p:cNvSpPr>
          <p:nvPr/>
        </p:nvSpPr>
        <p:spPr bwMode="auto">
          <a:xfrm>
            <a:off x="1" y="1004253"/>
            <a:ext cx="121920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1)Задать произвольный замкнутый 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</a:t>
            </a: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угольник массивами координат его вершин 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X, Y</a:t>
            </a:r>
            <a:endParaRPr lang="ru-RU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2)Найти 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точки </a:t>
            </a:r>
            <a:r>
              <a:rPr lang="en-US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квадрат расстояния между которыми 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наибольший</a:t>
            </a:r>
            <a:r>
              <a:rPr lang="en-US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alt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n-US" altLang="ru-RU" sz="24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=(</a:t>
            </a:r>
            <a:r>
              <a:rPr lang="en-US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altLang="ru-RU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altLang="ru-RU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altLang="ru-RU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altLang="ru-RU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+(Y</a:t>
            </a:r>
            <a:r>
              <a:rPr lang="en-US" altLang="ru-RU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altLang="ru-RU" sz="2400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en-US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altLang="ru-RU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altLang="ru-RU" sz="24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=-</a:t>
            </a:r>
            <a:r>
              <a:rPr lang="en-US" alt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arctan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((Y</a:t>
            </a:r>
            <a:r>
              <a:rPr lang="en-US" altLang="ru-RU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Q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-Y</a:t>
            </a:r>
            <a:r>
              <a:rPr lang="en-US" altLang="ru-RU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P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)/(X</a:t>
            </a:r>
            <a:r>
              <a:rPr lang="en-US" altLang="ru-RU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Q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-X</a:t>
            </a:r>
            <a:r>
              <a:rPr lang="en-US" altLang="ru-RU" sz="24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P</a:t>
            </a: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)) </a:t>
            </a:r>
            <a:endParaRPr lang="ru-RU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4)</a:t>
            </a: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Пересчитать координаты всех точек по формулам 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поворота: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5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)Создать функцию проверки принадлежности точки заданному </a:t>
            </a:r>
            <a:r>
              <a:rPr lang="ru-RU" alt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многовершиннику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6) Найти площадь методом 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Монте-Карло, используя данную функцию </a:t>
            </a:r>
            <a:r>
              <a:rPr lang="ru-RU" alt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(см. слайд </a:t>
            </a:r>
            <a:r>
              <a:rPr lang="ru-RU" alt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2) </a:t>
            </a:r>
            <a:endParaRPr lang="ru-RU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  <a:sym typeface="Symbol" panose="05050102010706020507" pitchFamily="18" charset="2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  <a:sym typeface="Symbol" panose="05050102010706020507" pitchFamily="18" charset="2"/>
              </a:rPr>
              <a:t>Программу выслать в мой адрес</a:t>
            </a:r>
            <a:endParaRPr lang="ru-RU" alt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583" y="2923144"/>
            <a:ext cx="3573298" cy="9943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4625" y="0"/>
            <a:ext cx="627146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для самостоятельной работы: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6575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2049</TotalTime>
  <Words>747</Words>
  <Application>Microsoft Office PowerPoint</Application>
  <PresentationFormat>Широкоэкранный</PresentationFormat>
  <Paragraphs>83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Yu Gothic</vt:lpstr>
      <vt:lpstr>Arial</vt:lpstr>
      <vt:lpstr>Calibri</vt:lpstr>
      <vt:lpstr>Calibri Light</vt:lpstr>
      <vt:lpstr>Cambria Math</vt:lpstr>
      <vt:lpstr>Symbol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96</cp:revision>
  <dcterms:created xsi:type="dcterms:W3CDTF">2020-04-05T22:15:52Z</dcterms:created>
  <dcterms:modified xsi:type="dcterms:W3CDTF">2020-04-27T10:34:24Z</dcterms:modified>
</cp:coreProperties>
</file>