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8" r:id="rId4"/>
    <p:sldId id="269" r:id="rId5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96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A3CB4-31DD-45F9-8F7F-42A911DBC59E}" type="datetimeFigureOut">
              <a:rPr lang="ru-RU"/>
              <a:pPr>
                <a:defRPr/>
              </a:pPr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CE709-1F7A-4511-9DED-787A719C7F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102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CA835-E385-47D5-9B15-B32467F28BBC}" type="datetimeFigureOut">
              <a:rPr lang="ru-RU"/>
              <a:pPr>
                <a:defRPr/>
              </a:pPr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B1E52-454B-4CF7-9D6B-5E368C246F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618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0DA0C-BE37-4820-A7A6-458A0DF21DE6}" type="datetimeFigureOut">
              <a:rPr lang="ru-RU"/>
              <a:pPr>
                <a:defRPr/>
              </a:pPr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1B2B5-1FEF-4F62-920B-531FE09EF0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47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49BDD-3E65-49BA-9B51-CFC622E7441B}" type="datetimeFigureOut">
              <a:rPr lang="ru-RU"/>
              <a:pPr>
                <a:defRPr/>
              </a:pPr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FEC05-C7A2-458A-A69A-5CA002A906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938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EE141-410C-4359-B6E3-ED99ACA19A0D}" type="datetimeFigureOut">
              <a:rPr lang="ru-RU"/>
              <a:pPr>
                <a:defRPr/>
              </a:pPr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A8DAC-40B8-4E91-8F6F-6D438ABCF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933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B1463-335F-4571-B5DA-E8FEB0BAE8A5}" type="datetimeFigureOut">
              <a:rPr lang="ru-RU"/>
              <a:pPr>
                <a:defRPr/>
              </a:pPr>
              <a:t>09.02.2022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20B58-BE72-429E-8F4C-B6E114A14A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23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85B99-637D-46CE-8AE7-58A8E2A9F3DC}" type="datetimeFigureOut">
              <a:rPr lang="ru-RU"/>
              <a:pPr>
                <a:defRPr/>
              </a:pPr>
              <a:t>09.02.2022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22A6C-1B73-430A-A6A0-502E988B6D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4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3C35F-4062-478A-BBB6-4C2E9AF97504}" type="datetimeFigureOut">
              <a:rPr lang="ru-RU"/>
              <a:pPr>
                <a:defRPr/>
              </a:pPr>
              <a:t>09.02.2022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75B18-89B2-4645-B0AD-C56DDEFE18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01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2B204-E991-437C-B0AF-B215A304017B}" type="datetimeFigureOut">
              <a:rPr lang="ru-RU"/>
              <a:pPr>
                <a:defRPr/>
              </a:pPr>
              <a:t>09.02.2022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DA34E-6403-4C07-B72F-FFAD2CC194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844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6FE2F-D0C7-4CAF-93BD-CC072A8B1D15}" type="datetimeFigureOut">
              <a:rPr lang="ru-RU"/>
              <a:pPr>
                <a:defRPr/>
              </a:pPr>
              <a:t>09.02.2022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9394C-8EBC-4032-A932-2D1484E93A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27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2314F-C3C8-41D8-BEF5-4597B4EF15ED}" type="datetimeFigureOut">
              <a:rPr lang="ru-RU"/>
              <a:pPr>
                <a:defRPr/>
              </a:pPr>
              <a:t>09.02.2022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B85BB-BA39-4949-A8F2-9CF409EFC1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46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CF9F48-A671-42B0-88D7-126F208E4C53}" type="datetimeFigureOut">
              <a:rPr lang="ru-RU"/>
              <a:pPr>
                <a:defRPr/>
              </a:pPr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E4EB94-3B06-46B1-84B5-4F63E1AA16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4625" y="0"/>
            <a:ext cx="8996363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 Монте-Карло: основные положения и технологии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523875"/>
            <a:ext cx="11988800" cy="60016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ru-RU" sz="2400" dirty="0"/>
              <a:t>Используемые технологии основаны на статистике точечных вычислений, предполагая</a:t>
            </a:r>
            <a:r>
              <a:rPr lang="ru-RU" sz="2400" dirty="0" smtClean="0"/>
              <a:t>,</a:t>
            </a: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   </a:t>
            </a:r>
            <a:r>
              <a:rPr lang="ru-RU" sz="2400" dirty="0" smtClean="0"/>
              <a:t>  </a:t>
            </a:r>
            <a:r>
              <a:rPr lang="ru-RU" sz="2400" dirty="0"/>
              <a:t>что на основании малого количества случайных проб в области допустимых значений </a:t>
            </a:r>
          </a:p>
          <a:p>
            <a:pPr>
              <a:defRPr/>
            </a:pPr>
            <a:r>
              <a:rPr lang="ru-RU" sz="2400" dirty="0"/>
              <a:t>   </a:t>
            </a:r>
            <a:r>
              <a:rPr lang="en-US" sz="2400" dirty="0" smtClean="0"/>
              <a:t> </a:t>
            </a:r>
            <a:r>
              <a:rPr lang="ru-RU" sz="2400" dirty="0" smtClean="0"/>
              <a:t> </a:t>
            </a:r>
            <a:r>
              <a:rPr lang="ru-RU" sz="2400" dirty="0"/>
              <a:t>целевой функции можно получить решение задачи.</a:t>
            </a:r>
          </a:p>
          <a:p>
            <a:pPr>
              <a:defRPr/>
            </a:pPr>
            <a:endParaRPr lang="ru-RU" sz="1600" dirty="0"/>
          </a:p>
          <a:p>
            <a:pPr>
              <a:defRPr/>
            </a:pPr>
            <a:r>
              <a:rPr lang="ru-RU" sz="2400" dirty="0"/>
              <a:t>2. Статистическое решение - приближенное, но часто его погрешность вполне допустима.</a:t>
            </a:r>
          </a:p>
          <a:p>
            <a:pPr>
              <a:defRPr/>
            </a:pPr>
            <a:endParaRPr lang="ru-RU" sz="1600" dirty="0"/>
          </a:p>
          <a:p>
            <a:pPr>
              <a:defRPr/>
            </a:pPr>
            <a:r>
              <a:rPr lang="ru-RU" sz="2400" dirty="0"/>
              <a:t>3. Для </a:t>
            </a:r>
            <a:r>
              <a:rPr lang="ru-RU" sz="2400" dirty="0" smtClean="0"/>
              <a:t>работоспособности </a:t>
            </a:r>
            <a:r>
              <a:rPr lang="ru-RU" sz="2400" dirty="0"/>
              <a:t>метода нужно, чтобы вероятность «попадания» </a:t>
            </a:r>
            <a:r>
              <a:rPr lang="ru-RU" sz="2400" dirty="0" smtClean="0"/>
              <a:t>пробных точек</a:t>
            </a: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 </a:t>
            </a:r>
            <a:r>
              <a:rPr lang="ru-RU" sz="2400" dirty="0" smtClean="0"/>
              <a:t> </a:t>
            </a:r>
            <a:r>
              <a:rPr lang="en-US" sz="2400" dirty="0" smtClean="0"/>
              <a:t> </a:t>
            </a:r>
            <a:r>
              <a:rPr lang="ru-RU" sz="2400" dirty="0" smtClean="0"/>
              <a:t>в </a:t>
            </a:r>
            <a:r>
              <a:rPr lang="ru-RU" sz="2400" dirty="0"/>
              <a:t>целевую область для диапазона опроса была высока. </a:t>
            </a:r>
            <a:r>
              <a:rPr lang="ru-RU" sz="2400" dirty="0" smtClean="0"/>
              <a:t> В </a:t>
            </a:r>
            <a:r>
              <a:rPr lang="ru-RU" sz="2400" dirty="0" smtClean="0"/>
              <a:t>математическом</a:t>
            </a:r>
            <a:r>
              <a:rPr lang="en-US" sz="2400" dirty="0" smtClean="0"/>
              <a:t> </a:t>
            </a:r>
            <a:r>
              <a:rPr lang="ru-RU" sz="2400" dirty="0" smtClean="0"/>
              <a:t>методе число</a:t>
            </a:r>
            <a:endParaRPr lang="en-US" sz="2400" dirty="0" smtClean="0"/>
          </a:p>
          <a:p>
            <a:pPr>
              <a:defRPr/>
            </a:pP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ru-RU" sz="2400" dirty="0" smtClean="0"/>
              <a:t> </a:t>
            </a:r>
            <a:r>
              <a:rPr lang="ru-RU" sz="2400" dirty="0" smtClean="0"/>
              <a:t>попаданий должно быть не меньше обратной величины погрешности при </a:t>
            </a:r>
            <a:r>
              <a:rPr lang="ru-RU" sz="2400" dirty="0" smtClean="0"/>
              <a:t>условии</a:t>
            </a:r>
            <a:r>
              <a:rPr lang="ru-RU" sz="2400" dirty="0" smtClean="0"/>
              <a:t>, </a:t>
            </a:r>
            <a:r>
              <a:rPr lang="ru-RU" sz="2400" dirty="0" smtClean="0"/>
              <a:t>что</a:t>
            </a:r>
            <a:endParaRPr lang="en-US" sz="2400" dirty="0" smtClean="0"/>
          </a:p>
          <a:p>
            <a:pPr>
              <a:defRPr/>
            </a:pP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ru-RU" sz="2400" dirty="0" smtClean="0"/>
              <a:t> </a:t>
            </a:r>
            <a:r>
              <a:rPr lang="ru-RU" sz="2400" dirty="0" smtClean="0"/>
              <a:t>искомая площадь соизмерима с площадью области опроса.</a:t>
            </a:r>
            <a:endParaRPr lang="ru-RU" sz="1600" dirty="0"/>
          </a:p>
          <a:p>
            <a:pPr>
              <a:defRPr/>
            </a:pPr>
            <a:endParaRPr lang="ru-RU" sz="2400" dirty="0" smtClean="0"/>
          </a:p>
          <a:p>
            <a:pPr>
              <a:defRPr/>
            </a:pPr>
            <a:r>
              <a:rPr lang="ru-RU" sz="2400" dirty="0" smtClean="0"/>
              <a:t>4</a:t>
            </a:r>
            <a:r>
              <a:rPr lang="ru-RU" sz="2400" dirty="0"/>
              <a:t>. Для оценки погрешности можно выполнить цепочку из нескольких вычислительных </a:t>
            </a:r>
            <a:endParaRPr lang="en-US" sz="2400" dirty="0" smtClean="0"/>
          </a:p>
          <a:p>
            <a:pPr>
              <a:defRPr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ru-RU" sz="2400" dirty="0" smtClean="0"/>
              <a:t>блоков </a:t>
            </a:r>
            <a:r>
              <a:rPr lang="ru-RU" sz="2400" dirty="0"/>
              <a:t>последовательно увеличивая количество пробных точек в каждом </a:t>
            </a:r>
            <a:r>
              <a:rPr lang="ru-RU" sz="2400" dirty="0" smtClean="0"/>
              <a:t>очередном</a:t>
            </a:r>
            <a:endParaRPr lang="en-US" sz="2400" dirty="0"/>
          </a:p>
          <a:p>
            <a:pPr>
              <a:defRPr/>
            </a:pPr>
            <a:r>
              <a:rPr lang="en-US" sz="2400" dirty="0" smtClean="0"/>
              <a:t>    </a:t>
            </a:r>
            <a:r>
              <a:rPr lang="ru-RU" sz="2400" dirty="0" smtClean="0"/>
              <a:t>блоке </a:t>
            </a:r>
            <a:r>
              <a:rPr lang="ru-RU" sz="2400" dirty="0"/>
              <a:t>относительно предыдущего в цепочке на статистически значимую величину. </a:t>
            </a:r>
          </a:p>
          <a:p>
            <a:pPr>
              <a:defRPr/>
            </a:pPr>
            <a:endParaRPr lang="ru-RU" sz="1600" dirty="0"/>
          </a:p>
          <a:p>
            <a:pPr>
              <a:defRPr/>
            </a:pPr>
            <a:r>
              <a:rPr lang="ru-RU" sz="2400" dirty="0"/>
              <a:t>Завершить вычисления следует тогда, когда относительная погрешность для </a:t>
            </a:r>
            <a:r>
              <a:rPr lang="ru-RU" sz="2400" dirty="0" smtClean="0"/>
              <a:t>цепочки </a:t>
            </a:r>
            <a:r>
              <a:rPr lang="ru-RU" sz="2400" dirty="0" smtClean="0"/>
              <a:t>двух </a:t>
            </a:r>
            <a:r>
              <a:rPr lang="ru-RU" sz="2400" dirty="0"/>
              <a:t>последовательных блоков вычислений станет меньше заданного допустимого значения.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4625" y="0"/>
            <a:ext cx="762657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одного шага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Монте-Карло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5" name="TextBox 4"/>
              <p:cNvSpPr txBox="1">
                <a:spLocks noChangeArrowheads="1"/>
              </p:cNvSpPr>
              <p:nvPr/>
            </p:nvSpPr>
            <p:spPr bwMode="auto">
              <a:xfrm>
                <a:off x="-1" y="473118"/>
                <a:ext cx="12192001" cy="63943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2400" dirty="0" smtClean="0"/>
                  <a:t>1. Пусть </a:t>
                </a:r>
                <a:r>
                  <a:rPr lang="en-US" altLang="ru-RU" sz="2400" b="1" dirty="0" smtClean="0"/>
                  <a:t>ns</a:t>
                </a:r>
                <a:r>
                  <a:rPr lang="en-US" altLang="ru-RU" sz="2400" dirty="0" smtClean="0"/>
                  <a:t>-</a:t>
                </a:r>
                <a:r>
                  <a:rPr lang="ru-RU" altLang="ru-RU" sz="2400" dirty="0" smtClean="0"/>
                  <a:t> </a:t>
                </a:r>
                <a:r>
                  <a:rPr lang="ru-RU" altLang="ru-RU" sz="2400" dirty="0"/>
                  <a:t>номер </a:t>
                </a:r>
                <a:r>
                  <a:rPr lang="ru-RU" altLang="ru-RU" sz="2400" dirty="0" smtClean="0"/>
                  <a:t>первой, </a:t>
                </a:r>
                <a:r>
                  <a:rPr lang="ru-RU" altLang="ru-RU" sz="2400" dirty="0"/>
                  <a:t>а </a:t>
                </a:r>
                <a:r>
                  <a:rPr lang="en-US" altLang="ru-RU" sz="2400" b="1" dirty="0"/>
                  <a:t>ne</a:t>
                </a:r>
                <a:r>
                  <a:rPr lang="en-US" altLang="ru-RU" sz="2400" dirty="0"/>
                  <a:t> – </a:t>
                </a:r>
                <a:r>
                  <a:rPr lang="ru-RU" altLang="ru-RU" sz="2400" dirty="0"/>
                  <a:t>номер последней </a:t>
                </a:r>
                <a:r>
                  <a:rPr lang="ru-RU" altLang="ru-RU" sz="2400" dirty="0" smtClean="0"/>
                  <a:t>точки </a:t>
                </a:r>
                <a:r>
                  <a:rPr lang="en-US" altLang="ru-RU" sz="2400" dirty="0" err="1" smtClean="0"/>
                  <a:t>i</a:t>
                </a:r>
                <a:r>
                  <a:rPr lang="en-US" altLang="ru-RU" sz="2400" dirty="0" smtClean="0"/>
                  <a:t>-</a:t>
                </a:r>
                <a:r>
                  <a:rPr lang="ru-RU" altLang="ru-RU" sz="2400" dirty="0" err="1" smtClean="0"/>
                  <a:t>го</a:t>
                </a:r>
                <a:r>
                  <a:rPr lang="ru-RU" altLang="ru-RU" sz="2400" dirty="0" smtClean="0"/>
                  <a:t> </a:t>
                </a:r>
                <a:r>
                  <a:rPr lang="ru-RU" altLang="ru-RU" sz="2400" dirty="0"/>
                  <a:t>блока. </a:t>
                </a:r>
                <a:r>
                  <a:rPr lang="ru-RU" altLang="ru-RU" sz="2400" dirty="0" smtClean="0"/>
                  <a:t> Тогда </a:t>
                </a:r>
                <a:r>
                  <a:rPr lang="ru-RU" altLang="ru-RU" sz="2400" u="sng" dirty="0" smtClean="0"/>
                  <a:t>абстрактный метод</a:t>
                </a:r>
                <a:r>
                  <a:rPr lang="ru-RU" altLang="ru-RU" sz="2400" dirty="0" smtClean="0"/>
                  <a:t> алгоритма </a:t>
                </a:r>
                <a:r>
                  <a:rPr lang="ru-RU" altLang="ru-RU" sz="2400" dirty="0"/>
                  <a:t>вычисления </a:t>
                </a:r>
                <a:r>
                  <a:rPr lang="ru-RU" altLang="ru-RU" sz="2400" dirty="0" smtClean="0"/>
                  <a:t>вероятности попадания для данного блока </a:t>
                </a:r>
                <a:r>
                  <a:rPr lang="ru-RU" altLang="ru-RU" sz="2400" dirty="0"/>
                  <a:t>имеет вид: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8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2400" b="1" dirty="0" smtClean="0"/>
                  <a:t>for </a:t>
                </a:r>
                <a:r>
                  <a:rPr lang="en-US" altLang="ru-RU" sz="2400" b="1" dirty="0"/>
                  <a:t>i:=ns to </a:t>
                </a:r>
                <a:r>
                  <a:rPr lang="en-US" altLang="ru-RU" sz="2400" b="1" dirty="0">
                    <a:latin typeface="+mn-lt"/>
                  </a:rPr>
                  <a:t>ne</a:t>
                </a:r>
                <a:r>
                  <a:rPr lang="en-US" altLang="ru-RU" sz="2400" b="1" dirty="0"/>
                  <a:t> </a:t>
                </a:r>
                <a:r>
                  <a:rPr lang="en-US" altLang="ru-RU" sz="2400" b="1" dirty="0" smtClean="0"/>
                  <a:t>do</a:t>
                </a:r>
                <a:r>
                  <a:rPr lang="ru-RU" altLang="ru-RU" sz="2400" b="1" dirty="0" smtClean="0"/>
                  <a:t> </a:t>
                </a:r>
                <a:r>
                  <a:rPr lang="en-US" altLang="ru-RU" sz="2400" b="1" dirty="0" smtClean="0"/>
                  <a:t>if</a:t>
                </a:r>
                <a:r>
                  <a:rPr lang="ru-RU" altLang="ru-RU" sz="2400" i="1" dirty="0" smtClean="0"/>
                  <a:t> случайная точка </a:t>
                </a:r>
                <a:r>
                  <a:rPr lang="en-US" altLang="ru-RU" sz="2400" b="1" i="1" dirty="0" smtClean="0"/>
                  <a:t>p</a:t>
                </a:r>
                <a:r>
                  <a:rPr lang="en-US" altLang="ru-RU" sz="2400" i="1" dirty="0" smtClean="0"/>
                  <a:t>{</a:t>
                </a:r>
                <a:r>
                  <a:rPr lang="en-US" altLang="ru-RU" sz="2400" i="1" dirty="0" smtClean="0">
                    <a:latin typeface="+mn-lt"/>
                    <a:ea typeface="Yu Gothic" panose="020B0400000000000000" pitchFamily="34" charset="-128"/>
                  </a:rPr>
                  <a:t>[</a:t>
                </a:r>
                <a:r>
                  <a:rPr lang="en-US" altLang="ru-RU" sz="2400" i="1" dirty="0" err="1" smtClean="0">
                    <a:latin typeface="+mn-lt"/>
                    <a:ea typeface="Yu Gothic" panose="020B0400000000000000" pitchFamily="34" charset="-128"/>
                  </a:rPr>
                  <a:t>X</a:t>
                </a:r>
                <a:r>
                  <a:rPr lang="en-US" altLang="ru-RU" sz="2400" i="1" baseline="-25000" dirty="0" err="1" smtClean="0">
                    <a:latin typeface="+mn-lt"/>
                    <a:ea typeface="Yu Gothic" panose="020B0400000000000000" pitchFamily="34" charset="-128"/>
                  </a:rPr>
                  <a:t>min</a:t>
                </a:r>
                <a:r>
                  <a:rPr lang="en-US" altLang="ru-RU" sz="2400" i="1" dirty="0" smtClean="0">
                    <a:latin typeface="+mn-lt"/>
                    <a:ea typeface="Yu Gothic" panose="020B0400000000000000" pitchFamily="34" charset="-128"/>
                  </a:rPr>
                  <a:t>…</a:t>
                </a:r>
                <a:r>
                  <a:rPr lang="en-US" altLang="ru-RU" sz="2400" i="1" dirty="0" err="1" smtClean="0">
                    <a:latin typeface="+mn-lt"/>
                    <a:ea typeface="Yu Gothic" panose="020B0400000000000000" pitchFamily="34" charset="-128"/>
                  </a:rPr>
                  <a:t>X</a:t>
                </a:r>
                <a:r>
                  <a:rPr lang="en-US" altLang="ru-RU" sz="2400" i="1" baseline="-25000" dirty="0" err="1" smtClean="0">
                    <a:latin typeface="+mn-lt"/>
                    <a:ea typeface="Yu Gothic" panose="020B0400000000000000" pitchFamily="34" charset="-128"/>
                  </a:rPr>
                  <a:t>max</a:t>
                </a:r>
                <a:r>
                  <a:rPr lang="en-US" altLang="ru-RU" sz="2400" i="1" dirty="0" smtClean="0">
                    <a:latin typeface="+mn-lt"/>
                    <a:ea typeface="Yu Gothic" panose="020B0400000000000000" pitchFamily="34" charset="-128"/>
                  </a:rPr>
                  <a:t>],</a:t>
                </a:r>
                <a:r>
                  <a:rPr lang="ru-RU" altLang="ru-RU" sz="2400" i="1" dirty="0" smtClean="0">
                    <a:latin typeface="+mn-lt"/>
                    <a:ea typeface="Yu Gothic" panose="020B0400000000000000" pitchFamily="34" charset="-128"/>
                  </a:rPr>
                  <a:t> </a:t>
                </a:r>
                <a:r>
                  <a:rPr lang="en-US" altLang="ru-RU" sz="2400" i="1" dirty="0" smtClean="0">
                    <a:latin typeface="+mn-lt"/>
                    <a:ea typeface="Yu Gothic" panose="020B0400000000000000" pitchFamily="34" charset="-128"/>
                  </a:rPr>
                  <a:t>[</a:t>
                </a:r>
                <a:r>
                  <a:rPr lang="en-US" altLang="ru-RU" sz="2400" i="1" dirty="0" err="1" smtClean="0">
                    <a:latin typeface="+mn-lt"/>
                    <a:ea typeface="Yu Gothic" panose="020B0400000000000000" pitchFamily="34" charset="-128"/>
                  </a:rPr>
                  <a:t>Y</a:t>
                </a:r>
                <a:r>
                  <a:rPr lang="en-US" altLang="ru-RU" sz="2400" i="1" baseline="-25000" dirty="0" err="1" smtClean="0">
                    <a:latin typeface="+mn-lt"/>
                    <a:ea typeface="Yu Gothic" panose="020B0400000000000000" pitchFamily="34" charset="-128"/>
                  </a:rPr>
                  <a:t>min</a:t>
                </a:r>
                <a:r>
                  <a:rPr lang="en-US" altLang="ru-RU" sz="2400" i="1" dirty="0" smtClean="0">
                    <a:latin typeface="+mn-lt"/>
                    <a:ea typeface="Yu Gothic" panose="020B0400000000000000" pitchFamily="34" charset="-128"/>
                  </a:rPr>
                  <a:t>…</a:t>
                </a:r>
                <a:r>
                  <a:rPr lang="en-US" altLang="ru-RU" sz="2400" i="1" dirty="0" err="1" smtClean="0">
                    <a:latin typeface="+mn-lt"/>
                    <a:ea typeface="Yu Gothic" panose="020B0400000000000000" pitchFamily="34" charset="-128"/>
                  </a:rPr>
                  <a:t>Y</a:t>
                </a:r>
                <a:r>
                  <a:rPr lang="en-US" altLang="ru-RU" sz="2400" i="1" baseline="-25000" dirty="0" err="1" smtClean="0">
                    <a:latin typeface="+mn-lt"/>
                    <a:ea typeface="Yu Gothic" panose="020B0400000000000000" pitchFamily="34" charset="-128"/>
                  </a:rPr>
                  <a:t>max</a:t>
                </a:r>
                <a:r>
                  <a:rPr lang="en-US" altLang="ru-RU" sz="2400" i="1" dirty="0" smtClean="0">
                    <a:latin typeface="+mn-lt"/>
                    <a:ea typeface="Yu Gothic" panose="020B0400000000000000" pitchFamily="34" charset="-128"/>
                  </a:rPr>
                  <a:t>]}</a:t>
                </a:r>
                <a:r>
                  <a:rPr lang="en-US" altLang="ru-RU" sz="2400" i="1" dirty="0" smtClean="0">
                    <a:latin typeface="Yu Gothic" panose="020B0400000000000000" pitchFamily="34" charset="-128"/>
                    <a:ea typeface="Yu Gothic" panose="020B0400000000000000" pitchFamily="34" charset="-128"/>
                  </a:rPr>
                  <a:t>∈</a:t>
                </a:r>
                <a:r>
                  <a:rPr lang="ru-RU" altLang="ru-RU" sz="2400" i="1" dirty="0" smtClean="0"/>
                  <a:t>фигуре</a:t>
                </a:r>
                <a:r>
                  <a:rPr lang="ru-RU" altLang="ru-RU" sz="2400" dirty="0" smtClean="0"/>
                  <a:t>, </a:t>
                </a:r>
                <a:r>
                  <a:rPr lang="ru-RU" altLang="ru-RU" sz="2400" dirty="0"/>
                  <a:t>то </a:t>
                </a:r>
                <a:r>
                  <a:rPr lang="en-US" altLang="ru-RU" sz="2400" b="1" dirty="0" smtClean="0"/>
                  <a:t>k</a:t>
                </a:r>
                <a:r>
                  <a:rPr lang="ru-RU" altLang="ru-RU" sz="2400" b="1" dirty="0" smtClean="0"/>
                  <a:t>+</a:t>
                </a:r>
                <a:r>
                  <a:rPr lang="en-US" altLang="ru-RU" sz="2400" b="1" dirty="0" smtClean="0"/>
                  <a:t>=1</a:t>
                </a:r>
                <a:r>
                  <a:rPr lang="en-US" altLang="ru-RU" sz="2400" dirty="0" smtClean="0"/>
                  <a:t>;</a:t>
                </a:r>
                <a:r>
                  <a:rPr lang="en-US" altLang="ru-RU" sz="2400" b="1" dirty="0"/>
                  <a:t> </a:t>
                </a:r>
                <a:r>
                  <a:rPr lang="en-US" altLang="ru-RU" sz="2400" b="1" dirty="0" err="1"/>
                  <a:t>S</a:t>
                </a:r>
                <a:r>
                  <a:rPr lang="en-US" altLang="ru-RU" sz="2400" b="1" baseline="-25000" dirty="0" err="1"/>
                  <a:t>new</a:t>
                </a:r>
                <a:r>
                  <a:rPr lang="en-US" altLang="ru-RU" sz="2400" b="1" dirty="0"/>
                  <a:t>:=k/ne</a:t>
                </a:r>
                <a:endParaRPr lang="en-US" altLang="ru-RU" sz="24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8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2400" dirty="0"/>
                  <a:t>2. </a:t>
                </a:r>
                <a:r>
                  <a:rPr lang="ru-RU" altLang="ru-RU" sz="2400" dirty="0"/>
                  <a:t>Пусть </a:t>
                </a:r>
                <a:r>
                  <a:rPr lang="en-US" altLang="ru-RU" sz="2400" b="1" dirty="0"/>
                  <a:t>S</a:t>
                </a:r>
                <a:r>
                  <a:rPr lang="en-US" altLang="ru-RU" sz="2400" b="1" baseline="-25000" dirty="0"/>
                  <a:t>old</a:t>
                </a:r>
                <a:r>
                  <a:rPr lang="en-US" altLang="ru-RU" sz="2400" dirty="0"/>
                  <a:t> – </a:t>
                </a:r>
                <a:r>
                  <a:rPr lang="ru-RU" altLang="ru-RU" sz="2400" dirty="0" smtClean="0"/>
                  <a:t>прежнее значение </a:t>
                </a:r>
                <a:r>
                  <a:rPr lang="ru-RU" altLang="ru-RU" sz="2400" dirty="0" smtClean="0"/>
                  <a:t>вероятности</a:t>
                </a:r>
                <a:r>
                  <a:rPr lang="ru-RU" altLang="ru-RU" sz="2400" dirty="0" smtClean="0"/>
                  <a:t>, </a:t>
                </a:r>
                <a:r>
                  <a:rPr lang="ru-RU" altLang="ru-RU" sz="2400" dirty="0"/>
                  <a:t>тогда </a:t>
                </a:r>
                <a:r>
                  <a:rPr lang="ru-RU" altLang="ru-RU" sz="2400" dirty="0" smtClean="0"/>
                  <a:t>текущая относительная погрешность: </a:t>
                </a:r>
                <a:endParaRPr lang="ru-RU" altLang="ru-RU" sz="24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800" dirty="0"/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l-GR" altLang="ru-RU" sz="2400" b="1" dirty="0" smtClean="0"/>
                  <a:t>ε</a:t>
                </a:r>
                <a:r>
                  <a:rPr lang="en-US" altLang="ru-RU" sz="2400" b="1" baseline="-25000" dirty="0" smtClean="0"/>
                  <a:t>r</a:t>
                </a:r>
                <a:r>
                  <a:rPr lang="en-US" altLang="ru-RU" sz="2400" b="1" dirty="0" smtClean="0"/>
                  <a:t>=2</a:t>
                </a:r>
                <a:r>
                  <a:rPr lang="en-US" altLang="ru-RU" sz="2400" b="1" dirty="0" smtClean="0"/>
                  <a:t> </a:t>
                </a:r>
                <a:r>
                  <a:rPr lang="en-US" altLang="ru-RU" sz="2400" b="1" dirty="0"/>
                  <a:t>∙ </a:t>
                </a:r>
                <a:r>
                  <a:rPr lang="en-US" altLang="ru-RU" sz="2400" b="1" dirty="0" smtClean="0"/>
                  <a:t>|S</a:t>
                </a:r>
                <a:r>
                  <a:rPr lang="en-US" altLang="ru-RU" sz="2400" b="1" baseline="-25000" dirty="0" smtClean="0"/>
                  <a:t>old</a:t>
                </a:r>
                <a:r>
                  <a:rPr lang="en-US" altLang="ru-RU" sz="2400" b="1" dirty="0" smtClean="0"/>
                  <a:t>-</a:t>
                </a:r>
                <a:r>
                  <a:rPr lang="en-US" altLang="ru-RU" sz="2400" b="1" dirty="0" err="1" smtClean="0"/>
                  <a:t>S</a:t>
                </a:r>
                <a:r>
                  <a:rPr lang="en-US" altLang="ru-RU" sz="2400" b="1" baseline="-25000" dirty="0" err="1" smtClean="0"/>
                  <a:t>new</a:t>
                </a:r>
                <a:r>
                  <a:rPr lang="en-US" altLang="ru-RU" sz="2400" b="1" dirty="0"/>
                  <a:t>|/(</a:t>
                </a:r>
                <a:r>
                  <a:rPr lang="en-US" altLang="ru-RU" sz="2400" b="1" dirty="0" err="1"/>
                  <a:t>S</a:t>
                </a:r>
                <a:r>
                  <a:rPr lang="en-US" altLang="ru-RU" sz="2400" b="1" baseline="-25000" dirty="0" err="1"/>
                  <a:t>old</a:t>
                </a:r>
                <a:r>
                  <a:rPr lang="en-US" altLang="ru-RU" sz="2400" b="1" dirty="0" err="1"/>
                  <a:t>+S</a:t>
                </a:r>
                <a:r>
                  <a:rPr lang="en-US" altLang="ru-RU" sz="2400" b="1" baseline="-25000" dirty="0" err="1"/>
                  <a:t>new</a:t>
                </a:r>
                <a:r>
                  <a:rPr lang="en-US" altLang="ru-RU" sz="2400" b="1" dirty="0" smtClean="0"/>
                  <a:t>)&lt;</a:t>
                </a:r>
                <a:r>
                  <a:rPr lang="el-GR" altLang="ru-RU" sz="2400" b="1" dirty="0"/>
                  <a:t> ε </a:t>
                </a:r>
                <a:r>
                  <a:rPr lang="en-US" altLang="ru-RU" sz="2400" dirty="0" smtClean="0"/>
                  <a:t>(</a:t>
                </a:r>
                <a:r>
                  <a:rPr lang="ru-RU" altLang="ru-RU" sz="2400" dirty="0" smtClean="0"/>
                  <a:t>заданная погрешность</a:t>
                </a:r>
                <a:r>
                  <a:rPr lang="en-US" altLang="ru-RU" sz="2400" dirty="0" smtClean="0"/>
                  <a:t>)</a:t>
                </a:r>
                <a:r>
                  <a:rPr lang="ru-RU" altLang="ru-RU" sz="2400" dirty="0" smtClean="0"/>
                  <a:t>, </a:t>
                </a:r>
                <a:r>
                  <a:rPr lang="ru-RU" altLang="ru-RU" sz="2400" dirty="0" smtClean="0"/>
                  <a:t>то </a:t>
                </a:r>
                <a:r>
                  <a:rPr lang="ru-RU" altLang="ru-RU" sz="2400" dirty="0" smtClean="0"/>
                  <a:t>вычисления завершены</a:t>
                </a:r>
                <a:r>
                  <a:rPr lang="ru-RU" altLang="ru-RU" sz="2400" dirty="0" smtClean="0"/>
                  <a:t>, </a:t>
                </a:r>
                <a:r>
                  <a:rPr lang="ru-RU" altLang="ru-RU" sz="2400" dirty="0" smtClean="0"/>
                  <a:t>иначе</a:t>
                </a:r>
                <a:r>
                  <a:rPr lang="ru-RU" altLang="ru-RU" sz="2400" b="1" dirty="0" smtClean="0"/>
                  <a:t>: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800" b="1" dirty="0"/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2400" b="1" dirty="0" smtClean="0"/>
                  <a:t> </a:t>
                </a:r>
                <a:r>
                  <a:rPr lang="en-US" altLang="ru-RU" sz="2400" b="1" dirty="0"/>
                  <a:t>S</a:t>
                </a:r>
                <a:r>
                  <a:rPr lang="en-US" altLang="ru-RU" sz="2400" b="1" baseline="-25000" dirty="0"/>
                  <a:t>old</a:t>
                </a:r>
                <a:r>
                  <a:rPr lang="en-US" altLang="ru-RU" sz="2400" b="1" dirty="0"/>
                  <a:t>:=</a:t>
                </a:r>
                <a:r>
                  <a:rPr lang="en-US" altLang="ru-RU" sz="2400" b="1" dirty="0" err="1"/>
                  <a:t>S</a:t>
                </a:r>
                <a:r>
                  <a:rPr lang="en-US" altLang="ru-RU" sz="2400" b="1" baseline="-25000" dirty="0" err="1"/>
                  <a:t>new</a:t>
                </a:r>
                <a:r>
                  <a:rPr lang="en-US" altLang="ru-RU" sz="2400" b="1" dirty="0"/>
                  <a:t>, ns:=ne+1, ne:=</a:t>
                </a:r>
                <a:r>
                  <a:rPr lang="ru-RU" altLang="ru-RU" sz="2400" b="1" dirty="0"/>
                  <a:t>1.</a:t>
                </a:r>
                <a:r>
                  <a:rPr lang="en-US" altLang="ru-RU" sz="2400" b="1" dirty="0" smtClean="0"/>
                  <a:t>2</a:t>
                </a:r>
                <a:r>
                  <a:rPr lang="en-US" altLang="ru-RU" sz="2400" dirty="0" smtClean="0"/>
                  <a:t> ∙ </a:t>
                </a:r>
                <a:r>
                  <a:rPr lang="en-US" altLang="ru-RU" sz="2400" b="1" dirty="0" smtClean="0"/>
                  <a:t>ne</a:t>
                </a:r>
                <a:r>
                  <a:rPr lang="ru-RU" altLang="ru-RU" sz="2400" b="1" dirty="0" smtClean="0"/>
                  <a:t> </a:t>
                </a:r>
                <a:r>
                  <a:rPr lang="ru-RU" altLang="ru-RU" sz="2400" i="1" dirty="0" smtClean="0"/>
                  <a:t>(</a:t>
                </a:r>
                <a:r>
                  <a:rPr lang="en-US" altLang="ru-RU" sz="2400" i="1" dirty="0" smtClean="0"/>
                  <a:t>ne</a:t>
                </a:r>
                <a:r>
                  <a:rPr lang="ru-RU" altLang="ru-RU" sz="2400" i="1" dirty="0" smtClean="0"/>
                  <a:t> – округлить до целого)</a:t>
                </a:r>
                <a:endParaRPr lang="ru-RU" altLang="ru-RU" sz="2400" i="1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8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2400" dirty="0" smtClean="0"/>
                  <a:t>3. </a:t>
                </a:r>
                <a:r>
                  <a:rPr lang="ru-RU" altLang="ru-RU" sz="2400" dirty="0"/>
                  <a:t>Начальные </a:t>
                </a:r>
                <a:r>
                  <a:rPr lang="ru-RU" altLang="ru-RU" sz="2400" dirty="0" smtClean="0"/>
                  <a:t>значения (до п.1): </a:t>
                </a:r>
                <a:r>
                  <a:rPr lang="en-US" altLang="ru-RU" sz="2400" b="1" dirty="0"/>
                  <a:t>Sold:=0, ns:=1, ne=</a:t>
                </a:r>
                <a:r>
                  <a:rPr lang="ru-RU" altLang="ru-RU" sz="2400" i="1" dirty="0"/>
                  <a:t>несколько тысяч (обычно от 3 до 5)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8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2400" dirty="0"/>
                  <a:t>4</a:t>
                </a:r>
                <a:r>
                  <a:rPr lang="ru-RU" altLang="ru-RU" sz="2400" dirty="0" smtClean="0"/>
                  <a:t>. После завершения вычислений найдем площади </a:t>
                </a:r>
                <a:r>
                  <a:rPr lang="en-US" altLang="ru-RU" sz="2400" b="1" dirty="0"/>
                  <a:t>S:=</a:t>
                </a:r>
                <a:r>
                  <a:rPr lang="en-US" altLang="ru-RU" sz="2400" b="1" dirty="0" smtClean="0"/>
                  <a:t>S</a:t>
                </a:r>
                <a:r>
                  <a:rPr lang="en-US" altLang="ru-RU" sz="2400" b="1" baseline="-25000" dirty="0" smtClean="0"/>
                  <a:t>new</a:t>
                </a:r>
                <a:r>
                  <a:rPr lang="en-US" altLang="ru-RU" sz="2400" b="1" dirty="0" smtClean="0"/>
                  <a:t>∙</a:t>
                </a:r>
                <a:r>
                  <a:rPr lang="ru-RU" altLang="ru-RU" sz="2400" b="1" dirty="0" smtClean="0"/>
                  <a:t>(</a:t>
                </a:r>
                <a:r>
                  <a:rPr lang="en-US" altLang="ru-RU" sz="2400" b="1" i="1" dirty="0" err="1" smtClean="0">
                    <a:ea typeface="Yu Gothic" panose="020B0400000000000000" pitchFamily="34" charset="-128"/>
                  </a:rPr>
                  <a:t>X</a:t>
                </a:r>
                <a:r>
                  <a:rPr lang="en-US" altLang="ru-RU" sz="2400" b="1" i="1" baseline="-25000" dirty="0" err="1" smtClean="0">
                    <a:ea typeface="Yu Gothic" panose="020B0400000000000000" pitchFamily="34" charset="-128"/>
                  </a:rPr>
                  <a:t>max</a:t>
                </a:r>
                <a:r>
                  <a:rPr lang="ru-RU" altLang="ru-RU" sz="2400" b="1" i="1" dirty="0" smtClean="0">
                    <a:ea typeface="Yu Gothic" panose="020B0400000000000000" pitchFamily="34" charset="-128"/>
                  </a:rPr>
                  <a:t>-</a:t>
                </a:r>
                <a:r>
                  <a:rPr lang="en-US" altLang="ru-RU" sz="2400" b="1" i="1" dirty="0" smtClean="0">
                    <a:ea typeface="Yu Gothic" panose="020B0400000000000000" pitchFamily="34" charset="-128"/>
                  </a:rPr>
                  <a:t> </a:t>
                </a:r>
                <a:r>
                  <a:rPr lang="en-US" altLang="ru-RU" sz="2400" b="1" i="1" dirty="0" err="1" smtClean="0">
                    <a:ea typeface="Yu Gothic" panose="020B0400000000000000" pitchFamily="34" charset="-128"/>
                  </a:rPr>
                  <a:t>X</a:t>
                </a:r>
                <a:r>
                  <a:rPr lang="en-US" altLang="ru-RU" sz="2400" b="1" i="1" baseline="-25000" dirty="0" err="1" smtClean="0">
                    <a:ea typeface="Yu Gothic" panose="020B0400000000000000" pitchFamily="34" charset="-128"/>
                  </a:rPr>
                  <a:t>min</a:t>
                </a:r>
                <a:r>
                  <a:rPr lang="en-US" altLang="ru-RU" sz="2400" b="1" i="1" dirty="0" smtClean="0">
                    <a:ea typeface="Yu Gothic" panose="020B0400000000000000" pitchFamily="34" charset="-128"/>
                  </a:rPr>
                  <a:t>)</a:t>
                </a:r>
                <a:r>
                  <a:rPr lang="en-US" altLang="ru-RU" sz="2400" b="1" dirty="0" smtClean="0"/>
                  <a:t> ∙</a:t>
                </a:r>
                <a:r>
                  <a:rPr lang="ru-RU" altLang="ru-RU" sz="2400" b="1" dirty="0" smtClean="0"/>
                  <a:t> (</a:t>
                </a:r>
                <a:r>
                  <a:rPr lang="en-US" altLang="ru-RU" sz="2400" b="1" i="1" dirty="0" err="1" smtClean="0">
                    <a:ea typeface="Yu Gothic" panose="020B0400000000000000" pitchFamily="34" charset="-128"/>
                  </a:rPr>
                  <a:t>Y</a:t>
                </a:r>
                <a:r>
                  <a:rPr lang="en-US" altLang="ru-RU" sz="2400" b="1" i="1" baseline="-25000" dirty="0" err="1" smtClean="0">
                    <a:ea typeface="Yu Gothic" panose="020B0400000000000000" pitchFamily="34" charset="-128"/>
                  </a:rPr>
                  <a:t>max</a:t>
                </a:r>
                <a:r>
                  <a:rPr lang="ru-RU" altLang="ru-RU" sz="2400" b="1" i="1" dirty="0" smtClean="0">
                    <a:ea typeface="Yu Gothic" panose="020B0400000000000000" pitchFamily="34" charset="-128"/>
                  </a:rPr>
                  <a:t>-</a:t>
                </a:r>
                <a:r>
                  <a:rPr lang="en-US" altLang="ru-RU" sz="2400" b="1" i="1" dirty="0" smtClean="0">
                    <a:ea typeface="Yu Gothic" panose="020B0400000000000000" pitchFamily="34" charset="-128"/>
                  </a:rPr>
                  <a:t> </a:t>
                </a:r>
                <a:r>
                  <a:rPr lang="en-US" altLang="ru-RU" sz="2400" b="1" i="1" dirty="0" err="1" smtClean="0">
                    <a:ea typeface="Yu Gothic" panose="020B0400000000000000" pitchFamily="34" charset="-128"/>
                  </a:rPr>
                  <a:t>Y</a:t>
                </a:r>
                <a:r>
                  <a:rPr lang="en-US" altLang="ru-RU" sz="2400" b="1" i="1" baseline="-25000" dirty="0" err="1" smtClean="0">
                    <a:ea typeface="Yu Gothic" panose="020B0400000000000000" pitchFamily="34" charset="-128"/>
                  </a:rPr>
                  <a:t>min</a:t>
                </a:r>
                <a:r>
                  <a:rPr lang="en-US" altLang="ru-RU" sz="2400" b="1" i="1" dirty="0" smtClean="0">
                    <a:ea typeface="Yu Gothic" panose="020B0400000000000000" pitchFamily="34" charset="-128"/>
                  </a:rPr>
                  <a:t>)</a:t>
                </a:r>
                <a:endParaRPr lang="ru-RU" altLang="ru-RU" sz="2400" b="1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8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2400" dirty="0"/>
                  <a:t>5</a:t>
                </a:r>
                <a:r>
                  <a:rPr lang="ru-RU" altLang="ru-RU" sz="2400" dirty="0" smtClean="0"/>
                  <a:t>. </a:t>
                </a:r>
                <a:r>
                  <a:rPr lang="ru-RU" altLang="ru-RU" sz="2400" dirty="0"/>
                  <a:t>Для </a:t>
                </a:r>
                <a:r>
                  <a:rPr lang="ru-RU" altLang="ru-RU" sz="2400" dirty="0" smtClean="0"/>
                  <a:t>сравнения </a:t>
                </a:r>
                <a:r>
                  <a:rPr lang="ru-RU" altLang="ru-RU" sz="2400" dirty="0" smtClean="0"/>
                  <a:t>с </a:t>
                </a:r>
                <a:r>
                  <a:rPr lang="ru-RU" altLang="ru-RU" sz="2400" dirty="0"/>
                  <a:t>реальным </a:t>
                </a:r>
                <a:r>
                  <a:rPr lang="ru-RU" altLang="ru-RU" sz="2400" dirty="0" smtClean="0"/>
                  <a:t>значением вычислим площадь </a:t>
                </a:r>
                <a:r>
                  <a:rPr lang="ru-RU" altLang="ru-RU" sz="2400" dirty="0" err="1" smtClean="0"/>
                  <a:t>многовершинника</a:t>
                </a:r>
                <a:r>
                  <a:rPr lang="ru-RU" altLang="ru-RU" sz="2400" dirty="0" smtClean="0"/>
                  <a:t>: 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altLang="ru-R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chr m:val="∑"/>
                          <m:ctrlP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ru-R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ru-R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ru-R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ru-R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ru-R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 alt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ru-RU" alt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где </m:t>
                      </m:r>
                      <m:r>
                        <a:rPr lang="en-US" alt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alt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−числ</m:t>
                      </m:r>
                      <m:r>
                        <a:rPr lang="ru-RU" alt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о вершин,</m:t>
                      </m:r>
                      <m:r>
                        <a:rPr lang="en-US" alt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причем</m:t>
                      </m:r>
                      <m:sSub>
                        <m:sSubPr>
                          <m:ctrlP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alt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altLang="ru-RU" sz="2400" dirty="0"/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2400" dirty="0" smtClean="0"/>
                  <a:t>(</a:t>
                </a:r>
                <a:r>
                  <a:rPr lang="ru-RU" altLang="ru-RU" sz="2400" dirty="0" smtClean="0"/>
                  <a:t>при составлении программы удобно организовать цикл не от 1 до </a:t>
                </a:r>
                <a:r>
                  <a:rPr lang="en-US" altLang="ru-RU" sz="2400" dirty="0" smtClean="0"/>
                  <a:t>n</a:t>
                </a:r>
                <a:r>
                  <a:rPr lang="ru-RU" altLang="ru-RU" sz="2400" dirty="0" smtClean="0"/>
                  <a:t>, а от 0 до </a:t>
                </a:r>
                <a:r>
                  <a:rPr lang="en-US" altLang="ru-RU" sz="2400" dirty="0" smtClean="0"/>
                  <a:t>n-1)</a:t>
                </a:r>
                <a:endParaRPr lang="ru-RU" altLang="ru-RU" sz="24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2400" dirty="0" smtClean="0"/>
                  <a:t>Применение данного подхода </a:t>
                </a:r>
                <a:r>
                  <a:rPr lang="ru-RU" altLang="ru-RU" sz="2400" dirty="0" smtClean="0"/>
                  <a:t>возможно </a:t>
                </a:r>
                <a:r>
                  <a:rPr lang="ru-RU" altLang="ru-RU" sz="2400" dirty="0" smtClean="0"/>
                  <a:t>тогда, когда </a:t>
                </a:r>
                <a:r>
                  <a:rPr lang="ru-RU" altLang="ru-RU" sz="2400" dirty="0" smtClean="0"/>
                  <a:t>можно записать соответствующую функцию. В случае </a:t>
                </a:r>
                <a:r>
                  <a:rPr lang="ru-RU" altLang="ru-RU" sz="2400" dirty="0" err="1" smtClean="0"/>
                  <a:t>многовершинника</a:t>
                </a:r>
                <a:r>
                  <a:rPr lang="ru-RU" altLang="ru-RU" sz="2400" dirty="0" smtClean="0"/>
                  <a:t> это так. Подробнее – следующий слайд. </a:t>
                </a:r>
                <a:endParaRPr lang="ru-RU" altLang="ru-RU" sz="2400" dirty="0"/>
              </a:p>
            </p:txBody>
          </p:sp>
        </mc:Choice>
        <mc:Fallback>
          <p:sp>
            <p:nvSpPr>
              <p:cNvPr id="819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" y="473118"/>
                <a:ext cx="12192001" cy="6394315"/>
              </a:xfrm>
              <a:prstGeom prst="rect">
                <a:avLst/>
              </a:prstGeom>
              <a:blipFill>
                <a:blip r:embed="rId2"/>
                <a:stretch>
                  <a:fillRect l="-750" t="-763" b="-12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4625" y="0"/>
            <a:ext cx="904337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пределение принадлежности точки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многовершиннику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87" name="Группа 186"/>
          <p:cNvGrpSpPr/>
          <p:nvPr/>
        </p:nvGrpSpPr>
        <p:grpSpPr>
          <a:xfrm>
            <a:off x="5463915" y="2584637"/>
            <a:ext cx="6681527" cy="4227400"/>
            <a:chOff x="5463915" y="2584637"/>
            <a:chExt cx="6681527" cy="4227400"/>
          </a:xfrm>
        </p:grpSpPr>
        <p:sp>
          <p:nvSpPr>
            <p:cNvPr id="13" name="Блок-схема: решение 12"/>
            <p:cNvSpPr/>
            <p:nvPr/>
          </p:nvSpPr>
          <p:spPr>
            <a:xfrm>
              <a:off x="6724625" y="2756923"/>
              <a:ext cx="1481666" cy="71120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err="1">
                  <a:solidFill>
                    <a:schemeClr val="tx1"/>
                  </a:solidFill>
                </a:rPr>
                <a:t>y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i</a:t>
              </a:r>
              <a:r>
                <a:rPr lang="en-US" i="1" dirty="0" smtClean="0">
                  <a:solidFill>
                    <a:schemeClr val="tx1"/>
                  </a:solidFill>
                </a:rPr>
                <a:t>=y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i+1</a:t>
              </a:r>
              <a:endParaRPr lang="ru-RU" i="1" baseline="-25000" dirty="0">
                <a:solidFill>
                  <a:schemeClr val="tx1"/>
                </a:solidFill>
              </a:endParaRPr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8731023" y="2812850"/>
              <a:ext cx="2556933" cy="584077"/>
              <a:chOff x="8136467" y="3082665"/>
              <a:chExt cx="2556933" cy="651135"/>
            </a:xfrm>
          </p:grpSpPr>
          <p:sp>
            <p:nvSpPr>
              <p:cNvPr id="14" name="Блок-схема: процесс 13"/>
              <p:cNvSpPr/>
              <p:nvPr/>
            </p:nvSpPr>
            <p:spPr>
              <a:xfrm>
                <a:off x="8136467" y="3082665"/>
                <a:ext cx="2556933" cy="651135"/>
              </a:xfrm>
              <a:prstGeom prst="flowChartProcess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15" name="Рисунок 1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175900" y="3179465"/>
                <a:ext cx="2448530" cy="429742"/>
              </a:xfrm>
              <a:prstGeom prst="rect">
                <a:avLst/>
              </a:prstGeom>
            </p:spPr>
          </p:pic>
        </p:grpSp>
        <p:cxnSp>
          <p:nvCxnSpPr>
            <p:cNvPr id="18" name="Прямая со стрелкой 17"/>
            <p:cNvCxnSpPr>
              <a:stCxn id="13" idx="3"/>
              <a:endCxn id="14" idx="1"/>
            </p:cNvCxnSpPr>
            <p:nvPr/>
          </p:nvCxnSpPr>
          <p:spPr>
            <a:xfrm flipV="1">
              <a:off x="8206291" y="3104889"/>
              <a:ext cx="524732" cy="763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Блок-схема: решение 20"/>
            <p:cNvSpPr/>
            <p:nvPr/>
          </p:nvSpPr>
          <p:spPr>
            <a:xfrm>
              <a:off x="6666769" y="3787153"/>
              <a:ext cx="1481666" cy="71120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x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i</a:t>
              </a:r>
              <a:r>
                <a:rPr lang="en-US" i="1" dirty="0" smtClean="0">
                  <a:solidFill>
                    <a:schemeClr val="tx1"/>
                  </a:solidFill>
                </a:rPr>
                <a:t>=x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i+1</a:t>
              </a:r>
              <a:endParaRPr lang="ru-RU" i="1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Соединительная линия уступом 25"/>
            <p:cNvCxnSpPr>
              <a:stCxn id="14" idx="2"/>
              <a:endCxn id="21" idx="0"/>
            </p:cNvCxnSpPr>
            <p:nvPr/>
          </p:nvCxnSpPr>
          <p:spPr>
            <a:xfrm rot="5400000">
              <a:off x="8513433" y="2291096"/>
              <a:ext cx="390226" cy="2601888"/>
            </a:xfrm>
            <a:prstGeom prst="bentConnector3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Блок-схема: решение 28"/>
            <p:cNvSpPr/>
            <p:nvPr/>
          </p:nvSpPr>
          <p:spPr>
            <a:xfrm>
              <a:off x="8415578" y="3789452"/>
              <a:ext cx="3187824" cy="711201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(</a:t>
              </a:r>
              <a:r>
                <a:rPr lang="en-US" i="1" dirty="0" err="1" smtClean="0">
                  <a:solidFill>
                    <a:schemeClr val="tx1"/>
                  </a:solidFill>
                </a:rPr>
                <a:t>y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p</a:t>
              </a:r>
              <a:r>
                <a:rPr lang="en-US" i="1" dirty="0" smtClean="0">
                  <a:solidFill>
                    <a:schemeClr val="tx1"/>
                  </a:solidFill>
                </a:rPr>
                <a:t>&gt;</a:t>
              </a:r>
              <a:r>
                <a:rPr lang="en-US" i="1" dirty="0" err="1" smtClean="0">
                  <a:solidFill>
                    <a:schemeClr val="tx1"/>
                  </a:solidFill>
                </a:rPr>
                <a:t>y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i</a:t>
              </a:r>
              <a:r>
                <a:rPr lang="en-US" i="1" dirty="0" smtClean="0">
                  <a:solidFill>
                    <a:schemeClr val="tx1"/>
                  </a:solidFill>
                </a:rPr>
                <a:t>)=(</a:t>
              </a:r>
              <a:r>
                <a:rPr lang="en-US" i="1" dirty="0" err="1" smtClean="0">
                  <a:solidFill>
                    <a:schemeClr val="tx1"/>
                  </a:solidFill>
                </a:rPr>
                <a:t>y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p</a:t>
              </a:r>
              <a:r>
                <a:rPr lang="en-US" i="1" dirty="0" smtClean="0">
                  <a:solidFill>
                    <a:schemeClr val="tx1"/>
                  </a:solidFill>
                </a:rPr>
                <a:t>&lt;y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i+1</a:t>
              </a:r>
              <a:r>
                <a:rPr lang="en-US" i="1" dirty="0" smtClean="0">
                  <a:solidFill>
                    <a:schemeClr val="tx1"/>
                  </a:solidFill>
                </a:rPr>
                <a:t>)</a:t>
              </a:r>
              <a:endParaRPr lang="ru-RU" i="1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Прямая со стрелкой 29"/>
            <p:cNvCxnSpPr>
              <a:stCxn id="21" idx="3"/>
              <a:endCxn id="29" idx="1"/>
            </p:cNvCxnSpPr>
            <p:nvPr/>
          </p:nvCxnSpPr>
          <p:spPr>
            <a:xfrm>
              <a:off x="8148435" y="4142753"/>
              <a:ext cx="267143" cy="23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Блок-схема: решение 33"/>
            <p:cNvSpPr/>
            <p:nvPr/>
          </p:nvSpPr>
          <p:spPr>
            <a:xfrm>
              <a:off x="5814302" y="4696945"/>
              <a:ext cx="3187824" cy="711201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(</a:t>
              </a:r>
              <a:r>
                <a:rPr lang="en-US" i="1" dirty="0" err="1" smtClean="0">
                  <a:solidFill>
                    <a:schemeClr val="tx1"/>
                  </a:solidFill>
                </a:rPr>
                <a:t>x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t</a:t>
              </a:r>
              <a:r>
                <a:rPr lang="en-US" i="1" dirty="0" smtClean="0">
                  <a:solidFill>
                    <a:schemeClr val="tx1"/>
                  </a:solidFill>
                </a:rPr>
                <a:t>&gt;x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i</a:t>
              </a:r>
              <a:r>
                <a:rPr lang="en-US" i="1" dirty="0" smtClean="0">
                  <a:solidFill>
                    <a:schemeClr val="tx1"/>
                  </a:solidFill>
                </a:rPr>
                <a:t>)=(</a:t>
              </a:r>
              <a:r>
                <a:rPr lang="en-US" i="1" dirty="0" err="1" smtClean="0">
                  <a:solidFill>
                    <a:schemeClr val="tx1"/>
                  </a:solidFill>
                </a:rPr>
                <a:t>x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t</a:t>
              </a:r>
              <a:r>
                <a:rPr lang="en-US" i="1" dirty="0" smtClean="0">
                  <a:solidFill>
                    <a:schemeClr val="tx1"/>
                  </a:solidFill>
                </a:rPr>
                <a:t>&lt;x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i+1</a:t>
              </a:r>
              <a:r>
                <a:rPr lang="en-US" i="1" dirty="0" smtClean="0">
                  <a:solidFill>
                    <a:schemeClr val="tx1"/>
                  </a:solidFill>
                </a:rPr>
                <a:t>)</a:t>
              </a:r>
              <a:endParaRPr lang="ru-RU" i="1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Прямая со стрелкой 34"/>
            <p:cNvCxnSpPr>
              <a:stCxn id="21" idx="2"/>
              <a:endCxn id="34" idx="0"/>
            </p:cNvCxnSpPr>
            <p:nvPr/>
          </p:nvCxnSpPr>
          <p:spPr>
            <a:xfrm>
              <a:off x="7407602" y="4498353"/>
              <a:ext cx="612" cy="19859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Блок-схема: процесс 49"/>
            <p:cNvSpPr/>
            <p:nvPr/>
          </p:nvSpPr>
          <p:spPr>
            <a:xfrm>
              <a:off x="9552290" y="5621898"/>
              <a:ext cx="914400" cy="372653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k</a:t>
              </a:r>
              <a:r>
                <a:rPr lang="en-US" dirty="0" smtClean="0">
                  <a:solidFill>
                    <a:schemeClr val="tx1"/>
                  </a:solidFill>
                </a:rPr>
                <a:t>:=k+1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52" name="Прямая со стрелкой 51"/>
            <p:cNvCxnSpPr>
              <a:stCxn id="29" idx="2"/>
              <a:endCxn id="98" idx="0"/>
            </p:cNvCxnSpPr>
            <p:nvPr/>
          </p:nvCxnSpPr>
          <p:spPr>
            <a:xfrm>
              <a:off x="10009490" y="4500653"/>
              <a:ext cx="0" cy="20917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 стрелкой 57"/>
            <p:cNvCxnSpPr>
              <a:endCxn id="13" idx="0"/>
            </p:cNvCxnSpPr>
            <p:nvPr/>
          </p:nvCxnSpPr>
          <p:spPr>
            <a:xfrm>
              <a:off x="7465458" y="2584637"/>
              <a:ext cx="0" cy="17228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8051444" y="3787153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8176371" y="2766830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463915" y="4696944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8073306" y="5472504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9016895" y="4605242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71" name="Блок-схема: процесс 70"/>
            <p:cNvSpPr/>
            <p:nvPr/>
          </p:nvSpPr>
          <p:spPr>
            <a:xfrm>
              <a:off x="5729180" y="6441057"/>
              <a:ext cx="1990889" cy="370980"/>
            </a:xfrm>
            <a:prstGeom prst="flowChart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Продолжение…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72" name="Соединительная линия уступом 71"/>
            <p:cNvCxnSpPr>
              <a:stCxn id="13" idx="1"/>
              <a:endCxn id="71" idx="1"/>
            </p:cNvCxnSpPr>
            <p:nvPr/>
          </p:nvCxnSpPr>
          <p:spPr>
            <a:xfrm rot="10800000" flipV="1">
              <a:off x="5729181" y="3112523"/>
              <a:ext cx="995445" cy="3514024"/>
            </a:xfrm>
            <a:prstGeom prst="bentConnector3">
              <a:avLst>
                <a:gd name="adj1" fmla="val 122965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 стрелкой 86"/>
            <p:cNvCxnSpPr>
              <a:stCxn id="71" idx="3"/>
            </p:cNvCxnSpPr>
            <p:nvPr/>
          </p:nvCxnSpPr>
          <p:spPr>
            <a:xfrm flipV="1">
              <a:off x="7720069" y="6624035"/>
              <a:ext cx="243524" cy="251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6335596" y="2753851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0675798" y="4606458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98" name="Блок-схема: решение 97"/>
            <p:cNvSpPr/>
            <p:nvPr/>
          </p:nvSpPr>
          <p:spPr>
            <a:xfrm>
              <a:off x="9268657" y="4709832"/>
              <a:ext cx="1481666" cy="471384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x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i</a:t>
              </a:r>
              <a:r>
                <a:rPr lang="en-US" i="1" dirty="0" smtClean="0">
                  <a:solidFill>
                    <a:schemeClr val="tx1"/>
                  </a:solidFill>
                </a:rPr>
                <a:t>&lt;</a:t>
              </a:r>
              <a:r>
                <a:rPr lang="en-US" i="1" dirty="0" err="1" smtClean="0">
                  <a:solidFill>
                    <a:schemeClr val="tx1"/>
                  </a:solidFill>
                </a:rPr>
                <a:t>x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p</a:t>
              </a:r>
              <a:endParaRPr lang="ru-RU" i="1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107" name="Прямая со стрелкой 106"/>
            <p:cNvCxnSpPr>
              <a:stCxn id="125" idx="3"/>
              <a:endCxn id="50" idx="1"/>
            </p:cNvCxnSpPr>
            <p:nvPr/>
          </p:nvCxnSpPr>
          <p:spPr>
            <a:xfrm flipV="1">
              <a:off x="8146770" y="5808225"/>
              <a:ext cx="1405520" cy="417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9994721" y="4389866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1480782" y="3798413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866772" y="5916960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125" name="Блок-схема: решение 124"/>
            <p:cNvSpPr/>
            <p:nvPr/>
          </p:nvSpPr>
          <p:spPr>
            <a:xfrm>
              <a:off x="6665104" y="5576705"/>
              <a:ext cx="1481666" cy="471384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err="1" smtClean="0">
                  <a:solidFill>
                    <a:schemeClr val="tx1"/>
                  </a:solidFill>
                </a:rPr>
                <a:t>x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t</a:t>
              </a:r>
              <a:r>
                <a:rPr lang="en-US" i="1" dirty="0" smtClean="0">
                  <a:solidFill>
                    <a:schemeClr val="tx1"/>
                  </a:solidFill>
                </a:rPr>
                <a:t>&lt; </a:t>
              </a:r>
              <a:r>
                <a:rPr lang="en-US" i="1" dirty="0" err="1" smtClean="0">
                  <a:solidFill>
                    <a:schemeClr val="tx1"/>
                  </a:solidFill>
                </a:rPr>
                <a:t>x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p</a:t>
              </a:r>
              <a:endParaRPr lang="ru-RU" i="1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128" name="Прямая со стрелкой 127"/>
            <p:cNvCxnSpPr>
              <a:stCxn id="34" idx="2"/>
              <a:endCxn id="125" idx="0"/>
            </p:cNvCxnSpPr>
            <p:nvPr/>
          </p:nvCxnSpPr>
          <p:spPr>
            <a:xfrm flipH="1">
              <a:off x="7405937" y="5408146"/>
              <a:ext cx="2277" cy="16855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Соединительная линия уступом 131"/>
            <p:cNvCxnSpPr>
              <a:stCxn id="98" idx="1"/>
              <a:endCxn id="50" idx="1"/>
            </p:cNvCxnSpPr>
            <p:nvPr/>
          </p:nvCxnSpPr>
          <p:spPr>
            <a:xfrm rot="10800000" flipH="1" flipV="1">
              <a:off x="9268656" y="4945523"/>
              <a:ext cx="283633" cy="862701"/>
            </a:xfrm>
            <a:prstGeom prst="bentConnector3">
              <a:avLst>
                <a:gd name="adj1" fmla="val -48358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Соединительная линия уступом 138"/>
            <p:cNvCxnSpPr>
              <a:stCxn id="34" idx="1"/>
              <a:endCxn id="71" idx="1"/>
            </p:cNvCxnSpPr>
            <p:nvPr/>
          </p:nvCxnSpPr>
          <p:spPr>
            <a:xfrm rot="10800000" flipV="1">
              <a:off x="5729180" y="5052545"/>
              <a:ext cx="85122" cy="1574001"/>
            </a:xfrm>
            <a:prstGeom prst="bentConnector3">
              <a:avLst>
                <a:gd name="adj1" fmla="val 368556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TextBox 141"/>
            <p:cNvSpPr txBox="1"/>
            <p:nvPr/>
          </p:nvSpPr>
          <p:spPr>
            <a:xfrm>
              <a:off x="7407895" y="5269997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cxnSp>
          <p:nvCxnSpPr>
            <p:cNvPr id="145" name="Соединительная линия уступом 144"/>
            <p:cNvCxnSpPr>
              <a:stCxn id="125" idx="2"/>
              <a:endCxn id="71" idx="1"/>
            </p:cNvCxnSpPr>
            <p:nvPr/>
          </p:nvCxnSpPr>
          <p:spPr>
            <a:xfrm rot="5400000">
              <a:off x="6278330" y="5498940"/>
              <a:ext cx="578458" cy="1676757"/>
            </a:xfrm>
            <a:prstGeom prst="bentConnector4">
              <a:avLst>
                <a:gd name="adj1" fmla="val 51211"/>
                <a:gd name="adj2" fmla="val 113633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Соединительная линия уступом 147"/>
            <p:cNvCxnSpPr>
              <a:stCxn id="50" idx="2"/>
              <a:endCxn id="71" idx="1"/>
            </p:cNvCxnSpPr>
            <p:nvPr/>
          </p:nvCxnSpPr>
          <p:spPr>
            <a:xfrm rot="5400000">
              <a:off x="7553337" y="4170394"/>
              <a:ext cx="631996" cy="4280310"/>
            </a:xfrm>
            <a:prstGeom prst="bentConnector4">
              <a:avLst>
                <a:gd name="adj1" fmla="val 55055"/>
                <a:gd name="adj2" fmla="val 105341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Соединительная линия уступом 151"/>
            <p:cNvCxnSpPr>
              <a:stCxn id="29" idx="3"/>
              <a:endCxn id="71" idx="1"/>
            </p:cNvCxnSpPr>
            <p:nvPr/>
          </p:nvCxnSpPr>
          <p:spPr>
            <a:xfrm flipH="1">
              <a:off x="5729180" y="4145053"/>
              <a:ext cx="5874222" cy="2481494"/>
            </a:xfrm>
            <a:prstGeom prst="bentConnector5">
              <a:avLst>
                <a:gd name="adj1" fmla="val -3892"/>
                <a:gd name="adj2" fmla="val 88602"/>
                <a:gd name="adj3" fmla="val 103892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Соединительная линия уступом 155"/>
            <p:cNvCxnSpPr>
              <a:stCxn id="98" idx="3"/>
              <a:endCxn id="71" idx="1"/>
            </p:cNvCxnSpPr>
            <p:nvPr/>
          </p:nvCxnSpPr>
          <p:spPr>
            <a:xfrm flipH="1">
              <a:off x="5729180" y="4945524"/>
              <a:ext cx="5021143" cy="1681023"/>
            </a:xfrm>
            <a:prstGeom prst="bentConnector5">
              <a:avLst>
                <a:gd name="adj1" fmla="val -21440"/>
                <a:gd name="adj2" fmla="val 83636"/>
                <a:gd name="adj3" fmla="val 104553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TextBox 183"/>
            <p:cNvSpPr txBox="1"/>
            <p:nvPr/>
          </p:nvSpPr>
          <p:spPr>
            <a:xfrm>
              <a:off x="7869335" y="6438554"/>
              <a:ext cx="4276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В конце </a:t>
              </a:r>
              <a:r>
                <a:rPr lang="en-US" dirty="0" smtClean="0"/>
                <a:t>k </a:t>
              </a:r>
              <a:r>
                <a:rPr lang="ru-RU" dirty="0" smtClean="0"/>
                <a:t>- нечетное, значит точка внутри</a:t>
              </a:r>
              <a:endParaRPr lang="ru-RU" dirty="0"/>
            </a:p>
          </p:txBody>
        </p:sp>
      </p:grpSp>
      <p:sp>
        <p:nvSpPr>
          <p:cNvPr id="186" name="TextBox 185"/>
          <p:cNvSpPr txBox="1"/>
          <p:nvPr/>
        </p:nvSpPr>
        <p:spPr>
          <a:xfrm>
            <a:off x="253971" y="5884556"/>
            <a:ext cx="50558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Справа представлено тело цикла </a:t>
            </a:r>
            <a:r>
              <a:rPr lang="en-US" dirty="0" smtClean="0"/>
              <a:t>for </a:t>
            </a:r>
            <a:r>
              <a:rPr lang="ru-RU" dirty="0" smtClean="0"/>
              <a:t>по всем </a:t>
            </a:r>
          </a:p>
          <a:p>
            <a:r>
              <a:rPr lang="ru-RU" dirty="0" smtClean="0"/>
              <a:t>вершинам. Если по завершении цикла значение</a:t>
            </a:r>
          </a:p>
          <a:p>
            <a:r>
              <a:rPr lang="en-US" dirty="0" smtClean="0"/>
              <a:t>c</a:t>
            </a:r>
            <a:r>
              <a:rPr lang="ru-RU" dirty="0" err="1" smtClean="0"/>
              <a:t>четчика</a:t>
            </a:r>
            <a:r>
              <a:rPr lang="ru-RU" dirty="0" smtClean="0"/>
              <a:t> </a:t>
            </a:r>
            <a:r>
              <a:rPr lang="en-US" dirty="0" smtClean="0"/>
              <a:t>k-</a:t>
            </a:r>
            <a:r>
              <a:rPr lang="ru-RU" dirty="0" smtClean="0"/>
              <a:t>чётное, то точка </a:t>
            </a:r>
            <a:r>
              <a:rPr lang="en-US" dirty="0" smtClean="0"/>
              <a:t>p </a:t>
            </a:r>
            <a:r>
              <a:rPr lang="ru-RU" dirty="0" smtClean="0"/>
              <a:t>внутри фигуры…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18434" y="802940"/>
            <a:ext cx="5481339" cy="5191611"/>
            <a:chOff x="18434" y="802940"/>
            <a:chExt cx="5481339" cy="5191611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434" y="802940"/>
              <a:ext cx="5481339" cy="5191611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4305371" y="397181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3</a:t>
              </a:r>
              <a:endParaRPr lang="ru-RU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60400" y="472418"/>
            <a:ext cx="114300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Известно, что если через любую точку внутри фигуры п</a:t>
            </a:r>
            <a:r>
              <a:rPr lang="ru-RU" dirty="0"/>
              <a:t>р</a:t>
            </a:r>
            <a:r>
              <a:rPr lang="ru-RU" dirty="0" smtClean="0"/>
              <a:t>овести горизонталь, то количество односторонних ее пересечений со сторонами фигуры всегда нечётное. Уравнение для координаты </a:t>
            </a:r>
            <a:r>
              <a:rPr lang="ru-RU" i="1" dirty="0" smtClean="0"/>
              <a:t>х</a:t>
            </a:r>
            <a:r>
              <a:rPr lang="en-US" i="1" baseline="-25000" dirty="0" smtClean="0"/>
              <a:t>t</a:t>
            </a:r>
            <a:r>
              <a:rPr lang="en-US" dirty="0" smtClean="0"/>
              <a:t> </a:t>
            </a:r>
            <a:r>
              <a:rPr lang="ru-RU" dirty="0" smtClean="0"/>
              <a:t>точки пересечения горизонтали с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6207" y="1083234"/>
            <a:ext cx="2987299" cy="5243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54511" y="1137291"/>
            <a:ext cx="323748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При 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=y</a:t>
            </a:r>
            <a:r>
              <a:rPr lang="en-US" i="1" baseline="-25000" dirty="0" smtClean="0"/>
              <a:t>i+1</a:t>
            </a:r>
            <a:r>
              <a:rPr lang="ru-RU" dirty="0" smtClean="0"/>
              <a:t> имеем деление на 0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0400" y="1137291"/>
            <a:ext cx="5313349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dirty="0" smtClean="0"/>
              <a:t>прямой, проведенной через точки </a:t>
            </a:r>
            <a:r>
              <a:rPr lang="en-US" b="1" i="1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и</a:t>
            </a:r>
            <a:r>
              <a:rPr lang="en-US" dirty="0" smtClean="0"/>
              <a:t> </a:t>
            </a:r>
            <a:r>
              <a:rPr lang="en-US" b="1" i="1" dirty="0" smtClean="0"/>
              <a:t>i+1</a:t>
            </a:r>
            <a:r>
              <a:rPr lang="en-US" dirty="0" smtClean="0"/>
              <a:t> </a:t>
            </a:r>
            <a:r>
              <a:rPr lang="ru-RU" dirty="0" smtClean="0"/>
              <a:t>имеет вид: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001131" y="1634734"/>
            <a:ext cx="918328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Случай нужно рассматривать отдельно, но нет смысла, поскольку для метода Монте-Карло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26512" y="2266745"/>
            <a:ext cx="843308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err="1" smtClean="0"/>
              <a:t>многовершинника</a:t>
            </a:r>
            <a:r>
              <a:rPr lang="ru-RU" dirty="0" smtClean="0"/>
              <a:t> пренебрежимо мало. Их мы не будем учитывать в расчетах.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26550" y="1939802"/>
            <a:ext cx="873854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 количество случайных точек с ординатой, совпадающей с горизонтальным участком у</a:t>
            </a:r>
          </a:p>
        </p:txBody>
      </p:sp>
    </p:spTree>
    <p:extLst>
      <p:ext uri="{BB962C8B-B14F-4D97-AF65-F5344CB8AC3E}">
        <p14:creationId xmlns:p14="http://schemas.microsoft.com/office/powerpoint/2010/main" val="150099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403" y="1039091"/>
            <a:ext cx="8634633" cy="54378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Описанный ранее поиск площади «с поворотом», применяемый в «методе закраски», и для математического </a:t>
            </a:r>
          </a:p>
          <a:p>
            <a:r>
              <a:rPr lang="ru-RU" sz="2000" dirty="0" smtClean="0"/>
              <a:t>определения принадлежности точки фигуре в методе Монте-Карло сокращает количество пробных точек.</a:t>
            </a:r>
            <a:endParaRPr lang="ru-RU" sz="20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0" y="688823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Ниже представлен ключевой фрагмент блок-схемы функции определения принадлежности точки </a:t>
            </a:r>
            <a:r>
              <a:rPr lang="en-US" i="1" dirty="0" smtClean="0"/>
              <a:t>P</a:t>
            </a:r>
            <a:r>
              <a:rPr lang="ru-RU" i="1" dirty="0" smtClean="0"/>
              <a:t> </a:t>
            </a:r>
            <a:r>
              <a:rPr lang="ru-RU" i="1" dirty="0" err="1" smtClean="0"/>
              <a:t>многовершиннику</a:t>
            </a:r>
            <a:r>
              <a:rPr lang="ru-RU" i="1" dirty="0" smtClean="0"/>
              <a:t>:</a:t>
            </a:r>
            <a:endParaRPr lang="ru-RU" i="1" dirty="0"/>
          </a:p>
        </p:txBody>
      </p:sp>
      <p:sp>
        <p:nvSpPr>
          <p:cNvPr id="3" name="Овал 2"/>
          <p:cNvSpPr/>
          <p:nvPr/>
        </p:nvSpPr>
        <p:spPr>
          <a:xfrm>
            <a:off x="393106" y="1392963"/>
            <a:ext cx="256373" cy="2563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366901" y="1298959"/>
            <a:ext cx="256373" cy="2563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161518" y="1350235"/>
            <a:ext cx="256373" cy="2563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4289989" y="2606466"/>
            <a:ext cx="256373" cy="2563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7674124" y="2606467"/>
            <a:ext cx="256373" cy="2563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4324172" y="3760149"/>
            <a:ext cx="256373" cy="2563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7691215" y="3768695"/>
            <a:ext cx="256373" cy="2563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>
            <a:off x="4281443" y="4862556"/>
            <a:ext cx="256373" cy="2563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7221196" y="4905285"/>
            <a:ext cx="256373" cy="2563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1657884" y="6488668"/>
            <a:ext cx="8964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(удобно блоки 4 и 6 объединять одним </a:t>
            </a:r>
            <a:r>
              <a:rPr lang="ru-RU" dirty="0" err="1" smtClean="0"/>
              <a:t>операторомветвления</a:t>
            </a:r>
            <a:r>
              <a:rPr lang="ru-RU" dirty="0" smtClean="0"/>
              <a:t>, аналогично – блоки 5 и 7)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9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2149</TotalTime>
  <Words>685</Words>
  <Application>Microsoft Office PowerPoint</Application>
  <PresentationFormat>Широкоэкранный</PresentationFormat>
  <Paragraphs>80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Yu Gothic</vt:lpstr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Левченко</dc:creator>
  <cp:lastModifiedBy>admin</cp:lastModifiedBy>
  <cp:revision>108</cp:revision>
  <dcterms:created xsi:type="dcterms:W3CDTF">2020-04-05T22:15:52Z</dcterms:created>
  <dcterms:modified xsi:type="dcterms:W3CDTF">2022-02-09T20:39:30Z</dcterms:modified>
</cp:coreProperties>
</file>