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6" r:id="rId3"/>
    <p:sldId id="264" r:id="rId4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D6CC8-63E5-40B2-B265-0E1B366896D5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A95B8-4FC1-4BBB-8296-35F8568445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073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6C0D-BB01-45ED-A837-DE84C45CA2E8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8B5BC-7041-44A9-9886-F749B0BBED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001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2CCB2-7AE9-4F1B-BD4C-59A81A2870CD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D97D8-87AF-43E6-83B3-AA5DC18429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65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3D2EA-63F7-41DA-981E-05F103DF28C2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17A4D-300B-42AC-83EC-B387C4C2E0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312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1E357-6B41-4DFC-84DD-A3C004ABD064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22058-F82A-4D11-BA76-C1E93EF752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19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BB5A6-034B-4B29-B288-4B15D06D5F06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982E4-8DB7-4CD5-8BED-095991283E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597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3E8B0-5761-4966-ADE9-5E22342C976D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D8DE4-E912-4D49-83B5-0EE325FC52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502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E0190-24B0-439C-9BC9-C48DECCBF61F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D8F44-BC6C-4068-A464-0FD046616D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510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1D0EE-06A8-4D80-9C92-286F27D616EB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E9940-AE3B-456D-BDCE-EEEE078B16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779A-27C9-4B1D-AB98-7259B8CE8419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9D3AC-5EC1-4CDE-B999-3C6E6C5234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51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E7215-69A1-443C-80E7-7518CFC52F4E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C6714-CC26-4D2D-BE44-9EDD9190CD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91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017FEB7-849E-44FF-A23E-50DB106123D8}" type="datetimeFigureOut">
              <a:rPr lang="ru-RU"/>
              <a:pPr>
                <a:defRPr/>
              </a:pPr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19CA0D0-DC55-4AF5-BF8D-1D70B2D9A2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4625" y="0"/>
            <a:ext cx="8996363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 Монте-Карло: основные положения и технологии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" y="523875"/>
            <a:ext cx="11988800" cy="6370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  <a:defRPr/>
            </a:pPr>
            <a:r>
              <a:rPr lang="ru-RU" sz="2400" dirty="0"/>
              <a:t>Используемые технологии основаны на статистике точечных вычислений, предполагая, </a:t>
            </a:r>
          </a:p>
          <a:p>
            <a:pPr>
              <a:defRPr/>
            </a:pPr>
            <a:r>
              <a:rPr lang="ru-RU" sz="2400" dirty="0"/>
              <a:t>    что на основании малого количества случайных проб в области допустимых значений </a:t>
            </a:r>
          </a:p>
          <a:p>
            <a:pPr>
              <a:defRPr/>
            </a:pPr>
            <a:r>
              <a:rPr lang="ru-RU" sz="2400" dirty="0"/>
              <a:t>    целевой функции можно получить решение задачи.</a:t>
            </a:r>
          </a:p>
          <a:p>
            <a:pPr>
              <a:defRPr/>
            </a:pPr>
            <a:endParaRPr lang="ru-RU" sz="1600" dirty="0"/>
          </a:p>
          <a:p>
            <a:pPr>
              <a:defRPr/>
            </a:pPr>
            <a:r>
              <a:rPr lang="ru-RU" sz="2400" dirty="0"/>
              <a:t>2. Статистическое решение - приближенное, но часто его погрешность вполне допустима.</a:t>
            </a:r>
          </a:p>
          <a:p>
            <a:pPr>
              <a:defRPr/>
            </a:pPr>
            <a:endParaRPr lang="ru-RU" sz="1600" dirty="0"/>
          </a:p>
          <a:p>
            <a:pPr>
              <a:defRPr/>
            </a:pPr>
            <a:r>
              <a:rPr lang="ru-RU" sz="2400" dirty="0"/>
              <a:t>3. Для обеспечения работоспособности метода нужно, чтобы вероятность «попадания» </a:t>
            </a:r>
          </a:p>
          <a:p>
            <a:pPr>
              <a:defRPr/>
            </a:pPr>
            <a:r>
              <a:rPr lang="ru-RU" sz="2400" dirty="0"/>
              <a:t>    пробных точек в целевую область для диапазона опроса была высока. Если взять задачу </a:t>
            </a:r>
          </a:p>
          <a:p>
            <a:pPr>
              <a:defRPr/>
            </a:pPr>
            <a:r>
              <a:rPr lang="ru-RU" sz="2400" dirty="0"/>
              <a:t>    о площади треугольника, то для метода закраски число пикселей искомого цвета было </a:t>
            </a:r>
          </a:p>
          <a:p>
            <a:pPr>
              <a:defRPr/>
            </a:pPr>
            <a:r>
              <a:rPr lang="ru-RU" sz="2400" dirty="0"/>
              <a:t>    соизмеримо с общим числом пикселей для окна, где был построен треугольник. </a:t>
            </a:r>
          </a:p>
          <a:p>
            <a:pPr>
              <a:defRPr/>
            </a:pPr>
            <a:r>
              <a:rPr lang="ru-RU" sz="2400" dirty="0"/>
              <a:t>   Для этого важно выбрать верную технологию масштабирования задачи.</a:t>
            </a:r>
          </a:p>
          <a:p>
            <a:pPr>
              <a:defRPr/>
            </a:pPr>
            <a:endParaRPr lang="ru-RU" sz="1600" dirty="0"/>
          </a:p>
          <a:p>
            <a:pPr>
              <a:defRPr/>
            </a:pPr>
            <a:r>
              <a:rPr lang="ru-RU" sz="2400" dirty="0"/>
              <a:t>4. Для оценки погрешности можно выполнить цепочку из нескольких вычислительных блоков последовательно увеличивая количество пробных точек в каждом очередном блоке относительно предыдущего в цепочке на статистически значимую величину. </a:t>
            </a:r>
          </a:p>
          <a:p>
            <a:pPr>
              <a:defRPr/>
            </a:pPr>
            <a:endParaRPr lang="ru-RU" sz="1600" dirty="0"/>
          </a:p>
          <a:p>
            <a:pPr>
              <a:defRPr/>
            </a:pPr>
            <a:r>
              <a:rPr lang="ru-RU" sz="2400" dirty="0"/>
              <a:t>Завершить вычисления следует тогда, когда относительная погрешность для двух последовательных блоков вычислений станет меньше заданного допустимого значения.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4625" y="0"/>
            <a:ext cx="7626575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Реализация одного шага метода Монте-Карло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195" name="TextBox 4"/>
              <p:cNvSpPr txBox="1">
                <a:spLocks noChangeArrowheads="1"/>
              </p:cNvSpPr>
              <p:nvPr/>
            </p:nvSpPr>
            <p:spPr bwMode="auto">
              <a:xfrm>
                <a:off x="-1" y="473118"/>
                <a:ext cx="12192001" cy="63943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2400" dirty="0" smtClean="0"/>
                  <a:t>1. Пусть </a:t>
                </a:r>
                <a:r>
                  <a:rPr lang="en-US" altLang="ru-RU" sz="2400" b="1" dirty="0" smtClean="0"/>
                  <a:t>ns</a:t>
                </a:r>
                <a:r>
                  <a:rPr lang="en-US" altLang="ru-RU" sz="2400" dirty="0" smtClean="0"/>
                  <a:t>-</a:t>
                </a:r>
                <a:r>
                  <a:rPr lang="ru-RU" altLang="ru-RU" sz="2400" dirty="0" smtClean="0"/>
                  <a:t> </a:t>
                </a:r>
                <a:r>
                  <a:rPr lang="ru-RU" altLang="ru-RU" sz="2400" dirty="0"/>
                  <a:t>номер </a:t>
                </a:r>
                <a:r>
                  <a:rPr lang="ru-RU" altLang="ru-RU" sz="2400" dirty="0" smtClean="0"/>
                  <a:t>первой, </a:t>
                </a:r>
                <a:r>
                  <a:rPr lang="ru-RU" altLang="ru-RU" sz="2400" dirty="0"/>
                  <a:t>а </a:t>
                </a:r>
                <a:r>
                  <a:rPr lang="en-US" altLang="ru-RU" sz="2400" b="1" dirty="0"/>
                  <a:t>ne</a:t>
                </a:r>
                <a:r>
                  <a:rPr lang="en-US" altLang="ru-RU" sz="2400" dirty="0"/>
                  <a:t> – </a:t>
                </a:r>
                <a:r>
                  <a:rPr lang="ru-RU" altLang="ru-RU" sz="2400" dirty="0"/>
                  <a:t>номер последней </a:t>
                </a:r>
                <a:r>
                  <a:rPr lang="ru-RU" altLang="ru-RU" sz="2400" dirty="0" smtClean="0"/>
                  <a:t>точки </a:t>
                </a:r>
                <a:r>
                  <a:rPr lang="en-US" altLang="ru-RU" sz="2400" dirty="0" err="1" smtClean="0"/>
                  <a:t>i</a:t>
                </a:r>
                <a:r>
                  <a:rPr lang="en-US" altLang="ru-RU" sz="2400" dirty="0" smtClean="0"/>
                  <a:t>-</a:t>
                </a:r>
                <a:r>
                  <a:rPr lang="ru-RU" altLang="ru-RU" sz="2400" dirty="0" err="1" smtClean="0"/>
                  <a:t>го</a:t>
                </a:r>
                <a:r>
                  <a:rPr lang="ru-RU" altLang="ru-RU" sz="2400" dirty="0" smtClean="0"/>
                  <a:t> </a:t>
                </a:r>
                <a:r>
                  <a:rPr lang="ru-RU" altLang="ru-RU" sz="2400" dirty="0"/>
                  <a:t>блока. </a:t>
                </a:r>
                <a:r>
                  <a:rPr lang="ru-RU" altLang="ru-RU" sz="2400" dirty="0" smtClean="0"/>
                  <a:t> Тогда </a:t>
                </a:r>
                <a:r>
                  <a:rPr lang="ru-RU" altLang="ru-RU" sz="2400" u="sng" dirty="0" smtClean="0"/>
                  <a:t>абстрактный метод</a:t>
                </a:r>
                <a:r>
                  <a:rPr lang="ru-RU" altLang="ru-RU" sz="2400" dirty="0" smtClean="0"/>
                  <a:t> алгоритма </a:t>
                </a:r>
                <a:r>
                  <a:rPr lang="ru-RU" altLang="ru-RU" sz="2400" dirty="0"/>
                  <a:t>вычисления </a:t>
                </a:r>
                <a:r>
                  <a:rPr lang="ru-RU" altLang="ru-RU" sz="2400" dirty="0" smtClean="0"/>
                  <a:t>вероятности попадания для данного блока </a:t>
                </a:r>
                <a:r>
                  <a:rPr lang="ru-RU" altLang="ru-RU" sz="2400" dirty="0"/>
                  <a:t>имеет вид: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ru-RU" altLang="ru-RU" sz="800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2400" b="1" dirty="0" smtClean="0"/>
                  <a:t>for </a:t>
                </a:r>
                <a:r>
                  <a:rPr lang="en-US" altLang="ru-RU" sz="2400" b="1" dirty="0"/>
                  <a:t>i:=ns to </a:t>
                </a:r>
                <a:r>
                  <a:rPr lang="en-US" altLang="ru-RU" sz="2400" b="1" dirty="0">
                    <a:latin typeface="+mn-lt"/>
                  </a:rPr>
                  <a:t>ne</a:t>
                </a:r>
                <a:r>
                  <a:rPr lang="en-US" altLang="ru-RU" sz="2400" b="1" dirty="0"/>
                  <a:t> </a:t>
                </a:r>
                <a:r>
                  <a:rPr lang="en-US" altLang="ru-RU" sz="2400" b="1" dirty="0" smtClean="0"/>
                  <a:t>do</a:t>
                </a:r>
                <a:r>
                  <a:rPr lang="ru-RU" altLang="ru-RU" sz="2400" b="1" dirty="0" smtClean="0"/>
                  <a:t> </a:t>
                </a:r>
                <a:r>
                  <a:rPr lang="ru-RU" altLang="ru-RU" sz="2400" i="1" dirty="0" smtClean="0"/>
                  <a:t>если цвет случайной точки </a:t>
                </a:r>
                <a:r>
                  <a:rPr lang="ru-RU" altLang="ru-RU" sz="2400" i="1" dirty="0" smtClean="0"/>
                  <a:t>экрана равен заданному</a:t>
                </a:r>
                <a:r>
                  <a:rPr lang="ru-RU" altLang="ru-RU" sz="2400" dirty="0" smtClean="0"/>
                  <a:t>, </a:t>
                </a:r>
                <a:r>
                  <a:rPr lang="ru-RU" altLang="ru-RU" sz="2400" dirty="0"/>
                  <a:t>то </a:t>
                </a:r>
                <a:r>
                  <a:rPr lang="en-US" altLang="ru-RU" sz="2400" b="1" dirty="0" smtClean="0"/>
                  <a:t>k</a:t>
                </a:r>
                <a:r>
                  <a:rPr lang="ru-RU" altLang="ru-RU" sz="2400" b="1" dirty="0" smtClean="0"/>
                  <a:t>+</a:t>
                </a:r>
                <a:r>
                  <a:rPr lang="en-US" altLang="ru-RU" sz="2400" b="1" dirty="0" smtClean="0"/>
                  <a:t>=1</a:t>
                </a:r>
                <a:r>
                  <a:rPr lang="en-US" altLang="ru-RU" sz="2400" dirty="0" smtClean="0"/>
                  <a:t>;</a:t>
                </a:r>
                <a:r>
                  <a:rPr lang="en-US" altLang="ru-RU" sz="2400" b="1" dirty="0"/>
                  <a:t> </a:t>
                </a:r>
                <a:r>
                  <a:rPr lang="en-US" altLang="ru-RU" sz="2400" b="1" dirty="0" err="1"/>
                  <a:t>S</a:t>
                </a:r>
                <a:r>
                  <a:rPr lang="en-US" altLang="ru-RU" sz="2400" b="1" baseline="-25000" dirty="0" err="1"/>
                  <a:t>new</a:t>
                </a:r>
                <a:r>
                  <a:rPr lang="en-US" altLang="ru-RU" sz="2400" b="1" dirty="0"/>
                  <a:t>:=k/ne</a:t>
                </a:r>
                <a:endParaRPr lang="en-US" altLang="ru-RU" sz="2400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ru-RU" altLang="ru-RU" sz="800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2400" dirty="0"/>
                  <a:t>2. </a:t>
                </a:r>
                <a:r>
                  <a:rPr lang="ru-RU" altLang="ru-RU" sz="2400" dirty="0"/>
                  <a:t>Пусть </a:t>
                </a:r>
                <a:r>
                  <a:rPr lang="en-US" altLang="ru-RU" sz="2400" b="1" dirty="0"/>
                  <a:t>S</a:t>
                </a:r>
                <a:r>
                  <a:rPr lang="en-US" altLang="ru-RU" sz="2400" b="1" baseline="-25000" dirty="0"/>
                  <a:t>old</a:t>
                </a:r>
                <a:r>
                  <a:rPr lang="en-US" altLang="ru-RU" sz="2400" dirty="0"/>
                  <a:t> – </a:t>
                </a:r>
                <a:r>
                  <a:rPr lang="ru-RU" altLang="ru-RU" sz="2400" dirty="0" smtClean="0"/>
                  <a:t>прежнее значение вероятности, </a:t>
                </a:r>
                <a:r>
                  <a:rPr lang="ru-RU" altLang="ru-RU" sz="2400" dirty="0"/>
                  <a:t>тогда </a:t>
                </a:r>
                <a:r>
                  <a:rPr lang="ru-RU" altLang="ru-RU" sz="2400" dirty="0" smtClean="0"/>
                  <a:t>текущая относительная погрешность: </a:t>
                </a:r>
                <a:endParaRPr lang="ru-RU" altLang="ru-RU" sz="2400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ru-RU" altLang="ru-RU" sz="800" dirty="0"/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l-GR" altLang="ru-RU" sz="2400" b="1" dirty="0" smtClean="0"/>
                  <a:t>ε</a:t>
                </a:r>
                <a:r>
                  <a:rPr lang="en-US" altLang="ru-RU" sz="2400" b="1" baseline="-25000" dirty="0" smtClean="0"/>
                  <a:t>r</a:t>
                </a:r>
                <a:r>
                  <a:rPr lang="en-US" altLang="ru-RU" sz="2400" b="1" dirty="0" smtClean="0"/>
                  <a:t>=2 </a:t>
                </a:r>
                <a:r>
                  <a:rPr lang="en-US" altLang="ru-RU" sz="2400" b="1" dirty="0"/>
                  <a:t>∙ </a:t>
                </a:r>
                <a:r>
                  <a:rPr lang="en-US" altLang="ru-RU" sz="2400" b="1" dirty="0" smtClean="0"/>
                  <a:t>|S</a:t>
                </a:r>
                <a:r>
                  <a:rPr lang="en-US" altLang="ru-RU" sz="2400" b="1" baseline="-25000" dirty="0" smtClean="0"/>
                  <a:t>old</a:t>
                </a:r>
                <a:r>
                  <a:rPr lang="en-US" altLang="ru-RU" sz="2400" b="1" dirty="0" smtClean="0"/>
                  <a:t>-</a:t>
                </a:r>
                <a:r>
                  <a:rPr lang="en-US" altLang="ru-RU" sz="2400" b="1" dirty="0" err="1" smtClean="0"/>
                  <a:t>S</a:t>
                </a:r>
                <a:r>
                  <a:rPr lang="en-US" altLang="ru-RU" sz="2400" b="1" baseline="-25000" dirty="0" err="1" smtClean="0"/>
                  <a:t>new</a:t>
                </a:r>
                <a:r>
                  <a:rPr lang="en-US" altLang="ru-RU" sz="2400" b="1" dirty="0"/>
                  <a:t>|/(</a:t>
                </a:r>
                <a:r>
                  <a:rPr lang="en-US" altLang="ru-RU" sz="2400" b="1" dirty="0" err="1"/>
                  <a:t>S</a:t>
                </a:r>
                <a:r>
                  <a:rPr lang="en-US" altLang="ru-RU" sz="2400" b="1" baseline="-25000" dirty="0" err="1"/>
                  <a:t>old</a:t>
                </a:r>
                <a:r>
                  <a:rPr lang="en-US" altLang="ru-RU" sz="2400" b="1" dirty="0" err="1"/>
                  <a:t>+S</a:t>
                </a:r>
                <a:r>
                  <a:rPr lang="en-US" altLang="ru-RU" sz="2400" b="1" baseline="-25000" dirty="0" err="1"/>
                  <a:t>new</a:t>
                </a:r>
                <a:r>
                  <a:rPr lang="en-US" altLang="ru-RU" sz="2400" b="1" dirty="0" smtClean="0"/>
                  <a:t>)&lt;</a:t>
                </a:r>
                <a:r>
                  <a:rPr lang="el-GR" altLang="ru-RU" sz="2400" b="1" dirty="0"/>
                  <a:t> ε </a:t>
                </a:r>
                <a:r>
                  <a:rPr lang="en-US" altLang="ru-RU" sz="2400" dirty="0" smtClean="0"/>
                  <a:t>(</a:t>
                </a:r>
                <a:r>
                  <a:rPr lang="ru-RU" altLang="ru-RU" sz="2400" dirty="0" smtClean="0"/>
                  <a:t>заданная погрешность</a:t>
                </a:r>
                <a:r>
                  <a:rPr lang="en-US" altLang="ru-RU" sz="2400" dirty="0" smtClean="0"/>
                  <a:t>)</a:t>
                </a:r>
                <a:r>
                  <a:rPr lang="ru-RU" altLang="ru-RU" sz="2400" dirty="0" smtClean="0"/>
                  <a:t>, то вычисления завершены, иначе</a:t>
                </a:r>
                <a:r>
                  <a:rPr lang="ru-RU" altLang="ru-RU" sz="2400" b="1" dirty="0" smtClean="0"/>
                  <a:t>: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ru-RU" altLang="ru-RU" sz="800" b="1" dirty="0"/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2400" b="1" dirty="0" smtClean="0"/>
                  <a:t> </a:t>
                </a:r>
                <a:r>
                  <a:rPr lang="en-US" altLang="ru-RU" sz="2400" b="1" dirty="0"/>
                  <a:t>S</a:t>
                </a:r>
                <a:r>
                  <a:rPr lang="en-US" altLang="ru-RU" sz="2400" b="1" baseline="-25000" dirty="0"/>
                  <a:t>old</a:t>
                </a:r>
                <a:r>
                  <a:rPr lang="en-US" altLang="ru-RU" sz="2400" b="1" dirty="0"/>
                  <a:t>:=</a:t>
                </a:r>
                <a:r>
                  <a:rPr lang="en-US" altLang="ru-RU" sz="2400" b="1" dirty="0" err="1"/>
                  <a:t>S</a:t>
                </a:r>
                <a:r>
                  <a:rPr lang="en-US" altLang="ru-RU" sz="2400" b="1" baseline="-25000" dirty="0" err="1"/>
                  <a:t>new</a:t>
                </a:r>
                <a:r>
                  <a:rPr lang="en-US" altLang="ru-RU" sz="2400" b="1" dirty="0"/>
                  <a:t>, ns:=ne+1, ne:=</a:t>
                </a:r>
                <a:r>
                  <a:rPr lang="ru-RU" altLang="ru-RU" sz="2400" b="1" dirty="0"/>
                  <a:t>1.</a:t>
                </a:r>
                <a:r>
                  <a:rPr lang="en-US" altLang="ru-RU" sz="2400" b="1" dirty="0" smtClean="0"/>
                  <a:t>2</a:t>
                </a:r>
                <a:r>
                  <a:rPr lang="en-US" altLang="ru-RU" sz="2400" dirty="0" smtClean="0"/>
                  <a:t> ∙ </a:t>
                </a:r>
                <a:r>
                  <a:rPr lang="en-US" altLang="ru-RU" sz="2400" b="1" dirty="0" smtClean="0"/>
                  <a:t>ne</a:t>
                </a:r>
                <a:r>
                  <a:rPr lang="ru-RU" altLang="ru-RU" sz="2400" b="1" dirty="0" smtClean="0"/>
                  <a:t> </a:t>
                </a:r>
                <a:r>
                  <a:rPr lang="ru-RU" altLang="ru-RU" sz="2400" i="1" dirty="0" smtClean="0"/>
                  <a:t>(</a:t>
                </a:r>
                <a:r>
                  <a:rPr lang="en-US" altLang="ru-RU" sz="2400" i="1" dirty="0" smtClean="0"/>
                  <a:t>ne</a:t>
                </a:r>
                <a:r>
                  <a:rPr lang="ru-RU" altLang="ru-RU" sz="2400" i="1" dirty="0" smtClean="0"/>
                  <a:t> – округлить до целого)</a:t>
                </a:r>
                <a:endParaRPr lang="ru-RU" altLang="ru-RU" sz="2400" i="1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ru-RU" altLang="ru-RU" sz="800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2400" dirty="0" smtClean="0"/>
                  <a:t>3. </a:t>
                </a:r>
                <a:r>
                  <a:rPr lang="ru-RU" altLang="ru-RU" sz="2400" dirty="0"/>
                  <a:t>Начальные </a:t>
                </a:r>
                <a:r>
                  <a:rPr lang="ru-RU" altLang="ru-RU" sz="2400" dirty="0" smtClean="0"/>
                  <a:t>значения (до п.1): </a:t>
                </a:r>
                <a:r>
                  <a:rPr lang="en-US" altLang="ru-RU" sz="2400" b="1" dirty="0"/>
                  <a:t>Sold:=0, ns:=1, ne=</a:t>
                </a:r>
                <a:r>
                  <a:rPr lang="ru-RU" altLang="ru-RU" sz="2400" i="1" dirty="0"/>
                  <a:t>несколько тысяч (обычно от 3 до 5)</a:t>
                </a:r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ru-RU" altLang="ru-RU" sz="800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2400" dirty="0"/>
                  <a:t>4</a:t>
                </a:r>
                <a:r>
                  <a:rPr lang="ru-RU" altLang="ru-RU" sz="2400" dirty="0" smtClean="0"/>
                  <a:t>. После завершения вычислений найдем площади </a:t>
                </a:r>
                <a:r>
                  <a:rPr lang="en-US" altLang="ru-RU" sz="2400" b="1" dirty="0"/>
                  <a:t>S:=</a:t>
                </a:r>
                <a:r>
                  <a:rPr lang="en-US" altLang="ru-RU" sz="2400" b="1" dirty="0" smtClean="0"/>
                  <a:t>S</a:t>
                </a:r>
                <a:r>
                  <a:rPr lang="en-US" altLang="ru-RU" sz="2400" b="1" baseline="-25000" dirty="0" smtClean="0"/>
                  <a:t>new</a:t>
                </a:r>
                <a:r>
                  <a:rPr lang="en-US" altLang="ru-RU" sz="2400" b="1" dirty="0" smtClean="0"/>
                  <a:t>∙</a:t>
                </a:r>
                <a:r>
                  <a:rPr lang="ru-RU" altLang="ru-RU" sz="2400" b="1" dirty="0" smtClean="0"/>
                  <a:t>(</a:t>
                </a:r>
                <a:r>
                  <a:rPr lang="en-US" altLang="ru-RU" sz="2400" b="1" i="1" dirty="0" err="1" smtClean="0">
                    <a:ea typeface="Yu Gothic" panose="020B0400000000000000" pitchFamily="34" charset="-128"/>
                  </a:rPr>
                  <a:t>X</a:t>
                </a:r>
                <a:r>
                  <a:rPr lang="en-US" altLang="ru-RU" sz="2400" b="1" i="1" baseline="-25000" dirty="0" err="1" smtClean="0">
                    <a:ea typeface="Yu Gothic" panose="020B0400000000000000" pitchFamily="34" charset="-128"/>
                  </a:rPr>
                  <a:t>max</a:t>
                </a:r>
                <a:r>
                  <a:rPr lang="ru-RU" altLang="ru-RU" sz="2400" b="1" i="1" dirty="0" smtClean="0">
                    <a:ea typeface="Yu Gothic" panose="020B0400000000000000" pitchFamily="34" charset="-128"/>
                  </a:rPr>
                  <a:t>-</a:t>
                </a:r>
                <a:r>
                  <a:rPr lang="en-US" altLang="ru-RU" sz="2400" b="1" i="1" dirty="0" smtClean="0">
                    <a:ea typeface="Yu Gothic" panose="020B0400000000000000" pitchFamily="34" charset="-128"/>
                  </a:rPr>
                  <a:t> </a:t>
                </a:r>
                <a:r>
                  <a:rPr lang="en-US" altLang="ru-RU" sz="2400" b="1" i="1" dirty="0" err="1" smtClean="0">
                    <a:ea typeface="Yu Gothic" panose="020B0400000000000000" pitchFamily="34" charset="-128"/>
                  </a:rPr>
                  <a:t>X</a:t>
                </a:r>
                <a:r>
                  <a:rPr lang="en-US" altLang="ru-RU" sz="2400" b="1" i="1" baseline="-25000" dirty="0" err="1" smtClean="0">
                    <a:ea typeface="Yu Gothic" panose="020B0400000000000000" pitchFamily="34" charset="-128"/>
                  </a:rPr>
                  <a:t>min</a:t>
                </a:r>
                <a:r>
                  <a:rPr lang="en-US" altLang="ru-RU" sz="2400" b="1" i="1" dirty="0" smtClean="0">
                    <a:ea typeface="Yu Gothic" panose="020B0400000000000000" pitchFamily="34" charset="-128"/>
                  </a:rPr>
                  <a:t>)</a:t>
                </a:r>
                <a:r>
                  <a:rPr lang="en-US" altLang="ru-RU" sz="2400" b="1" dirty="0" smtClean="0"/>
                  <a:t> ∙</a:t>
                </a:r>
                <a:r>
                  <a:rPr lang="ru-RU" altLang="ru-RU" sz="2400" b="1" dirty="0" smtClean="0"/>
                  <a:t> (</a:t>
                </a:r>
                <a:r>
                  <a:rPr lang="en-US" altLang="ru-RU" sz="2400" b="1" i="1" dirty="0" err="1" smtClean="0">
                    <a:ea typeface="Yu Gothic" panose="020B0400000000000000" pitchFamily="34" charset="-128"/>
                  </a:rPr>
                  <a:t>Y</a:t>
                </a:r>
                <a:r>
                  <a:rPr lang="en-US" altLang="ru-RU" sz="2400" b="1" i="1" baseline="-25000" dirty="0" err="1" smtClean="0">
                    <a:ea typeface="Yu Gothic" panose="020B0400000000000000" pitchFamily="34" charset="-128"/>
                  </a:rPr>
                  <a:t>max</a:t>
                </a:r>
                <a:r>
                  <a:rPr lang="ru-RU" altLang="ru-RU" sz="2400" b="1" i="1" dirty="0" smtClean="0">
                    <a:ea typeface="Yu Gothic" panose="020B0400000000000000" pitchFamily="34" charset="-128"/>
                  </a:rPr>
                  <a:t>-</a:t>
                </a:r>
                <a:r>
                  <a:rPr lang="en-US" altLang="ru-RU" sz="2400" b="1" i="1" dirty="0" smtClean="0">
                    <a:ea typeface="Yu Gothic" panose="020B0400000000000000" pitchFamily="34" charset="-128"/>
                  </a:rPr>
                  <a:t> </a:t>
                </a:r>
                <a:r>
                  <a:rPr lang="en-US" altLang="ru-RU" sz="2400" b="1" i="1" dirty="0" err="1" smtClean="0">
                    <a:ea typeface="Yu Gothic" panose="020B0400000000000000" pitchFamily="34" charset="-128"/>
                  </a:rPr>
                  <a:t>Y</a:t>
                </a:r>
                <a:r>
                  <a:rPr lang="en-US" altLang="ru-RU" sz="2400" b="1" i="1" baseline="-25000" dirty="0" err="1" smtClean="0">
                    <a:ea typeface="Yu Gothic" panose="020B0400000000000000" pitchFamily="34" charset="-128"/>
                  </a:rPr>
                  <a:t>min</a:t>
                </a:r>
                <a:r>
                  <a:rPr lang="en-US" altLang="ru-RU" sz="2400" b="1" i="1" dirty="0" smtClean="0">
                    <a:ea typeface="Yu Gothic" panose="020B0400000000000000" pitchFamily="34" charset="-128"/>
                  </a:rPr>
                  <a:t>)</a:t>
                </a:r>
                <a:endParaRPr lang="ru-RU" altLang="ru-RU" sz="2400" b="1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ru-RU" altLang="ru-RU" sz="800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2400" dirty="0"/>
                  <a:t>5</a:t>
                </a:r>
                <a:r>
                  <a:rPr lang="ru-RU" altLang="ru-RU" sz="2400" dirty="0" smtClean="0"/>
                  <a:t>. </a:t>
                </a:r>
                <a:r>
                  <a:rPr lang="ru-RU" altLang="ru-RU" sz="2400" dirty="0"/>
                  <a:t>Для </a:t>
                </a:r>
                <a:r>
                  <a:rPr lang="ru-RU" altLang="ru-RU" sz="2400" dirty="0" smtClean="0"/>
                  <a:t>оценки погрешности берем фигуру известной площади - круг или </a:t>
                </a:r>
                <a:r>
                  <a:rPr lang="ru-RU" altLang="ru-RU" sz="2400" dirty="0" err="1" smtClean="0"/>
                  <a:t>многовершинник</a:t>
                </a:r>
                <a:r>
                  <a:rPr lang="ru-RU" altLang="ru-RU" sz="2400" dirty="0"/>
                  <a:t>:</a:t>
                </a:r>
                <a:r>
                  <a:rPr lang="ru-RU" altLang="ru-RU" sz="2400" dirty="0" smtClean="0"/>
                  <a:t> </a:t>
                </a:r>
                <a:endParaRPr lang="ru-RU" altLang="ru-RU" sz="2400" dirty="0" smtClean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24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altLang="ru-R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ru-R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nary>
                        <m:naryPr>
                          <m:chr m:val="∑"/>
                          <m:ctrlP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US" alt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ru-R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R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ru-R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ru-R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ru-R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altLang="ru-R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altLang="ru-R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+1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a:rPr lang="en-US" alt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alt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ru-R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e>
                      </m:d>
                      <m:r>
                        <a:rPr lang="ru-RU" alt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где </m:t>
                      </m:r>
                      <m:r>
                        <a:rPr lang="en-US" alt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alt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−число ве</m:t>
                      </m:r>
                      <m:r>
                        <a:rPr lang="ru-RU" alt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ршин, причем</m:t>
                      </m:r>
                      <m:sSub>
                        <m:sSubPr>
                          <m:ctrlP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alt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alt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altLang="ru-R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altLang="ru-RU" sz="2400" dirty="0"/>
              </a:p>
              <a:p>
                <a:pPr algn="ctr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2400" dirty="0" smtClean="0"/>
                  <a:t>(</a:t>
                </a:r>
                <a:r>
                  <a:rPr lang="ru-RU" altLang="ru-RU" sz="2400" dirty="0" smtClean="0"/>
                  <a:t>при составлении программы удобно организовать цикл не от 1 до </a:t>
                </a:r>
                <a:r>
                  <a:rPr lang="en-US" altLang="ru-RU" sz="2400" dirty="0" smtClean="0"/>
                  <a:t>n</a:t>
                </a:r>
                <a:r>
                  <a:rPr lang="ru-RU" altLang="ru-RU" sz="2400" dirty="0" smtClean="0"/>
                  <a:t>, а от 0 до </a:t>
                </a:r>
                <a:r>
                  <a:rPr lang="en-US" altLang="ru-RU" sz="2400" dirty="0" smtClean="0"/>
                  <a:t>n-1)</a:t>
                </a:r>
                <a:endParaRPr lang="ru-RU" altLang="ru-RU" sz="2400" dirty="0"/>
              </a:p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2400" dirty="0" smtClean="0"/>
                  <a:t>Применение данного подхода возможно тогда, когда можно записать </a:t>
                </a:r>
                <a:r>
                  <a:rPr lang="ru-RU" altLang="ru-RU" sz="2400" dirty="0" smtClean="0"/>
                  <a:t>нужную формулу. </a:t>
                </a:r>
                <a:r>
                  <a:rPr lang="ru-RU" altLang="ru-RU" sz="2400" dirty="0" smtClean="0"/>
                  <a:t>В случае </a:t>
                </a:r>
                <a:r>
                  <a:rPr lang="ru-RU" altLang="ru-RU" sz="2400" dirty="0" err="1" smtClean="0"/>
                  <a:t>многовершинника</a:t>
                </a:r>
                <a:r>
                  <a:rPr lang="ru-RU" altLang="ru-RU" sz="2400" dirty="0" smtClean="0"/>
                  <a:t> </a:t>
                </a:r>
                <a:r>
                  <a:rPr lang="ru-RU" altLang="ru-RU" sz="2400" dirty="0" smtClean="0"/>
                  <a:t> или круга это </a:t>
                </a:r>
                <a:r>
                  <a:rPr lang="ru-RU" altLang="ru-RU" sz="2400" dirty="0" smtClean="0"/>
                  <a:t>так. Подробнее – следующий слайд. </a:t>
                </a:r>
                <a:endParaRPr lang="ru-RU" altLang="ru-RU" sz="2400" dirty="0"/>
              </a:p>
            </p:txBody>
          </p:sp>
        </mc:Choice>
        <mc:Fallback>
          <p:sp>
            <p:nvSpPr>
              <p:cNvPr id="819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-1" y="473118"/>
                <a:ext cx="12192001" cy="6394315"/>
              </a:xfrm>
              <a:prstGeom prst="rect">
                <a:avLst/>
              </a:prstGeom>
              <a:blipFill>
                <a:blip r:embed="rId2"/>
                <a:stretch>
                  <a:fillRect l="-750" t="-763" b="-123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432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Группа 2"/>
          <p:cNvGrpSpPr>
            <a:grpSpLocks/>
          </p:cNvGrpSpPr>
          <p:nvPr/>
        </p:nvGrpSpPr>
        <p:grpSpPr bwMode="auto">
          <a:xfrm>
            <a:off x="889000" y="644525"/>
            <a:ext cx="10488613" cy="6089650"/>
            <a:chOff x="1505436" y="500062"/>
            <a:chExt cx="8450340" cy="6089651"/>
          </a:xfrm>
        </p:grpSpPr>
        <p:sp>
          <p:nvSpPr>
            <p:cNvPr id="4" name="Блок-схема: типовой процесс 3"/>
            <p:cNvSpPr/>
            <p:nvPr/>
          </p:nvSpPr>
          <p:spPr>
            <a:xfrm>
              <a:off x="2335506" y="1055687"/>
              <a:ext cx="1753506" cy="431800"/>
            </a:xfrm>
            <a:prstGeom prst="flowChartPredefined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err="1">
                  <a:solidFill>
                    <a:schemeClr val="tx1"/>
                  </a:solidFill>
                </a:rPr>
                <a:t>Risovalka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7" name="Прямая со стрелкой 6"/>
            <p:cNvCxnSpPr>
              <a:endCxn id="4" idx="0"/>
            </p:cNvCxnSpPr>
            <p:nvPr/>
          </p:nvCxnSpPr>
          <p:spPr>
            <a:xfrm>
              <a:off x="3212899" y="500062"/>
              <a:ext cx="0" cy="55562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Прямоугольник 10"/>
            <p:cNvSpPr/>
            <p:nvPr/>
          </p:nvSpPr>
          <p:spPr>
            <a:xfrm>
              <a:off x="2198653" y="1782762"/>
              <a:ext cx="2027212" cy="6556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err="1">
                  <a:solidFill>
                    <a:schemeClr val="tx1"/>
                  </a:solidFill>
                </a:rPr>
                <a:t>Snew</a:t>
              </a:r>
              <a:r>
                <a:rPr lang="en-US" dirty="0">
                  <a:solidFill>
                    <a:schemeClr val="tx1"/>
                  </a:solidFill>
                </a:rPr>
                <a:t>=0.0, e=0.01, </a:t>
              </a:r>
              <a:endParaRPr lang="ru-RU" dirty="0" smtClean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en-US" dirty="0" smtClean="0">
                  <a:solidFill>
                    <a:schemeClr val="tx1"/>
                  </a:solidFill>
                </a:rPr>
                <a:t>k=0</a:t>
              </a:r>
              <a:r>
                <a:rPr lang="en-US" dirty="0">
                  <a:solidFill>
                    <a:schemeClr val="tx1"/>
                  </a:solidFill>
                </a:rPr>
                <a:t>, </a:t>
              </a:r>
              <a:r>
                <a:rPr lang="en-US" dirty="0" smtClean="0">
                  <a:solidFill>
                    <a:schemeClr val="tx1"/>
                  </a:solidFill>
                </a:rPr>
                <a:t>ns=1</a:t>
              </a:r>
              <a:r>
                <a:rPr lang="en-US" dirty="0">
                  <a:solidFill>
                    <a:schemeClr val="tx1"/>
                  </a:solidFill>
                </a:rPr>
                <a:t>, </a:t>
              </a:r>
              <a:r>
                <a:rPr lang="en-US" dirty="0">
                  <a:solidFill>
                    <a:schemeClr val="tx1"/>
                  </a:solidFill>
                </a:rPr>
                <a:t>ne=2000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3009538" y="2668587"/>
              <a:ext cx="406721" cy="4064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M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Прямая со стрелкой 13"/>
            <p:cNvCxnSpPr>
              <a:stCxn id="4" idx="2"/>
              <a:endCxn id="11" idx="0"/>
            </p:cNvCxnSpPr>
            <p:nvPr/>
          </p:nvCxnSpPr>
          <p:spPr>
            <a:xfrm>
              <a:off x="3212899" y="1487487"/>
              <a:ext cx="0" cy="29527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Прямоугольник 17"/>
            <p:cNvSpPr/>
            <p:nvPr/>
          </p:nvSpPr>
          <p:spPr>
            <a:xfrm>
              <a:off x="2526076" y="3308350"/>
              <a:ext cx="1374923" cy="44926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Sold=</a:t>
              </a:r>
              <a:r>
                <a:rPr lang="en-US" dirty="0" err="1">
                  <a:solidFill>
                    <a:schemeClr val="tx1"/>
                  </a:solidFill>
                </a:rPr>
                <a:t>Snew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Прямая со стрелкой 18"/>
            <p:cNvCxnSpPr>
              <a:stCxn id="11" idx="2"/>
              <a:endCxn id="13" idx="0"/>
            </p:cNvCxnSpPr>
            <p:nvPr/>
          </p:nvCxnSpPr>
          <p:spPr>
            <a:xfrm>
              <a:off x="3212899" y="2438400"/>
              <a:ext cx="0" cy="23018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Прямоугольник 23"/>
            <p:cNvSpPr/>
            <p:nvPr/>
          </p:nvSpPr>
          <p:spPr>
            <a:xfrm>
              <a:off x="1505436" y="4675188"/>
              <a:ext cx="3399577" cy="7778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 smtClean="0">
                  <a:solidFill>
                    <a:schemeClr val="tx1"/>
                  </a:solidFill>
                </a:rPr>
                <a:t>   </a:t>
              </a:r>
              <a:r>
                <a:rPr lang="en-US" dirty="0" smtClean="0">
                  <a:solidFill>
                    <a:schemeClr val="tx1"/>
                  </a:solidFill>
                </a:rPr>
                <a:t>ns=ne+1</a:t>
              </a:r>
              <a:r>
                <a:rPr lang="en-US" dirty="0">
                  <a:solidFill>
                    <a:schemeClr val="tx1"/>
                  </a:solidFill>
                </a:rPr>
                <a:t>, </a:t>
              </a:r>
              <a:r>
                <a:rPr lang="en-US" dirty="0" smtClean="0">
                  <a:solidFill>
                    <a:schemeClr val="tx1"/>
                  </a:solidFill>
                </a:rPr>
                <a:t>ne=ne*1.2</a:t>
              </a:r>
              <a:r>
                <a:rPr lang="ru-RU" dirty="0" smtClean="0">
                  <a:solidFill>
                    <a:schemeClr val="tx1"/>
                  </a:solidFill>
                </a:rPr>
                <a:t> (округлить в целое)</a:t>
              </a:r>
              <a:endParaRPr lang="en-US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en-US" dirty="0" err="1">
                  <a:solidFill>
                    <a:schemeClr val="tx1"/>
                  </a:solidFill>
                </a:rPr>
                <a:t>er</a:t>
              </a:r>
              <a:r>
                <a:rPr lang="en-US" dirty="0">
                  <a:solidFill>
                    <a:schemeClr val="tx1"/>
                  </a:solidFill>
                </a:rPr>
                <a:t>=2*|Sold-</a:t>
              </a:r>
              <a:r>
                <a:rPr lang="en-US" dirty="0" err="1">
                  <a:solidFill>
                    <a:schemeClr val="tx1"/>
                  </a:solidFill>
                </a:rPr>
                <a:t>Snew</a:t>
              </a:r>
              <a:r>
                <a:rPr lang="en-US" dirty="0">
                  <a:solidFill>
                    <a:schemeClr val="tx1"/>
                  </a:solidFill>
                </a:rPr>
                <a:t>|/(</a:t>
              </a:r>
              <a:r>
                <a:rPr lang="en-US" dirty="0" err="1">
                  <a:solidFill>
                    <a:schemeClr val="tx1"/>
                  </a:solidFill>
                </a:rPr>
                <a:t>Sold+Snew</a:t>
              </a:r>
              <a:r>
                <a:rPr lang="en-US" dirty="0">
                  <a:solidFill>
                    <a:schemeClr val="tx1"/>
                  </a:solidFill>
                </a:rPr>
                <a:t>)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25" name="Блок-схема: решение 24"/>
            <p:cNvSpPr/>
            <p:nvPr/>
          </p:nvSpPr>
          <p:spPr>
            <a:xfrm>
              <a:off x="2174352" y="5702301"/>
              <a:ext cx="2077093" cy="887412"/>
            </a:xfrm>
            <a:prstGeom prst="flowChartDecision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err="1">
                  <a:solidFill>
                    <a:schemeClr val="tx1"/>
                  </a:solidFill>
                </a:rPr>
                <a:t>er</a:t>
              </a:r>
              <a:r>
                <a:rPr lang="en-US" dirty="0">
                  <a:solidFill>
                    <a:schemeClr val="tx1"/>
                  </a:solidFill>
                </a:rPr>
                <a:t>&lt;e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28" name="Блок-схема: типовой процесс 27"/>
            <p:cNvSpPr/>
            <p:nvPr/>
          </p:nvSpPr>
          <p:spPr>
            <a:xfrm>
              <a:off x="1821349" y="3968751"/>
              <a:ext cx="2784378" cy="390525"/>
            </a:xfrm>
            <a:prstGeom prst="flowChartPredefined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 err="1">
                  <a:solidFill>
                    <a:schemeClr val="tx1"/>
                  </a:solidFill>
                </a:rPr>
                <a:t>Snew</a:t>
              </a:r>
              <a:r>
                <a:rPr lang="en-US" dirty="0">
                  <a:solidFill>
                    <a:schemeClr val="tx1"/>
                  </a:solidFill>
                </a:rPr>
                <a:t>=MK(k, ns, ne)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Прямая со стрелкой 42"/>
            <p:cNvCxnSpPr>
              <a:stCxn id="13" idx="4"/>
              <a:endCxn id="18" idx="0"/>
            </p:cNvCxnSpPr>
            <p:nvPr/>
          </p:nvCxnSpPr>
          <p:spPr>
            <a:xfrm flipH="1">
              <a:off x="3212899" y="3074987"/>
              <a:ext cx="0" cy="23336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Блок-схема: данные 47"/>
            <p:cNvSpPr/>
            <p:nvPr/>
          </p:nvSpPr>
          <p:spPr>
            <a:xfrm>
              <a:off x="4805251" y="5826126"/>
              <a:ext cx="2518347" cy="639762"/>
            </a:xfrm>
            <a:prstGeom prst="flowChartInputOutpu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>
                  <a:solidFill>
                    <a:schemeClr val="tx1"/>
                  </a:solidFill>
                </a:rPr>
                <a:t>Вывод:</a:t>
              </a:r>
            </a:p>
            <a:p>
              <a:pPr algn="ctr">
                <a:defRPr/>
              </a:pPr>
              <a:r>
                <a:rPr lang="en-US" dirty="0" err="1">
                  <a:solidFill>
                    <a:schemeClr val="tx1"/>
                  </a:solidFill>
                </a:rPr>
                <a:t>Snew</a:t>
              </a:r>
              <a:r>
                <a:rPr lang="en-US" dirty="0">
                  <a:solidFill>
                    <a:schemeClr val="tx1"/>
                  </a:solidFill>
                </a:rPr>
                <a:t>*</a:t>
              </a:r>
              <a:r>
                <a:rPr lang="el-GR" dirty="0">
                  <a:solidFill>
                    <a:schemeClr val="tx1"/>
                  </a:solidFill>
                </a:rPr>
                <a:t>Δ</a:t>
              </a:r>
              <a:r>
                <a:rPr lang="en-US" dirty="0">
                  <a:solidFill>
                    <a:schemeClr val="tx1"/>
                  </a:solidFill>
                </a:rPr>
                <a:t>X*</a:t>
              </a:r>
              <a:r>
                <a:rPr lang="el-GR" dirty="0">
                  <a:solidFill>
                    <a:schemeClr val="tx1"/>
                  </a:solidFill>
                </a:rPr>
                <a:t> Δ</a:t>
              </a:r>
              <a:r>
                <a:rPr lang="en-US" dirty="0">
                  <a:solidFill>
                    <a:schemeClr val="tx1"/>
                  </a:solidFill>
                </a:rPr>
                <a:t>Y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49" name="Прямая со стрелкой 48"/>
            <p:cNvCxnSpPr>
              <a:stCxn id="18" idx="2"/>
              <a:endCxn id="28" idx="0"/>
            </p:cNvCxnSpPr>
            <p:nvPr/>
          </p:nvCxnSpPr>
          <p:spPr>
            <a:xfrm>
              <a:off x="3212899" y="3757613"/>
              <a:ext cx="0" cy="21113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 стрелкой 49"/>
            <p:cNvCxnSpPr>
              <a:stCxn id="24" idx="2"/>
              <a:endCxn id="25" idx="0"/>
            </p:cNvCxnSpPr>
            <p:nvPr/>
          </p:nvCxnSpPr>
          <p:spPr>
            <a:xfrm>
              <a:off x="3205225" y="5453063"/>
              <a:ext cx="7674" cy="24923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 стрелкой 50"/>
            <p:cNvCxnSpPr>
              <a:stCxn id="48" idx="5"/>
            </p:cNvCxnSpPr>
            <p:nvPr/>
          </p:nvCxnSpPr>
          <p:spPr>
            <a:xfrm>
              <a:off x="7072915" y="6146801"/>
              <a:ext cx="666358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 стрелкой 52"/>
            <p:cNvCxnSpPr>
              <a:stCxn id="28" idx="2"/>
              <a:endCxn id="24" idx="0"/>
            </p:cNvCxnSpPr>
            <p:nvPr/>
          </p:nvCxnSpPr>
          <p:spPr>
            <a:xfrm flipH="1">
              <a:off x="3205225" y="4359276"/>
              <a:ext cx="7674" cy="31591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 стрелкой 53"/>
            <p:cNvCxnSpPr>
              <a:stCxn id="25" idx="3"/>
              <a:endCxn id="48" idx="2"/>
            </p:cNvCxnSpPr>
            <p:nvPr/>
          </p:nvCxnSpPr>
          <p:spPr>
            <a:xfrm>
              <a:off x="4251445" y="6146801"/>
              <a:ext cx="80448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24" name="TextBox 69"/>
            <p:cNvSpPr txBox="1">
              <a:spLocks noChangeArrowheads="1"/>
            </p:cNvSpPr>
            <p:nvPr/>
          </p:nvSpPr>
          <p:spPr bwMode="auto">
            <a:xfrm>
              <a:off x="7723188" y="5897563"/>
              <a:ext cx="34290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ru-RU" sz="1800"/>
                <a:t>…</a:t>
              </a:r>
              <a:endParaRPr lang="ru-RU" altLang="ru-RU" sz="1800"/>
            </a:p>
          </p:txBody>
        </p:sp>
        <p:cxnSp>
          <p:nvCxnSpPr>
            <p:cNvPr id="73" name="Соединительная линия уступом 72"/>
            <p:cNvCxnSpPr>
              <a:stCxn id="25" idx="1"/>
              <a:endCxn id="13" idx="2"/>
            </p:cNvCxnSpPr>
            <p:nvPr/>
          </p:nvCxnSpPr>
          <p:spPr>
            <a:xfrm rot="10800000" flipH="1">
              <a:off x="2174352" y="2871787"/>
              <a:ext cx="835185" cy="3275014"/>
            </a:xfrm>
            <a:prstGeom prst="bentConnector3">
              <a:avLst>
                <a:gd name="adj1" fmla="val -98131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26" name="TextBox 74"/>
            <p:cNvSpPr txBox="1">
              <a:spLocks noChangeArrowheads="1"/>
            </p:cNvSpPr>
            <p:nvPr/>
          </p:nvSpPr>
          <p:spPr bwMode="auto">
            <a:xfrm>
              <a:off x="1676400" y="5746750"/>
              <a:ext cx="53181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800"/>
                <a:t>Нет</a:t>
              </a:r>
            </a:p>
          </p:txBody>
        </p:sp>
        <p:sp>
          <p:nvSpPr>
            <p:cNvPr id="4127" name="TextBox 75"/>
            <p:cNvSpPr txBox="1">
              <a:spLocks noChangeArrowheads="1"/>
            </p:cNvSpPr>
            <p:nvPr/>
          </p:nvSpPr>
          <p:spPr bwMode="auto">
            <a:xfrm>
              <a:off x="4360863" y="5746750"/>
              <a:ext cx="4445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800"/>
                <a:t>Да</a:t>
              </a:r>
            </a:p>
          </p:txBody>
        </p:sp>
        <p:sp>
          <p:nvSpPr>
            <p:cNvPr id="78" name="Блок-схема: процесс 77"/>
            <p:cNvSpPr/>
            <p:nvPr/>
          </p:nvSpPr>
          <p:spPr>
            <a:xfrm>
              <a:off x="4865364" y="3757613"/>
              <a:ext cx="300564" cy="825500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80" name="Прямая соединительная линия 79"/>
            <p:cNvCxnSpPr>
              <a:stCxn id="28" idx="3"/>
              <a:endCxn id="78" idx="1"/>
            </p:cNvCxnSpPr>
            <p:nvPr/>
          </p:nvCxnSpPr>
          <p:spPr>
            <a:xfrm>
              <a:off x="4605727" y="4164013"/>
              <a:ext cx="259637" cy="635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Прямоугольник 81"/>
            <p:cNvSpPr/>
            <p:nvPr/>
          </p:nvSpPr>
          <p:spPr>
            <a:xfrm>
              <a:off x="4954894" y="3698876"/>
              <a:ext cx="4862750" cy="9175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dirty="0">
                  <a:solidFill>
                    <a:schemeClr val="tx1"/>
                  </a:solidFill>
                </a:rPr>
                <a:t>Функция блока вычисления относительного числа </a:t>
              </a:r>
              <a:r>
                <a:rPr lang="en-US" dirty="0">
                  <a:solidFill>
                    <a:schemeClr val="tx1"/>
                  </a:solidFill>
                </a:rPr>
                <a:t>k </a:t>
              </a:r>
              <a:r>
                <a:rPr lang="ru-RU" dirty="0">
                  <a:solidFill>
                    <a:schemeClr val="tx1"/>
                  </a:solidFill>
                </a:rPr>
                <a:t>попаданий в фигуру пробных точек (блок метода Монте-Карло): </a:t>
              </a:r>
              <a:r>
                <a:rPr lang="en-US" dirty="0" err="1">
                  <a:solidFill>
                    <a:schemeClr val="tx1"/>
                  </a:solidFill>
                </a:rPr>
                <a:t>Snew</a:t>
              </a:r>
              <a:r>
                <a:rPr lang="en-US" dirty="0">
                  <a:solidFill>
                    <a:schemeClr val="tx1"/>
                  </a:solidFill>
                </a:rPr>
                <a:t>=k/ne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4131" name="TextBox 84"/>
            <p:cNvSpPr txBox="1">
              <a:spLocks noChangeArrowheads="1"/>
            </p:cNvSpPr>
            <p:nvPr/>
          </p:nvSpPr>
          <p:spPr bwMode="auto">
            <a:xfrm>
              <a:off x="3459163" y="2681288"/>
              <a:ext cx="405130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800"/>
                <a:t>Начало цикла (цикл с пост-проверкой)</a:t>
              </a:r>
            </a:p>
          </p:txBody>
        </p:sp>
        <p:grpSp>
          <p:nvGrpSpPr>
            <p:cNvPr id="4132" name="Группа 96"/>
            <p:cNvGrpSpPr>
              <a:grpSpLocks/>
            </p:cNvGrpSpPr>
            <p:nvPr/>
          </p:nvGrpSpPr>
          <p:grpSpPr bwMode="auto">
            <a:xfrm>
              <a:off x="4089564" y="855662"/>
              <a:ext cx="5866212" cy="827088"/>
              <a:chOff x="4090025" y="856219"/>
              <a:chExt cx="5864742" cy="826102"/>
            </a:xfrm>
          </p:grpSpPr>
          <p:sp>
            <p:nvSpPr>
              <p:cNvPr id="88" name="Блок-схема: процесс 87"/>
              <p:cNvSpPr/>
              <p:nvPr/>
            </p:nvSpPr>
            <p:spPr>
              <a:xfrm>
                <a:off x="4649534" y="856219"/>
                <a:ext cx="5305233" cy="826102"/>
              </a:xfrm>
              <a:prstGeom prst="flowChartProcess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ru-RU" dirty="0">
                    <a:solidFill>
                      <a:schemeClr val="tx1"/>
                    </a:solidFill>
                  </a:rPr>
                  <a:t>Процедура изображения закрашенной замкнутой фигуры, заданной массивами координат</a:t>
                </a:r>
                <a:r>
                  <a:rPr lang="en-US" altLang="ru-RU" dirty="0">
                    <a:solidFill>
                      <a:schemeClr val="tx1"/>
                    </a:solidFill>
                  </a:rPr>
                  <a:t> X[], Y[]</a:t>
                </a:r>
                <a:endParaRPr lang="ru-RU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89" name="Прямая соединительная линия 88"/>
              <p:cNvCxnSpPr>
                <a:stCxn id="4" idx="3"/>
                <a:endCxn id="88" idx="1"/>
              </p:cNvCxnSpPr>
              <p:nvPr/>
            </p:nvCxnSpPr>
            <p:spPr>
              <a:xfrm flipV="1">
                <a:off x="4089473" y="1268477"/>
                <a:ext cx="560061" cy="3171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4" name="Блок-схема: процесс 93"/>
            <p:cNvSpPr/>
            <p:nvPr/>
          </p:nvSpPr>
          <p:spPr>
            <a:xfrm>
              <a:off x="5187672" y="4649788"/>
              <a:ext cx="300564" cy="825500"/>
            </a:xfrm>
            <a:prstGeom prst="flowChartProces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95" name="Прямая соединительная линия 94"/>
            <p:cNvCxnSpPr>
              <a:stCxn id="24" idx="3"/>
              <a:endCxn id="94" idx="1"/>
            </p:cNvCxnSpPr>
            <p:nvPr/>
          </p:nvCxnSpPr>
          <p:spPr>
            <a:xfrm flipV="1">
              <a:off x="4905013" y="5062538"/>
              <a:ext cx="282659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Прямоугольник 95"/>
            <p:cNvSpPr/>
            <p:nvPr/>
          </p:nvSpPr>
          <p:spPr>
            <a:xfrm>
              <a:off x="5337314" y="4587876"/>
              <a:ext cx="4578813" cy="9175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ru-RU" dirty="0">
                  <a:solidFill>
                    <a:schemeClr val="tx1"/>
                  </a:solidFill>
                </a:rPr>
                <a:t>Вычисление относительной погрешности в цепочке из двух блоков, подготовка перехода к вычислению очередного блока</a:t>
              </a:r>
            </a:p>
          </p:txBody>
        </p:sp>
      </p:grpSp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6200" y="-7938"/>
            <a:ext cx="120443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/>
              <a:t>Задание:</a:t>
            </a:r>
            <a:r>
              <a:rPr lang="ru-RU" altLang="ru-RU" sz="1800"/>
              <a:t> 1) Составить программу вычисления площади треугольника в соответствии с данным фрагментом блок-схемы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/>
              <a:t>2) Реализовать проверку принадлежности точки треугольнику в функции </a:t>
            </a:r>
            <a:r>
              <a:rPr lang="en-US" altLang="ru-RU" sz="1800"/>
              <a:t>MK</a:t>
            </a:r>
            <a:r>
              <a:rPr lang="ru-RU" altLang="ru-RU" sz="1800"/>
              <a:t> через метод закраски 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628650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вал 2"/>
          <p:cNvSpPr/>
          <p:nvPr/>
        </p:nvSpPr>
        <p:spPr>
          <a:xfrm>
            <a:off x="5553907" y="5979750"/>
            <a:ext cx="248194" cy="2481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1762535" y="1951763"/>
            <a:ext cx="248194" cy="2481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2168888" y="3463404"/>
            <a:ext cx="248194" cy="2481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1376091" y="4175695"/>
            <a:ext cx="248194" cy="2481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898526" y="4832713"/>
            <a:ext cx="248194" cy="2481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7" name="Овал 56"/>
          <p:cNvSpPr/>
          <p:nvPr/>
        </p:nvSpPr>
        <p:spPr>
          <a:xfrm>
            <a:off x="2883422" y="5891212"/>
            <a:ext cx="248194" cy="2481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2325</TotalTime>
  <Words>605</Words>
  <Application>Microsoft Office PowerPoint</Application>
  <PresentationFormat>Широкоэкранный</PresentationFormat>
  <Paragraphs>61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Calibri</vt:lpstr>
      <vt:lpstr>Arial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Левченко</dc:creator>
  <cp:lastModifiedBy>admin</cp:lastModifiedBy>
  <cp:revision>79</cp:revision>
  <dcterms:created xsi:type="dcterms:W3CDTF">2020-04-05T22:15:52Z</dcterms:created>
  <dcterms:modified xsi:type="dcterms:W3CDTF">2022-02-09T21:34:36Z</dcterms:modified>
</cp:coreProperties>
</file>