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6" r:id="rId5"/>
    <p:sldId id="258" r:id="rId6"/>
    <p:sldId id="259" r:id="rId7"/>
    <p:sldId id="260" r:id="rId8"/>
    <p:sldId id="261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5812-E537-4739-B827-729CF899EBA0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5A57A-54D0-4D63-808C-E5BF287BB2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14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FB3C-07A8-4FB5-8D15-32493EEE1B46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606FF-91E3-4D13-A02E-0BCAC8C52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46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6242-B5D9-43E0-AD07-2D48C057ED76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4AD4F-C711-44CD-839D-BF9C1AAF2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0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4A0C-6AFF-4D1A-B810-459E00E4D3BA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AE4E-BB02-4538-BEEF-A29A12E9B1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3510-A2B3-47BC-B700-34DAC4C96C63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851AA-794F-4ABA-AB12-E638DE589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88B52-A182-4207-AB73-ED8E2155187A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3146-511B-4E8A-A2A7-9CFBC079B5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8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7B59B-88CC-4866-AACB-7AC2C492042C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B6FC-37DA-4C7F-8552-F85F4EF36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45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82D75-EC35-4774-99A8-30A65C9ED37B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7004-3B2E-40F3-AB0E-123186A5A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76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70A9E-F9D7-46AD-B2F1-3E59234A8165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1C1C-D191-4623-9536-C9AB4E242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0D832-28F2-4906-AA96-E384BF47BB7B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E7CD-7A5B-433D-B3A4-716DEF5D1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33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E22D6-B717-4359-8608-E7A654A02C2C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70834-E941-444B-B3D6-08723E6EC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33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1BFE10-35BE-4818-809D-0B233AB18B07}" type="datetimeFigureOut">
              <a:rPr lang="ru-RU"/>
              <a:pPr>
                <a:defRPr/>
              </a:pPr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B6D847-41FC-4E72-A6B7-BCB363094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89963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основные положения и технологии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3875"/>
            <a:ext cx="11988800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dirty="0"/>
              <a:t>Используемые технологии основаны на статистике точечных вычислений, предполагая, </a:t>
            </a:r>
          </a:p>
          <a:p>
            <a:pPr>
              <a:defRPr/>
            </a:pPr>
            <a:r>
              <a:rPr lang="ru-RU" sz="2400" dirty="0"/>
              <a:t>    что на основании малого количества случайных проб в области допустимых значений </a:t>
            </a:r>
          </a:p>
          <a:p>
            <a:pPr>
              <a:defRPr/>
            </a:pPr>
            <a:r>
              <a:rPr lang="ru-RU" sz="2400" dirty="0"/>
              <a:t>    целевой функции можно получить решение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2. Статистическое решение - приближенное, но часто его погрешность вполне допустима.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3. Для обеспечения работоспособности метода нужно, чтобы вероятность «попадания» </a:t>
            </a:r>
          </a:p>
          <a:p>
            <a:pPr>
              <a:defRPr/>
            </a:pPr>
            <a:r>
              <a:rPr lang="ru-RU" sz="2400" dirty="0"/>
              <a:t>    пробных точек в целевую область для диапазона опроса была высока. Если взять задачу </a:t>
            </a:r>
          </a:p>
          <a:p>
            <a:pPr>
              <a:defRPr/>
            </a:pPr>
            <a:r>
              <a:rPr lang="ru-RU" sz="2400" dirty="0"/>
              <a:t>    о площади треугольника, то для метода закраски число пикселей искомого цвета было </a:t>
            </a:r>
          </a:p>
          <a:p>
            <a:pPr>
              <a:defRPr/>
            </a:pPr>
            <a:r>
              <a:rPr lang="ru-RU" sz="2400" dirty="0"/>
              <a:t>    соизмеримо с общим числом пикселей для окна, где был построен треугольник. </a:t>
            </a:r>
          </a:p>
          <a:p>
            <a:pPr>
              <a:defRPr/>
            </a:pPr>
            <a:r>
              <a:rPr lang="ru-RU" sz="2400" dirty="0"/>
              <a:t>   Для этого важно выбрать верную технологию масштабирования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4. Для оценки погрешности можно выполнить цепочку из нескольких вычислительных блоков последовательно увеличивая количество пробных точек в каждом очередном блоке относительно предыдущего в цепочке на статистически значимую величину. 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Завершить вычисления следует тогда, когда относительная погрешность для двух последовательных блоков вычислений станет меньше заданного допустимого значения.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30"/>
          <p:cNvGrpSpPr>
            <a:grpSpLocks/>
          </p:cNvGrpSpPr>
          <p:nvPr/>
        </p:nvGrpSpPr>
        <p:grpSpPr bwMode="auto">
          <a:xfrm>
            <a:off x="165100" y="3052763"/>
            <a:ext cx="7508875" cy="3508375"/>
            <a:chOff x="2139694" y="2527165"/>
            <a:chExt cx="7508562" cy="3507583"/>
          </a:xfrm>
        </p:grpSpPr>
        <p:cxnSp>
          <p:nvCxnSpPr>
            <p:cNvPr id="4" name="Прямая соединительная линия 3"/>
            <p:cNvCxnSpPr/>
            <p:nvPr/>
          </p:nvCxnSpPr>
          <p:spPr bwMode="auto">
            <a:xfrm>
              <a:off x="2674660" y="2665246"/>
              <a:ext cx="0" cy="3328236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 bwMode="auto">
            <a:xfrm flipH="1">
              <a:off x="2271452" y="4703136"/>
              <a:ext cx="7029157" cy="0"/>
            </a:xfrm>
            <a:prstGeom prst="line">
              <a:avLst/>
            </a:prstGeom>
            <a:ln w="28575">
              <a:solidFill>
                <a:schemeClr val="tx1"/>
              </a:solidFill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71" name="Группа 9"/>
            <p:cNvGrpSpPr>
              <a:grpSpLocks/>
            </p:cNvGrpSpPr>
            <p:nvPr/>
          </p:nvGrpSpPr>
          <p:grpSpPr bwMode="auto">
            <a:xfrm>
              <a:off x="2446266" y="2555844"/>
              <a:ext cx="6333416" cy="3305171"/>
              <a:chOff x="3734739" y="456880"/>
              <a:chExt cx="6333416" cy="3305171"/>
            </a:xfrm>
          </p:grpSpPr>
          <p:sp>
            <p:nvSpPr>
              <p:cNvPr id="6" name="Полилиния 5"/>
              <p:cNvSpPr/>
              <p:nvPr/>
            </p:nvSpPr>
            <p:spPr>
              <a:xfrm>
                <a:off x="3958370" y="737694"/>
                <a:ext cx="5736986" cy="3013983"/>
              </a:xfrm>
              <a:custGeom>
                <a:avLst/>
                <a:gdLst>
                  <a:gd name="connsiteX0" fmla="*/ 0 w 5735782"/>
                  <a:gd name="connsiteY0" fmla="*/ 1870363 h 3013363"/>
                  <a:gd name="connsiteX1" fmla="*/ 3106882 w 5735782"/>
                  <a:gd name="connsiteY1" fmla="*/ 0 h 3013363"/>
                  <a:gd name="connsiteX2" fmla="*/ 5735782 w 5735782"/>
                  <a:gd name="connsiteY2" fmla="*/ 3013363 h 3013363"/>
                  <a:gd name="connsiteX3" fmla="*/ 0 w 5735782"/>
                  <a:gd name="connsiteY3" fmla="*/ 1870363 h 3013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735782" h="3013363">
                    <a:moveTo>
                      <a:pt x="0" y="1870363"/>
                    </a:moveTo>
                    <a:lnTo>
                      <a:pt x="3106882" y="0"/>
                    </a:lnTo>
                    <a:lnTo>
                      <a:pt x="5735782" y="3013363"/>
                    </a:lnTo>
                    <a:lnTo>
                      <a:pt x="0" y="1870363"/>
                    </a:lnTo>
                    <a:close/>
                  </a:path>
                </a:pathLst>
              </a:custGeom>
              <a:solidFill>
                <a:schemeClr val="accent1">
                  <a:alpha val="4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282" name="TextBox 6"/>
              <p:cNvSpPr txBox="1">
                <a:spLocks noChangeArrowheads="1"/>
              </p:cNvSpPr>
              <p:nvPr/>
            </p:nvSpPr>
            <p:spPr bwMode="auto">
              <a:xfrm>
                <a:off x="3734739" y="2171700"/>
                <a:ext cx="31771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A</a:t>
                </a:r>
                <a:endParaRPr lang="ru-RU" altLang="ru-RU" sz="1800"/>
              </a:p>
            </p:txBody>
          </p:sp>
          <p:sp>
            <p:nvSpPr>
              <p:cNvPr id="11283" name="TextBox 7"/>
              <p:cNvSpPr txBox="1">
                <a:spLocks noChangeArrowheads="1"/>
              </p:cNvSpPr>
              <p:nvPr/>
            </p:nvSpPr>
            <p:spPr bwMode="auto">
              <a:xfrm>
                <a:off x="7009204" y="456880"/>
                <a:ext cx="3097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B</a:t>
                </a:r>
                <a:endParaRPr lang="ru-RU" altLang="ru-RU" sz="1800"/>
              </a:p>
            </p:txBody>
          </p:sp>
          <p:sp>
            <p:nvSpPr>
              <p:cNvPr id="11284" name="TextBox 8"/>
              <p:cNvSpPr txBox="1">
                <a:spLocks noChangeArrowheads="1"/>
              </p:cNvSpPr>
              <p:nvPr/>
            </p:nvSpPr>
            <p:spPr bwMode="auto">
              <a:xfrm>
                <a:off x="9760057" y="3392719"/>
                <a:ext cx="30809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C</a:t>
                </a:r>
                <a:endParaRPr lang="ru-RU" altLang="ru-RU" sz="1800"/>
              </a:p>
            </p:txBody>
          </p:sp>
        </p:grpSp>
        <p:sp>
          <p:nvSpPr>
            <p:cNvPr id="15" name="Дуга 14"/>
            <p:cNvSpPr/>
            <p:nvPr/>
          </p:nvSpPr>
          <p:spPr bwMode="auto">
            <a:xfrm rot="4922781">
              <a:off x="4720910" y="4585626"/>
              <a:ext cx="530105" cy="663547"/>
            </a:xfrm>
            <a:prstGeom prst="arc">
              <a:avLst>
                <a:gd name="adj1" fmla="val 14486289"/>
                <a:gd name="adj2" fmla="val 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273" name="Прямоугольник 50"/>
            <p:cNvSpPr>
              <a:spLocks noChangeArrowheads="1"/>
            </p:cNvSpPr>
            <p:nvPr/>
          </p:nvSpPr>
          <p:spPr bwMode="auto">
            <a:xfrm>
              <a:off x="4838057" y="4639996"/>
              <a:ext cx="370553" cy="461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2400">
                  <a:latin typeface="Cambria Math" panose="02040503050406030204" pitchFamily="18" charset="0"/>
                  <a:ea typeface="Cambria Math" panose="02040503050406030204" pitchFamily="18" charset="0"/>
                  <a:cs typeface="Cambria Math" panose="02040503050406030204" pitchFamily="18" charset="0"/>
                  <a:sym typeface="Symbol" panose="05050102010706020507" pitchFamily="18" charset="2"/>
                </a:rPr>
                <a:t></a:t>
              </a:r>
              <a:endParaRPr lang="ru-RU" altLang="ru-RU" sz="2400"/>
            </a:p>
          </p:txBody>
        </p:sp>
        <p:sp>
          <p:nvSpPr>
            <p:cNvPr id="11274" name="Прямоугольник 50"/>
            <p:cNvSpPr>
              <a:spLocks noChangeArrowheads="1"/>
            </p:cNvSpPr>
            <p:nvPr/>
          </p:nvSpPr>
          <p:spPr bwMode="auto">
            <a:xfrm>
              <a:off x="7613280" y="3289442"/>
              <a:ext cx="20210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2400">
                  <a:latin typeface="Cambria Math" panose="02040503050406030204" pitchFamily="18" charset="0"/>
                  <a:ea typeface="Cambria Math" panose="02040503050406030204" pitchFamily="18" charset="0"/>
                  <a:cs typeface="Cambria Math" panose="02040503050406030204" pitchFamily="18" charset="0"/>
                  <a:sym typeface="Symbol" panose="05050102010706020507" pitchFamily="18" charset="2"/>
                </a:rPr>
                <a:t>tg()=Y’c/X’c</a:t>
              </a:r>
              <a:endParaRPr lang="ru-RU" altLang="ru-RU" sz="2400"/>
            </a:p>
          </p:txBody>
        </p:sp>
        <p:cxnSp>
          <p:nvCxnSpPr>
            <p:cNvPr id="24" name="Прямая соединительная линия 23"/>
            <p:cNvCxnSpPr>
              <a:stCxn id="6" idx="2"/>
            </p:cNvCxnSpPr>
            <p:nvPr/>
          </p:nvCxnSpPr>
          <p:spPr>
            <a:xfrm flipV="1">
              <a:off x="8406883" y="4728530"/>
              <a:ext cx="0" cy="11221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6" idx="2"/>
            </p:cNvCxnSpPr>
            <p:nvPr/>
          </p:nvCxnSpPr>
          <p:spPr>
            <a:xfrm flipH="1">
              <a:off x="2669897" y="5850640"/>
              <a:ext cx="5736986" cy="11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7" name="Прямоугольник 26"/>
            <p:cNvSpPr>
              <a:spLocks noChangeArrowheads="1"/>
            </p:cNvSpPr>
            <p:nvPr/>
          </p:nvSpPr>
          <p:spPr bwMode="auto">
            <a:xfrm>
              <a:off x="8181705" y="4330546"/>
              <a:ext cx="4421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X’c</a:t>
              </a:r>
              <a:endParaRPr lang="ru-RU" altLang="ru-RU" sz="1800"/>
            </a:p>
          </p:txBody>
        </p:sp>
        <p:sp>
          <p:nvSpPr>
            <p:cNvPr id="11278" name="Прямоугольник 27"/>
            <p:cNvSpPr>
              <a:spLocks noChangeArrowheads="1"/>
            </p:cNvSpPr>
            <p:nvPr/>
          </p:nvSpPr>
          <p:spPr bwMode="auto">
            <a:xfrm>
              <a:off x="2139694" y="5665416"/>
              <a:ext cx="4386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Y’c</a:t>
              </a:r>
              <a:endParaRPr lang="ru-RU" altLang="ru-RU" sz="1800"/>
            </a:p>
          </p:txBody>
        </p:sp>
        <p:sp>
          <p:nvSpPr>
            <p:cNvPr id="11279" name="Прямоугольник 28"/>
            <p:cNvSpPr>
              <a:spLocks noChangeArrowheads="1"/>
            </p:cNvSpPr>
            <p:nvPr/>
          </p:nvSpPr>
          <p:spPr bwMode="auto">
            <a:xfrm>
              <a:off x="9287260" y="4639996"/>
              <a:ext cx="3609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X’</a:t>
              </a:r>
              <a:endParaRPr lang="ru-RU" altLang="ru-RU" sz="1800"/>
            </a:p>
          </p:txBody>
        </p:sp>
        <p:sp>
          <p:nvSpPr>
            <p:cNvPr id="11280" name="Прямоугольник 29"/>
            <p:cNvSpPr>
              <a:spLocks noChangeArrowheads="1"/>
            </p:cNvSpPr>
            <p:nvPr/>
          </p:nvSpPr>
          <p:spPr bwMode="auto">
            <a:xfrm>
              <a:off x="2342829" y="2527165"/>
              <a:ext cx="35753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Y’</a:t>
              </a:r>
              <a:endParaRPr lang="ru-RU" altLang="ru-RU" sz="1800"/>
            </a:p>
          </p:txBody>
        </p:sp>
      </p:grpSp>
      <p:sp>
        <p:nvSpPr>
          <p:cNvPr id="11267" name="TextBox 52"/>
          <p:cNvSpPr txBox="1">
            <a:spLocks noChangeArrowheads="1"/>
          </p:cNvSpPr>
          <p:nvPr/>
        </p:nvSpPr>
        <p:spPr bwMode="auto">
          <a:xfrm>
            <a:off x="0" y="492125"/>
            <a:ext cx="121285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Общий алгоритм преобразования расположения точек фигуры к оптимальному имеет вид: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1)Задаем произвольный замкнутый </a:t>
            </a:r>
            <a:r>
              <a:rPr lang="en-US" altLang="ru-RU" sz="2000" dirty="0"/>
              <a:t>N-</a:t>
            </a:r>
            <a:r>
              <a:rPr lang="ru-RU" altLang="ru-RU" sz="2000" dirty="0"/>
              <a:t>угольник массивами координат его вершин </a:t>
            </a:r>
            <a:r>
              <a:rPr lang="en-US" altLang="ru-RU" sz="2000" dirty="0"/>
              <a:t>X, Y</a:t>
            </a:r>
            <a:endParaRPr lang="ru-RU" altLang="ru-RU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2)Найдем номера точек, квадрат расстояния между которыми наибольший (</a:t>
            </a:r>
            <a:r>
              <a:rPr lang="en-US" altLang="ru-RU" sz="2000" dirty="0"/>
              <a:t>P, Q): </a:t>
            </a:r>
            <a:r>
              <a:rPr lang="en-US" altLang="ru-RU" sz="2000" dirty="0" err="1"/>
              <a:t>L</a:t>
            </a:r>
            <a:r>
              <a:rPr lang="en-US" altLang="ru-RU" sz="2000" baseline="-25000" dirty="0" err="1"/>
              <a:t>max</a:t>
            </a:r>
            <a:r>
              <a:rPr lang="en-US" altLang="ru-RU" sz="2000" dirty="0"/>
              <a:t>=(X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- </a:t>
            </a:r>
            <a:r>
              <a:rPr lang="en-US" altLang="ru-RU" sz="2000" dirty="0"/>
              <a:t>X</a:t>
            </a:r>
            <a:r>
              <a:rPr lang="en-US" altLang="ru-RU" sz="2000" baseline="-25000" dirty="0"/>
              <a:t>Q</a:t>
            </a:r>
            <a:r>
              <a:rPr lang="en-US" altLang="ru-RU" sz="2000" dirty="0"/>
              <a:t>)</a:t>
            </a:r>
            <a:r>
              <a:rPr lang="en-US" altLang="ru-RU" sz="2000" baseline="30000" dirty="0"/>
              <a:t>2</a:t>
            </a:r>
            <a:r>
              <a:rPr lang="ru-RU" altLang="ru-RU" sz="2000" baseline="30000" dirty="0"/>
              <a:t> </a:t>
            </a:r>
            <a:r>
              <a:rPr lang="en-US" altLang="ru-RU" sz="2000" dirty="0"/>
              <a:t>+</a:t>
            </a:r>
            <a:r>
              <a:rPr lang="ru-RU" altLang="ru-RU" sz="2000" dirty="0"/>
              <a:t> </a:t>
            </a:r>
            <a:r>
              <a:rPr lang="en-US" altLang="ru-RU" sz="2000" dirty="0"/>
              <a:t>(Y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- </a:t>
            </a:r>
            <a:r>
              <a:rPr lang="en-US" altLang="ru-RU" sz="2000" dirty="0"/>
              <a:t>Y</a:t>
            </a:r>
            <a:r>
              <a:rPr lang="en-US" altLang="ru-RU" sz="2000" baseline="-25000" dirty="0"/>
              <a:t>Q</a:t>
            </a:r>
            <a:r>
              <a:rPr lang="en-US" altLang="ru-RU" sz="2000" dirty="0"/>
              <a:t>)</a:t>
            </a:r>
            <a:r>
              <a:rPr lang="en-US" altLang="ru-RU" sz="2000" baseline="30000" dirty="0"/>
              <a:t>2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/>
              <a:t>3)</a:t>
            </a:r>
            <a:r>
              <a:rPr lang="ru-RU" altLang="ru-RU" sz="2000" dirty="0"/>
              <a:t>Если </a:t>
            </a:r>
            <a:r>
              <a:rPr lang="en-US" altLang="ru-RU" sz="2000" dirty="0"/>
              <a:t>X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</a:t>
            </a:r>
            <a:r>
              <a:rPr lang="en-US" altLang="ru-RU" sz="2000" dirty="0"/>
              <a:t>&gt;</a:t>
            </a:r>
            <a:r>
              <a:rPr lang="ru-RU" altLang="ru-RU" sz="2000" dirty="0"/>
              <a:t> </a:t>
            </a:r>
            <a:r>
              <a:rPr lang="en-US" altLang="ru-RU" sz="2000" dirty="0"/>
              <a:t>X</a:t>
            </a:r>
            <a:r>
              <a:rPr lang="en-US" altLang="ru-RU" sz="2000" baseline="-25000" dirty="0"/>
              <a:t>Q</a:t>
            </a:r>
            <a:r>
              <a:rPr lang="en-US" altLang="ru-RU" sz="2000" dirty="0"/>
              <a:t>, </a:t>
            </a:r>
            <a:r>
              <a:rPr lang="ru-RU" altLang="ru-RU" sz="2000" dirty="0"/>
              <a:t>то поменять местами </a:t>
            </a:r>
            <a:r>
              <a:rPr lang="en-US" altLang="ru-RU" sz="2000" dirty="0"/>
              <a:t>P </a:t>
            </a:r>
            <a:r>
              <a:rPr lang="ru-RU" altLang="ru-RU" sz="2000" dirty="0"/>
              <a:t>и </a:t>
            </a:r>
            <a:r>
              <a:rPr lang="en-US" altLang="ru-RU" sz="2000" dirty="0"/>
              <a:t>Q (</a:t>
            </a:r>
            <a:r>
              <a:rPr lang="ru-RU" altLang="ru-RU" sz="2000" dirty="0"/>
              <a:t>получим </a:t>
            </a:r>
            <a:r>
              <a:rPr lang="en-US" altLang="ru-RU" sz="2000" dirty="0"/>
              <a:t>P </a:t>
            </a:r>
            <a:r>
              <a:rPr lang="ru-RU" altLang="ru-RU" sz="2000" dirty="0"/>
              <a:t>всегда левее</a:t>
            </a:r>
            <a:r>
              <a:rPr lang="en-US" altLang="ru-RU" sz="2000" dirty="0"/>
              <a:t> Q)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/>
              <a:t>4)</a:t>
            </a:r>
            <a:r>
              <a:rPr lang="ru-RU" altLang="ru-RU" sz="2000" dirty="0"/>
              <a:t>Сдвинем координаты</a:t>
            </a:r>
            <a:r>
              <a:rPr lang="en-US" altLang="ru-RU" sz="2000" dirty="0"/>
              <a:t> </a:t>
            </a:r>
            <a:r>
              <a:rPr lang="ru-RU" altLang="ru-RU" sz="2000" dirty="0"/>
              <a:t>согласно соотношениям: </a:t>
            </a:r>
            <a:r>
              <a:rPr lang="en-US" altLang="ru-RU" sz="2000" dirty="0"/>
              <a:t>X</a:t>
            </a:r>
            <a:r>
              <a:rPr lang="en-US" altLang="ru-RU" sz="2000" baseline="-25000" dirty="0"/>
              <a:t>i</a:t>
            </a:r>
            <a:r>
              <a:rPr lang="ru-RU" altLang="ru-RU" sz="2000" dirty="0"/>
              <a:t> =</a:t>
            </a:r>
            <a:r>
              <a:rPr lang="en-US" altLang="ru-RU" sz="2000" dirty="0"/>
              <a:t> X</a:t>
            </a:r>
            <a:r>
              <a:rPr lang="en-US" altLang="ru-RU" sz="2000" baseline="-25000" dirty="0"/>
              <a:t>i</a:t>
            </a:r>
            <a:r>
              <a:rPr lang="ru-RU" altLang="ru-RU" sz="2000" dirty="0"/>
              <a:t> -</a:t>
            </a:r>
            <a:r>
              <a:rPr lang="en-US" altLang="ru-RU" sz="2000" dirty="0"/>
              <a:t> X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, </a:t>
            </a:r>
            <a:r>
              <a:rPr lang="en-US" altLang="ru-RU" sz="2000" dirty="0"/>
              <a:t>Y</a:t>
            </a:r>
            <a:r>
              <a:rPr lang="en-US" altLang="ru-RU" sz="2000" baseline="-25000" dirty="0"/>
              <a:t>i</a:t>
            </a:r>
            <a:r>
              <a:rPr lang="ru-RU" altLang="ru-RU" sz="2000" dirty="0"/>
              <a:t> =</a:t>
            </a:r>
            <a:r>
              <a:rPr lang="en-US" altLang="ru-RU" sz="2000" dirty="0"/>
              <a:t> Y</a:t>
            </a:r>
            <a:r>
              <a:rPr lang="en-US" altLang="ru-RU" sz="2000" baseline="-25000" dirty="0"/>
              <a:t>i</a:t>
            </a:r>
            <a:r>
              <a:rPr lang="ru-RU" altLang="ru-RU" sz="2000" dirty="0"/>
              <a:t> –</a:t>
            </a:r>
            <a:r>
              <a:rPr lang="en-US" altLang="ru-RU" sz="2000" dirty="0"/>
              <a:t> Y</a:t>
            </a:r>
            <a:r>
              <a:rPr lang="en-US" altLang="ru-RU" sz="2000" baseline="-25000" dirty="0"/>
              <a:t>P</a:t>
            </a:r>
            <a:r>
              <a:rPr lang="en-US" altLang="ru-RU" sz="2000" dirty="0"/>
              <a:t> </a:t>
            </a:r>
            <a:r>
              <a:rPr lang="ru-RU" altLang="ru-RU" sz="2000" dirty="0"/>
              <a:t>- тогда координаты </a:t>
            </a:r>
            <a:r>
              <a:rPr lang="en-US" altLang="ru-RU" sz="2000" dirty="0"/>
              <a:t>P </a:t>
            </a:r>
            <a:r>
              <a:rPr lang="ru-RU" altLang="ru-RU" sz="2000" dirty="0"/>
              <a:t>станут нулевыми</a:t>
            </a:r>
            <a:endParaRPr lang="en-US" altLang="ru-RU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5</a:t>
            </a:r>
            <a:r>
              <a:rPr lang="en-US" altLang="ru-RU" sz="2000" dirty="0"/>
              <a:t>)</a:t>
            </a:r>
            <a:r>
              <a:rPr lang="ru-RU" altLang="ru-RU" sz="2000" dirty="0"/>
              <a:t>Вычислим угол 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=</a:t>
            </a:r>
            <a:r>
              <a:rPr lang="en-US" altLang="ru-RU" sz="2000" b="1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-</a:t>
            </a:r>
            <a:r>
              <a:rPr lang="en-US" altLang="ru-RU" sz="200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arctan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(Y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/X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6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</a:t>
            </a: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Пересчитаем координаты всех точек по формулам поворота (см. слайд 9)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7)Выполнив масштабирование, изобразим фигуру на экране и реализуем метод Монте-Карло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800" b="1" i="1" dirty="0"/>
          </a:p>
        </p:txBody>
      </p:sp>
      <p:sp>
        <p:nvSpPr>
          <p:cNvPr id="11268" name="TextBox 53"/>
          <p:cNvSpPr txBox="1">
            <a:spLocks noChangeArrowheads="1"/>
          </p:cNvSpPr>
          <p:nvPr/>
        </p:nvSpPr>
        <p:spPr bwMode="auto">
          <a:xfrm>
            <a:off x="1290638" y="-50800"/>
            <a:ext cx="8631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u="sng"/>
              <a:t>Линейное преобразование плоской фигуры с учетом поворота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55" y="115887"/>
            <a:ext cx="5408645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52"/>
          <p:cNvSpPr txBox="1">
            <a:spLocks noChangeArrowheads="1"/>
          </p:cNvSpPr>
          <p:nvPr/>
        </p:nvSpPr>
        <p:spPr bwMode="auto">
          <a:xfrm>
            <a:off x="0" y="1332691"/>
            <a:ext cx="7277878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1)Задать произвольный замкнутый </a:t>
            </a:r>
            <a:r>
              <a:rPr lang="en-US" altLang="ru-RU" sz="2000" dirty="0"/>
              <a:t>N-</a:t>
            </a:r>
            <a:r>
              <a:rPr lang="ru-RU" altLang="ru-RU" sz="2000" dirty="0"/>
              <a:t>угольник массивами координат его вершин </a:t>
            </a:r>
            <a:r>
              <a:rPr lang="en-US" altLang="ru-RU" sz="2000" dirty="0"/>
              <a:t>X, Y</a:t>
            </a:r>
            <a:endParaRPr lang="ru-RU" altLang="ru-RU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2)Найти номера точек, квадрат расстояния между которыми наибольший (</a:t>
            </a:r>
            <a:r>
              <a:rPr lang="en-US" altLang="ru-RU" sz="2000" dirty="0"/>
              <a:t>P, Q): </a:t>
            </a:r>
            <a:r>
              <a:rPr lang="en-US" altLang="ru-RU" sz="2000" dirty="0" err="1"/>
              <a:t>L</a:t>
            </a:r>
            <a:r>
              <a:rPr lang="en-US" altLang="ru-RU" sz="2000" baseline="-25000" dirty="0" err="1"/>
              <a:t>max</a:t>
            </a:r>
            <a:r>
              <a:rPr lang="en-US" altLang="ru-RU" sz="2000" dirty="0"/>
              <a:t>=(X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- </a:t>
            </a:r>
            <a:r>
              <a:rPr lang="en-US" altLang="ru-RU" sz="2000" dirty="0"/>
              <a:t>X</a:t>
            </a:r>
            <a:r>
              <a:rPr lang="en-US" altLang="ru-RU" sz="2000" baseline="-25000" dirty="0"/>
              <a:t>Q</a:t>
            </a:r>
            <a:r>
              <a:rPr lang="en-US" altLang="ru-RU" sz="2000" dirty="0"/>
              <a:t>)</a:t>
            </a:r>
            <a:r>
              <a:rPr lang="en-US" altLang="ru-RU" sz="2000" baseline="30000" dirty="0"/>
              <a:t>2</a:t>
            </a:r>
            <a:r>
              <a:rPr lang="ru-RU" altLang="ru-RU" sz="2000" baseline="30000" dirty="0"/>
              <a:t> </a:t>
            </a:r>
            <a:r>
              <a:rPr lang="en-US" altLang="ru-RU" sz="2000" dirty="0"/>
              <a:t>+</a:t>
            </a:r>
            <a:r>
              <a:rPr lang="ru-RU" altLang="ru-RU" sz="2000" dirty="0"/>
              <a:t> </a:t>
            </a:r>
            <a:r>
              <a:rPr lang="en-US" altLang="ru-RU" sz="2000" dirty="0"/>
              <a:t>(Y</a:t>
            </a:r>
            <a:r>
              <a:rPr lang="en-US" altLang="ru-RU" sz="2000" baseline="-25000" dirty="0"/>
              <a:t>P</a:t>
            </a:r>
            <a:r>
              <a:rPr lang="ru-RU" altLang="ru-RU" sz="2000" dirty="0"/>
              <a:t> - </a:t>
            </a:r>
            <a:r>
              <a:rPr lang="en-US" altLang="ru-RU" sz="2000" dirty="0"/>
              <a:t>Y</a:t>
            </a:r>
            <a:r>
              <a:rPr lang="en-US" altLang="ru-RU" sz="2000" baseline="-25000" dirty="0"/>
              <a:t>Q</a:t>
            </a:r>
            <a:r>
              <a:rPr lang="en-US" altLang="ru-RU" sz="2000" dirty="0"/>
              <a:t>)</a:t>
            </a:r>
            <a:r>
              <a:rPr lang="en-US" altLang="ru-RU" sz="2000" baseline="30000" dirty="0"/>
              <a:t>2</a:t>
            </a:r>
            <a:endParaRPr lang="ru-RU" altLang="ru-RU" sz="2000" baseline="30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/>
              <a:t>3)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=-</a:t>
            </a:r>
            <a:r>
              <a:rPr lang="en-US" altLang="ru-RU" sz="2000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arctan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((Y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-Y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P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)/(X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-X</a:t>
            </a:r>
            <a:r>
              <a:rPr lang="en-US" altLang="ru-RU" sz="2000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P</a:t>
            </a: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)) </a:t>
            </a:r>
            <a:endParaRPr lang="ru-RU" altLang="ru-RU" sz="20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8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4)</a:t>
            </a: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Пересчитать координаты всех точек по формулам поворота (см. слайд 9)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8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5</a:t>
            </a: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)Выполнив масштабирование, изобразить фигуру на экране (должен быть параллелограмм), закрасить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8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i="1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Отметим, </a:t>
            </a:r>
            <a:r>
              <a:rPr lang="ru-RU" altLang="ru-RU" sz="2000" i="1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что сдвиг системы координат выполнять не </a:t>
            </a:r>
            <a:r>
              <a:rPr lang="ru-RU" altLang="ru-RU" sz="2000" i="1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нужно, </a:t>
            </a:r>
            <a:r>
              <a:rPr lang="ru-RU" altLang="ru-RU" sz="2000" i="1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поскольку для этого вычисляются коэффициенты масштабирования. </a:t>
            </a:r>
            <a:r>
              <a:rPr lang="ru-RU" altLang="ru-RU" sz="2000" i="1" u="sng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Важен только </a:t>
            </a:r>
            <a:r>
              <a:rPr lang="ru-RU" altLang="ru-RU" sz="2000" i="1" u="sng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поворот!</a:t>
            </a:r>
            <a:endParaRPr lang="ru-RU" altLang="ru-RU" sz="2000" i="1" u="sng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800" i="1" u="sng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6) Найти площадь методом Монте-Карло (см. </a:t>
            </a:r>
            <a:r>
              <a:rPr lang="ru-RU" altLang="ru-RU" sz="2000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слайд</a:t>
            </a:r>
            <a:r>
              <a:rPr lang="ru-RU" altLang="ru-RU" sz="2000" dirty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ы</a:t>
            </a:r>
            <a:r>
              <a:rPr lang="ru-RU" altLang="ru-RU" sz="2000" dirty="0" smtClean="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2-3) </a:t>
            </a:r>
            <a:endParaRPr lang="ru-RU" altLang="ru-RU" sz="20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800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</p:txBody>
      </p:sp>
      <p:sp>
        <p:nvSpPr>
          <p:cNvPr id="12292" name="TextBox 53"/>
          <p:cNvSpPr txBox="1">
            <a:spLocks noChangeArrowheads="1"/>
          </p:cNvSpPr>
          <p:nvPr/>
        </p:nvSpPr>
        <p:spPr bwMode="auto">
          <a:xfrm>
            <a:off x="0" y="0"/>
            <a:ext cx="6999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u="sng"/>
              <a:t>Поворот плоской фигуры: самостоятельная работа</a:t>
            </a:r>
            <a:endParaRPr lang="en-US" altLang="ru-RU" sz="24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25" y="0"/>
            <a:ext cx="83661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алгоритм оценки погрешности</a:t>
            </a:r>
          </a:p>
        </p:txBody>
      </p:sp>
      <p:sp>
        <p:nvSpPr>
          <p:cNvPr id="819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01600" y="642938"/>
            <a:ext cx="12031663" cy="5876160"/>
          </a:xfrm>
          <a:prstGeom prst="rect">
            <a:avLst/>
          </a:prstGeom>
          <a:blipFill>
            <a:blip r:embed="rId2"/>
            <a:stretch>
              <a:fillRect l="-558" t="-726" b="-726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06049" y="4857023"/>
            <a:ext cx="57419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n+1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2"/>
          <p:cNvGrpSpPr>
            <a:grpSpLocks/>
          </p:cNvGrpSpPr>
          <p:nvPr/>
        </p:nvGrpSpPr>
        <p:grpSpPr bwMode="auto">
          <a:xfrm>
            <a:off x="-60386" y="644525"/>
            <a:ext cx="12025224" cy="6089650"/>
            <a:chOff x="119002" y="500062"/>
            <a:chExt cx="12025223" cy="6089651"/>
          </a:xfrm>
        </p:grpSpPr>
        <p:sp>
          <p:nvSpPr>
            <p:cNvPr id="4" name="Блок-схема: типовой процесс 3"/>
            <p:cNvSpPr/>
            <p:nvPr/>
          </p:nvSpPr>
          <p:spPr>
            <a:xfrm>
              <a:off x="2335213" y="1055687"/>
              <a:ext cx="1754188" cy="431800"/>
            </a:xfrm>
            <a:prstGeom prst="flowChartPredefined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Risovalka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Прямая со стрелкой 6"/>
            <p:cNvCxnSpPr>
              <a:endCxn id="4" idx="0"/>
            </p:cNvCxnSpPr>
            <p:nvPr/>
          </p:nvCxnSpPr>
          <p:spPr>
            <a:xfrm>
              <a:off x="3213101" y="500062"/>
              <a:ext cx="0" cy="55562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TextBox 8"/>
            <p:cNvSpPr txBox="1">
              <a:spLocks noChangeArrowheads="1"/>
            </p:cNvSpPr>
            <p:nvPr/>
          </p:nvSpPr>
          <p:spPr bwMode="auto">
            <a:xfrm>
              <a:off x="119002" y="504465"/>
              <a:ext cx="43045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2000" dirty="0"/>
                <a:t>Массивы </a:t>
              </a:r>
              <a:r>
                <a:rPr lang="en-US" altLang="ru-RU" sz="2000" dirty="0" smtClean="0"/>
                <a:t>Y[], X[] </a:t>
              </a:r>
              <a:r>
                <a:rPr lang="ru-RU" altLang="ru-RU" sz="2000" dirty="0" smtClean="0"/>
                <a:t>координат    вершин</a:t>
              </a:r>
              <a:endParaRPr lang="ru-RU" altLang="ru-RU" sz="2000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198688" y="1782762"/>
              <a:ext cx="2027238" cy="6556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=0.0, e=0.01, k=0, ns=1, ne=1000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3009901" y="2668587"/>
              <a:ext cx="406400" cy="406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11" idx="0"/>
            </p:cNvCxnSpPr>
            <p:nvPr/>
          </p:nvCxnSpPr>
          <p:spPr>
            <a:xfrm>
              <a:off x="3213101" y="1487487"/>
              <a:ext cx="0" cy="2952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2525713" y="3308350"/>
              <a:ext cx="1374775" cy="4492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Sold=</a:t>
              </a: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Прямая со стрелкой 18"/>
            <p:cNvCxnSpPr>
              <a:stCxn id="11" idx="2"/>
              <a:endCxn id="13" idx="0"/>
            </p:cNvCxnSpPr>
            <p:nvPr/>
          </p:nvCxnSpPr>
          <p:spPr>
            <a:xfrm>
              <a:off x="3213101" y="2438400"/>
              <a:ext cx="0" cy="230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угольник 23"/>
            <p:cNvSpPr/>
            <p:nvPr/>
          </p:nvSpPr>
          <p:spPr>
            <a:xfrm>
              <a:off x="1711326" y="4675188"/>
              <a:ext cx="3005137" cy="777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ns=ne+1, ne=ne*1.2</a:t>
              </a:r>
            </a:p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er</a:t>
              </a:r>
              <a:r>
                <a:rPr lang="en-US" dirty="0">
                  <a:solidFill>
                    <a:schemeClr val="tx1"/>
                  </a:solidFill>
                </a:rPr>
                <a:t>=|Sold-</a:t>
              </a: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|/(</a:t>
              </a:r>
              <a:r>
                <a:rPr lang="en-US" dirty="0" err="1">
                  <a:solidFill>
                    <a:schemeClr val="tx1"/>
                  </a:solidFill>
                </a:rPr>
                <a:t>Sold+Snew</a:t>
              </a:r>
              <a:r>
                <a:rPr lang="en-US" dirty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5" name="Блок-схема: решение 24"/>
            <p:cNvSpPr/>
            <p:nvPr/>
          </p:nvSpPr>
          <p:spPr>
            <a:xfrm>
              <a:off x="2174876" y="5702301"/>
              <a:ext cx="2076450" cy="887412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er</a:t>
              </a:r>
              <a:r>
                <a:rPr lang="en-US" dirty="0">
                  <a:solidFill>
                    <a:schemeClr val="tx1"/>
                  </a:solidFill>
                </a:rPr>
                <a:t>&lt;e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8" name="Блок-схема: типовой процесс 27"/>
            <p:cNvSpPr/>
            <p:nvPr/>
          </p:nvSpPr>
          <p:spPr>
            <a:xfrm>
              <a:off x="1978026" y="3968751"/>
              <a:ext cx="2468562" cy="390525"/>
            </a:xfrm>
            <a:prstGeom prst="flowChartPredefined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=MK(ns, ne)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Прямая со стрелкой 42"/>
            <p:cNvCxnSpPr>
              <a:stCxn id="13" idx="4"/>
              <a:endCxn id="18" idx="0"/>
            </p:cNvCxnSpPr>
            <p:nvPr/>
          </p:nvCxnSpPr>
          <p:spPr>
            <a:xfrm flipH="1">
              <a:off x="3213101" y="3074987"/>
              <a:ext cx="0" cy="233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Блок-схема: данные 47"/>
            <p:cNvSpPr/>
            <p:nvPr/>
          </p:nvSpPr>
          <p:spPr>
            <a:xfrm>
              <a:off x="4805363" y="5826126"/>
              <a:ext cx="2517775" cy="639762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Вывод:</a:t>
              </a:r>
            </a:p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*</a:t>
              </a:r>
              <a:r>
                <a:rPr lang="el-GR" dirty="0">
                  <a:solidFill>
                    <a:schemeClr val="tx1"/>
                  </a:solidFill>
                </a:rPr>
                <a:t>Δ</a:t>
              </a:r>
              <a:r>
                <a:rPr lang="en-US" dirty="0">
                  <a:solidFill>
                    <a:schemeClr val="tx1"/>
                  </a:solidFill>
                </a:rPr>
                <a:t>X*</a:t>
              </a:r>
              <a:r>
                <a:rPr lang="el-GR" dirty="0">
                  <a:solidFill>
                    <a:schemeClr val="tx1"/>
                  </a:solidFill>
                </a:rPr>
                <a:t> Δ</a:t>
              </a:r>
              <a:r>
                <a:rPr lang="en-US" dirty="0">
                  <a:solidFill>
                    <a:schemeClr val="tx1"/>
                  </a:solidFill>
                </a:rPr>
                <a:t>Y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Прямая со стрелкой 48"/>
            <p:cNvCxnSpPr>
              <a:stCxn id="18" idx="2"/>
              <a:endCxn id="28" idx="0"/>
            </p:cNvCxnSpPr>
            <p:nvPr/>
          </p:nvCxnSpPr>
          <p:spPr>
            <a:xfrm>
              <a:off x="3213101" y="3757613"/>
              <a:ext cx="0" cy="2111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>
              <a:stCxn id="24" idx="2"/>
              <a:endCxn id="25" idx="0"/>
            </p:cNvCxnSpPr>
            <p:nvPr/>
          </p:nvCxnSpPr>
          <p:spPr>
            <a:xfrm flipH="1">
              <a:off x="3213101" y="5453063"/>
              <a:ext cx="0" cy="2492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>
              <a:stCxn id="48" idx="5"/>
            </p:cNvCxnSpPr>
            <p:nvPr/>
          </p:nvCxnSpPr>
          <p:spPr>
            <a:xfrm>
              <a:off x="7072312" y="6146801"/>
              <a:ext cx="66675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stCxn id="28" idx="2"/>
              <a:endCxn id="24" idx="0"/>
            </p:cNvCxnSpPr>
            <p:nvPr/>
          </p:nvCxnSpPr>
          <p:spPr>
            <a:xfrm>
              <a:off x="3213101" y="4359276"/>
              <a:ext cx="0" cy="3159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25" idx="3"/>
              <a:endCxn id="48" idx="2"/>
            </p:cNvCxnSpPr>
            <p:nvPr/>
          </p:nvCxnSpPr>
          <p:spPr>
            <a:xfrm>
              <a:off x="4251326" y="6146801"/>
              <a:ext cx="80486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5" name="TextBox 69"/>
            <p:cNvSpPr txBox="1">
              <a:spLocks noChangeArrowheads="1"/>
            </p:cNvSpPr>
            <p:nvPr/>
          </p:nvSpPr>
          <p:spPr bwMode="auto">
            <a:xfrm>
              <a:off x="7723188" y="5897563"/>
              <a:ext cx="3429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…</a:t>
              </a:r>
              <a:endParaRPr lang="ru-RU" altLang="ru-RU" sz="1800"/>
            </a:p>
          </p:txBody>
        </p:sp>
        <p:cxnSp>
          <p:nvCxnSpPr>
            <p:cNvPr id="73" name="Соединительная линия уступом 72"/>
            <p:cNvCxnSpPr>
              <a:stCxn id="25" idx="1"/>
              <a:endCxn id="13" idx="2"/>
            </p:cNvCxnSpPr>
            <p:nvPr/>
          </p:nvCxnSpPr>
          <p:spPr>
            <a:xfrm rot="10800000" flipH="1">
              <a:off x="2174876" y="2871787"/>
              <a:ext cx="835025" cy="3275014"/>
            </a:xfrm>
            <a:prstGeom prst="bentConnector3">
              <a:avLst>
                <a:gd name="adj1" fmla="val -9813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7" name="TextBox 74"/>
            <p:cNvSpPr txBox="1">
              <a:spLocks noChangeArrowheads="1"/>
            </p:cNvSpPr>
            <p:nvPr/>
          </p:nvSpPr>
          <p:spPr bwMode="auto">
            <a:xfrm>
              <a:off x="1676400" y="5746750"/>
              <a:ext cx="5318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Нет</a:t>
              </a:r>
            </a:p>
          </p:txBody>
        </p:sp>
        <p:sp>
          <p:nvSpPr>
            <p:cNvPr id="9248" name="TextBox 75"/>
            <p:cNvSpPr txBox="1">
              <a:spLocks noChangeArrowheads="1"/>
            </p:cNvSpPr>
            <p:nvPr/>
          </p:nvSpPr>
          <p:spPr bwMode="auto">
            <a:xfrm>
              <a:off x="4360863" y="5746750"/>
              <a:ext cx="4445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Да</a:t>
              </a:r>
            </a:p>
          </p:txBody>
        </p:sp>
        <p:sp>
          <p:nvSpPr>
            <p:cNvPr id="78" name="Блок-схема: процесс 77"/>
            <p:cNvSpPr/>
            <p:nvPr/>
          </p:nvSpPr>
          <p:spPr>
            <a:xfrm>
              <a:off x="4865688" y="3757613"/>
              <a:ext cx="300038" cy="825500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80" name="Прямая соединительная линия 79"/>
            <p:cNvCxnSpPr>
              <a:stCxn id="28" idx="3"/>
              <a:endCxn id="78" idx="1"/>
            </p:cNvCxnSpPr>
            <p:nvPr/>
          </p:nvCxnSpPr>
          <p:spPr>
            <a:xfrm>
              <a:off x="4446588" y="4164013"/>
              <a:ext cx="419100" cy="635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Прямоугольник 81"/>
            <p:cNvSpPr/>
            <p:nvPr/>
          </p:nvSpPr>
          <p:spPr>
            <a:xfrm>
              <a:off x="4954587" y="3698876"/>
              <a:ext cx="5593751" cy="917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Функция блока вычисления относительного числа </a:t>
              </a:r>
              <a:r>
                <a:rPr lang="en-US" sz="2000" dirty="0">
                  <a:solidFill>
                    <a:schemeClr val="tx1"/>
                  </a:solidFill>
                </a:rPr>
                <a:t>k </a:t>
              </a:r>
              <a:r>
                <a:rPr lang="ru-RU" sz="2000" dirty="0">
                  <a:solidFill>
                    <a:schemeClr val="tx1"/>
                  </a:solidFill>
                </a:rPr>
                <a:t>попаданий в фигуру пробных точек (метод Монте-Карло): </a:t>
              </a:r>
              <a:r>
                <a:rPr lang="en-US" sz="2000" dirty="0" err="1">
                  <a:solidFill>
                    <a:schemeClr val="tx1"/>
                  </a:solidFill>
                </a:rPr>
                <a:t>Snew</a:t>
              </a:r>
              <a:r>
                <a:rPr lang="en-US" sz="2000" dirty="0">
                  <a:solidFill>
                    <a:schemeClr val="tx1"/>
                  </a:solidFill>
                </a:rPr>
                <a:t>=k/ne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9252" name="TextBox 84"/>
            <p:cNvSpPr txBox="1">
              <a:spLocks noChangeArrowheads="1"/>
            </p:cNvSpPr>
            <p:nvPr/>
          </p:nvSpPr>
          <p:spPr bwMode="auto">
            <a:xfrm>
              <a:off x="3459163" y="2681288"/>
              <a:ext cx="438408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2000" dirty="0"/>
                <a:t>Начало цикла (цикл с пост-проверкой)</a:t>
              </a:r>
            </a:p>
          </p:txBody>
        </p:sp>
        <p:grpSp>
          <p:nvGrpSpPr>
            <p:cNvPr id="9253" name="Группа 96"/>
            <p:cNvGrpSpPr>
              <a:grpSpLocks/>
            </p:cNvGrpSpPr>
            <p:nvPr/>
          </p:nvGrpSpPr>
          <p:grpSpPr bwMode="auto">
            <a:xfrm>
              <a:off x="4089401" y="855662"/>
              <a:ext cx="8054824" cy="944563"/>
              <a:chOff x="4089862" y="856219"/>
              <a:chExt cx="8052807" cy="943437"/>
            </a:xfrm>
          </p:grpSpPr>
          <p:sp>
            <p:nvSpPr>
              <p:cNvPr id="88" name="Блок-схема: процесс 87"/>
              <p:cNvSpPr/>
              <p:nvPr/>
            </p:nvSpPr>
            <p:spPr>
              <a:xfrm>
                <a:off x="4650109" y="856219"/>
                <a:ext cx="299963" cy="826102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89" name="Прямая соединительная линия 88"/>
              <p:cNvCxnSpPr>
                <a:stCxn id="4" idx="3"/>
                <a:endCxn id="88" idx="1"/>
              </p:cNvCxnSpPr>
              <p:nvPr/>
            </p:nvCxnSpPr>
            <p:spPr>
              <a:xfrm flipV="1">
                <a:off x="4089862" y="1270063"/>
                <a:ext cx="560247" cy="1585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Прямоугольник 89"/>
              <p:cNvSpPr/>
              <p:nvPr/>
            </p:nvSpPr>
            <p:spPr>
              <a:xfrm>
                <a:off x="4824689" y="881589"/>
                <a:ext cx="7317980" cy="9180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2000" dirty="0">
                    <a:solidFill>
                      <a:schemeClr val="tx1"/>
                    </a:solidFill>
                  </a:rPr>
                  <a:t>Процедура </a:t>
                </a:r>
                <a:r>
                  <a:rPr lang="ru-RU" sz="2000" dirty="0" smtClean="0">
                    <a:solidFill>
                      <a:schemeClr val="tx1"/>
                    </a:solidFill>
                  </a:rPr>
                  <a:t>оптимального (в масштабе экрана) изображения </a:t>
                </a:r>
                <a:r>
                  <a:rPr lang="ru-RU" sz="2000" dirty="0">
                    <a:solidFill>
                      <a:schemeClr val="tx1"/>
                    </a:solidFill>
                  </a:rPr>
                  <a:t>заданного треугольника на экране (закрашенного)</a:t>
                </a:r>
              </a:p>
            </p:txBody>
          </p:sp>
        </p:grpSp>
        <p:sp>
          <p:nvSpPr>
            <p:cNvPr id="94" name="Блок-схема: процесс 93"/>
            <p:cNvSpPr/>
            <p:nvPr/>
          </p:nvSpPr>
          <p:spPr>
            <a:xfrm>
              <a:off x="5187950" y="4649788"/>
              <a:ext cx="300037" cy="825500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5" name="Прямая соединительная линия 94"/>
            <p:cNvCxnSpPr>
              <a:stCxn id="24" idx="3"/>
              <a:endCxn id="94" idx="1"/>
            </p:cNvCxnSpPr>
            <p:nvPr/>
          </p:nvCxnSpPr>
          <p:spPr>
            <a:xfrm flipV="1">
              <a:off x="4716463" y="5062538"/>
              <a:ext cx="471488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Прямоугольник 95"/>
            <p:cNvSpPr/>
            <p:nvPr/>
          </p:nvSpPr>
          <p:spPr>
            <a:xfrm>
              <a:off x="5259537" y="4622381"/>
              <a:ext cx="5538968" cy="917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Вычисление относительной погрешности в цепочке из двух блоков, подготовка перехода к вычислению очередного блока</a:t>
              </a:r>
            </a:p>
          </p:txBody>
        </p:sp>
      </p:grp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0" y="-7938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/>
              <a:t>Задание 1:</a:t>
            </a:r>
            <a:r>
              <a:rPr lang="ru-RU" altLang="ru-RU" sz="1800" dirty="0" smtClean="0"/>
              <a:t> </a:t>
            </a:r>
            <a:r>
              <a:rPr lang="ru-RU" altLang="ru-RU" sz="2000" dirty="0"/>
              <a:t>Преобразовать программу вычисления </a:t>
            </a:r>
            <a:r>
              <a:rPr lang="ru-RU" altLang="ru-RU" sz="2000" dirty="0" smtClean="0"/>
              <a:t>площади фигуры, </a:t>
            </a:r>
            <a:r>
              <a:rPr lang="ru-RU" altLang="ru-RU" sz="2000" dirty="0"/>
              <a:t>показанную на фрагменте блок-схемы в программу вычисления координат </a:t>
            </a:r>
            <a:r>
              <a:rPr lang="ru-RU" altLang="ru-RU" sz="2000" dirty="0" smtClean="0"/>
              <a:t>ее центра масс (погрешность </a:t>
            </a:r>
            <a:r>
              <a:rPr lang="ru-RU" altLang="ru-RU" sz="2000" dirty="0"/>
              <a:t>считать как сумму погрешностей по </a:t>
            </a:r>
            <a:r>
              <a:rPr lang="en-US" altLang="ru-RU" sz="2000" dirty="0"/>
              <a:t>X </a:t>
            </a:r>
            <a:r>
              <a:rPr lang="ru-RU" altLang="ru-RU" sz="2000" dirty="0"/>
              <a:t>и </a:t>
            </a:r>
            <a:r>
              <a:rPr lang="en-US" altLang="ru-RU" sz="2000" dirty="0"/>
              <a:t>Y</a:t>
            </a:r>
            <a:r>
              <a:rPr lang="ru-RU" altLang="ru-RU" sz="2000" dirty="0"/>
              <a:t>)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2865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1762125" y="1863725"/>
            <a:ext cx="303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1</a:t>
            </a:r>
            <a:endParaRPr lang="ru-RU" altLang="ru-RU" sz="1800"/>
          </a:p>
        </p:txBody>
      </p:sp>
      <p:sp>
        <p:nvSpPr>
          <p:cNvPr id="9222" name="TextBox 43"/>
          <p:cNvSpPr txBox="1">
            <a:spLocks noChangeArrowheads="1"/>
          </p:cNvSpPr>
          <p:nvPr/>
        </p:nvSpPr>
        <p:spPr bwMode="auto">
          <a:xfrm>
            <a:off x="2063750" y="34528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2</a:t>
            </a:r>
            <a:endParaRPr lang="ru-RU" altLang="ru-RU" sz="1800"/>
          </a:p>
        </p:txBody>
      </p:sp>
      <p:sp>
        <p:nvSpPr>
          <p:cNvPr id="9223" name="TextBox 44"/>
          <p:cNvSpPr txBox="1">
            <a:spLocks noChangeArrowheads="1"/>
          </p:cNvSpPr>
          <p:nvPr/>
        </p:nvSpPr>
        <p:spPr bwMode="auto">
          <a:xfrm>
            <a:off x="1484313" y="4108450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3</a:t>
            </a:r>
            <a:endParaRPr lang="ru-RU" altLang="ru-RU" sz="1800"/>
          </a:p>
        </p:txBody>
      </p:sp>
      <p:sp>
        <p:nvSpPr>
          <p:cNvPr id="9224" name="TextBox 45"/>
          <p:cNvSpPr txBox="1">
            <a:spLocks noChangeArrowheads="1"/>
          </p:cNvSpPr>
          <p:nvPr/>
        </p:nvSpPr>
        <p:spPr bwMode="auto">
          <a:xfrm>
            <a:off x="1287463" y="47974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4</a:t>
            </a:r>
            <a:endParaRPr lang="ru-RU" altLang="ru-RU" sz="1800"/>
          </a:p>
        </p:txBody>
      </p:sp>
      <p:sp>
        <p:nvSpPr>
          <p:cNvPr id="9225" name="TextBox 46"/>
          <p:cNvSpPr txBox="1">
            <a:spLocks noChangeArrowheads="1"/>
          </p:cNvSpPr>
          <p:nvPr/>
        </p:nvSpPr>
        <p:spPr bwMode="auto">
          <a:xfrm>
            <a:off x="2127250" y="5722938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5</a:t>
            </a:r>
            <a:endParaRPr lang="ru-RU" altLang="ru-RU" sz="1800"/>
          </a:p>
        </p:txBody>
      </p:sp>
      <p:sp>
        <p:nvSpPr>
          <p:cNvPr id="9226" name="TextBox 51"/>
          <p:cNvSpPr txBox="1">
            <a:spLocks noChangeArrowheads="1"/>
          </p:cNvSpPr>
          <p:nvPr/>
        </p:nvSpPr>
        <p:spPr bwMode="auto">
          <a:xfrm>
            <a:off x="4764088" y="57292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6</a:t>
            </a: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>
            <a:off x="4763" y="7938"/>
            <a:ext cx="12182475" cy="6850062"/>
          </a:xfrm>
          <a:custGeom>
            <a:avLst/>
            <a:gdLst>
              <a:gd name="connsiteX0" fmla="*/ 0 w 12194771"/>
              <a:gd name="connsiteY0" fmla="*/ 6816437 h 6833062"/>
              <a:gd name="connsiteX1" fmla="*/ 12194771 w 12194771"/>
              <a:gd name="connsiteY1" fmla="*/ 0 h 6833062"/>
              <a:gd name="connsiteX2" fmla="*/ 548640 w 12194771"/>
              <a:gd name="connsiteY2" fmla="*/ 6833062 h 6833062"/>
              <a:gd name="connsiteX3" fmla="*/ 0 w 12194771"/>
              <a:gd name="connsiteY3" fmla="*/ 6816437 h 6833062"/>
              <a:gd name="connsiteX0" fmla="*/ 0 w 12190007"/>
              <a:gd name="connsiteY0" fmla="*/ 6830674 h 6833062"/>
              <a:gd name="connsiteX1" fmla="*/ 12190007 w 12190007"/>
              <a:gd name="connsiteY1" fmla="*/ 0 h 6833062"/>
              <a:gd name="connsiteX2" fmla="*/ 543876 w 12190007"/>
              <a:gd name="connsiteY2" fmla="*/ 6833062 h 6833062"/>
              <a:gd name="connsiteX3" fmla="*/ 0 w 12190007"/>
              <a:gd name="connsiteY3" fmla="*/ 6830674 h 6833062"/>
              <a:gd name="connsiteX0" fmla="*/ 0 w 12185244"/>
              <a:gd name="connsiteY0" fmla="*/ 6823556 h 6825944"/>
              <a:gd name="connsiteX1" fmla="*/ 12185244 w 12185244"/>
              <a:gd name="connsiteY1" fmla="*/ 0 h 6825944"/>
              <a:gd name="connsiteX2" fmla="*/ 543876 w 12185244"/>
              <a:gd name="connsiteY2" fmla="*/ 6825944 h 6825944"/>
              <a:gd name="connsiteX3" fmla="*/ 0 w 12185244"/>
              <a:gd name="connsiteY3" fmla="*/ 6823556 h 6825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5244" h="6825944">
                <a:moveTo>
                  <a:pt x="0" y="6823556"/>
                </a:moveTo>
                <a:lnTo>
                  <a:pt x="12185244" y="0"/>
                </a:lnTo>
                <a:lnTo>
                  <a:pt x="543876" y="6825944"/>
                </a:lnTo>
                <a:lnTo>
                  <a:pt x="0" y="682355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" y="7938"/>
            <a:ext cx="121920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1. </a:t>
            </a:r>
            <a:r>
              <a:rPr lang="ru-RU" altLang="ru-RU" sz="2000" dirty="0" smtClean="0"/>
              <a:t>Иногда </a:t>
            </a:r>
            <a:r>
              <a:rPr lang="ru-RU" altLang="ru-RU" sz="2000" dirty="0"/>
              <a:t>простое применение метода Монте-Карло для вычисления площади имеет низкую точность.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На данном слайде показан пример такого треугольника, построенного по координатам вершин.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Здесь две стороны много больше третьей и при неудачном расположении треугольника при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масштабировании его площадь покрытия экрана много меньше площади всего экрана.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000" dirty="0" smtClean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2</a:t>
            </a:r>
            <a:r>
              <a:rPr lang="ru-RU" altLang="ru-RU" sz="2000" dirty="0"/>
              <a:t>. </a:t>
            </a:r>
            <a:r>
              <a:rPr lang="ru-RU" altLang="ru-RU" sz="2000" dirty="0" smtClean="0"/>
              <a:t>Масштабирование - простейший </a:t>
            </a:r>
            <a:r>
              <a:rPr lang="ru-RU" altLang="ru-RU" sz="2000" dirty="0"/>
              <a:t>случай линейного преобразования</a:t>
            </a:r>
            <a:r>
              <a:rPr lang="ru-RU" altLang="ru-RU" sz="2000" dirty="0" smtClean="0"/>
              <a:t>. </a:t>
            </a:r>
            <a:r>
              <a:rPr lang="ru-RU" altLang="ru-RU" sz="2000" dirty="0" smtClean="0"/>
              <a:t>В общем          </a:t>
            </a:r>
            <a:r>
              <a:rPr lang="ru-RU" altLang="ru-RU" sz="2000" dirty="0" smtClean="0"/>
              <a:t>случае</a:t>
            </a:r>
            <a:r>
              <a:rPr lang="ru-RU" altLang="ru-RU" sz="2000" dirty="0"/>
              <a:t>, помимо </a:t>
            </a:r>
            <a:endParaRPr lang="ru-RU" altLang="ru-RU" sz="2000" dirty="0" smtClean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растяжения </a:t>
            </a:r>
            <a:r>
              <a:rPr lang="ru-RU" altLang="ru-RU" sz="2000" dirty="0"/>
              <a:t>и смещения, выполняется поворот </a:t>
            </a:r>
            <a:r>
              <a:rPr lang="ru-RU" altLang="ru-RU" sz="2000" dirty="0" smtClean="0"/>
              <a:t>фигуры, добавив который             можно существенно повысить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точность метода Монте-Карло для заданного числа пробных точек.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0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/>
              <a:t>3. Можно показать, что </a:t>
            </a:r>
            <a:r>
              <a:rPr lang="ru-RU" altLang="ru-RU" sz="2000" dirty="0" smtClean="0"/>
              <a:t>в большинстве случаев здесь нужно             повернуть </a:t>
            </a:r>
            <a:r>
              <a:rPr lang="ru-RU" altLang="ru-RU" sz="2000" dirty="0"/>
              <a:t>треугольник </a:t>
            </a:r>
            <a:r>
              <a:rPr lang="ru-RU" altLang="ru-RU" sz="2000" dirty="0" smtClean="0"/>
              <a:t>так, чтобы </a:t>
            </a:r>
            <a:r>
              <a:rPr lang="ru-RU" altLang="ru-RU" sz="2000" dirty="0"/>
              <a:t>его </a:t>
            </a:r>
            <a:endParaRPr lang="ru-RU" altLang="ru-RU" sz="2000" dirty="0" smtClean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большая </a:t>
            </a:r>
            <a:r>
              <a:rPr lang="ru-RU" altLang="ru-RU" sz="2000" dirty="0"/>
              <a:t>сторона расположилась </a:t>
            </a:r>
            <a:r>
              <a:rPr lang="ru-RU" altLang="ru-RU" sz="2000" dirty="0" smtClean="0"/>
              <a:t>горизонтально, как </a:t>
            </a:r>
            <a:r>
              <a:rPr lang="ru-RU" altLang="ru-RU" sz="2000" dirty="0"/>
              <a:t>это </a:t>
            </a:r>
            <a:r>
              <a:rPr lang="ru-RU" altLang="ru-RU" sz="2000" dirty="0" smtClean="0"/>
              <a:t>         показано </a:t>
            </a:r>
            <a:r>
              <a:rPr lang="ru-RU" altLang="ru-RU" sz="2000" dirty="0"/>
              <a:t>на следующем слайде.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 rot="1740000">
            <a:off x="782530" y="544345"/>
            <a:ext cx="10630892" cy="5979878"/>
          </a:xfrm>
          <a:custGeom>
            <a:avLst/>
            <a:gdLst>
              <a:gd name="connsiteX0" fmla="*/ 0 w 12194771"/>
              <a:gd name="connsiteY0" fmla="*/ 6816437 h 6833062"/>
              <a:gd name="connsiteX1" fmla="*/ 12194771 w 12194771"/>
              <a:gd name="connsiteY1" fmla="*/ 0 h 6833062"/>
              <a:gd name="connsiteX2" fmla="*/ 548640 w 12194771"/>
              <a:gd name="connsiteY2" fmla="*/ 6833062 h 6833062"/>
              <a:gd name="connsiteX3" fmla="*/ 0 w 12194771"/>
              <a:gd name="connsiteY3" fmla="*/ 6816437 h 6833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771" h="6833062">
                <a:moveTo>
                  <a:pt x="0" y="6816437"/>
                </a:moveTo>
                <a:lnTo>
                  <a:pt x="12194771" y="0"/>
                </a:lnTo>
                <a:lnTo>
                  <a:pt x="548640" y="6833062"/>
                </a:lnTo>
                <a:lnTo>
                  <a:pt x="0" y="68164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0" y="58738"/>
            <a:ext cx="122761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 dirty="0"/>
              <a:t>После поворота треугольник можно сместить до совпадения его большей стороны с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 dirty="0"/>
              <a:t>верхней границей экрана (см. следующий слайд)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 rot="1740000">
            <a:off x="737660" y="-2958366"/>
            <a:ext cx="10692320" cy="5963613"/>
          </a:xfrm>
          <a:custGeom>
            <a:avLst/>
            <a:gdLst>
              <a:gd name="connsiteX0" fmla="*/ 0 w 12194771"/>
              <a:gd name="connsiteY0" fmla="*/ 6816437 h 6833062"/>
              <a:gd name="connsiteX1" fmla="*/ 12194771 w 12194771"/>
              <a:gd name="connsiteY1" fmla="*/ 0 h 6833062"/>
              <a:gd name="connsiteX2" fmla="*/ 548640 w 12194771"/>
              <a:gd name="connsiteY2" fmla="*/ 6833062 h 6833062"/>
              <a:gd name="connsiteX3" fmla="*/ 0 w 12194771"/>
              <a:gd name="connsiteY3" fmla="*/ 6816437 h 6833062"/>
              <a:gd name="connsiteX0" fmla="*/ 0 w 12201533"/>
              <a:gd name="connsiteY0" fmla="*/ 6791235 h 6833062"/>
              <a:gd name="connsiteX1" fmla="*/ 12201533 w 12201533"/>
              <a:gd name="connsiteY1" fmla="*/ 0 h 6833062"/>
              <a:gd name="connsiteX2" fmla="*/ 555402 w 12201533"/>
              <a:gd name="connsiteY2" fmla="*/ 6833062 h 6833062"/>
              <a:gd name="connsiteX3" fmla="*/ 0 w 12201533"/>
              <a:gd name="connsiteY3" fmla="*/ 6791235 h 6833062"/>
              <a:gd name="connsiteX0" fmla="*/ 0 w 12207691"/>
              <a:gd name="connsiteY0" fmla="*/ 6780168 h 6821995"/>
              <a:gd name="connsiteX1" fmla="*/ 12207691 w 12207691"/>
              <a:gd name="connsiteY1" fmla="*/ 0 h 6821995"/>
              <a:gd name="connsiteX2" fmla="*/ 555402 w 12207691"/>
              <a:gd name="connsiteY2" fmla="*/ 6821995 h 6821995"/>
              <a:gd name="connsiteX3" fmla="*/ 0 w 12207691"/>
              <a:gd name="connsiteY3" fmla="*/ 6780168 h 6821995"/>
              <a:gd name="connsiteX0" fmla="*/ 0 w 12207993"/>
              <a:gd name="connsiteY0" fmla="*/ 6773101 h 6814928"/>
              <a:gd name="connsiteX1" fmla="*/ 12207993 w 12207993"/>
              <a:gd name="connsiteY1" fmla="*/ 0 h 6814928"/>
              <a:gd name="connsiteX2" fmla="*/ 555402 w 12207993"/>
              <a:gd name="connsiteY2" fmla="*/ 6814928 h 6814928"/>
              <a:gd name="connsiteX3" fmla="*/ 0 w 12207993"/>
              <a:gd name="connsiteY3" fmla="*/ 6773101 h 6814928"/>
              <a:gd name="connsiteX0" fmla="*/ 0 w 12223088"/>
              <a:gd name="connsiteY0" fmla="*/ 6752500 h 6794327"/>
              <a:gd name="connsiteX1" fmla="*/ 12223088 w 12223088"/>
              <a:gd name="connsiteY1" fmla="*/ 0 h 6794327"/>
              <a:gd name="connsiteX2" fmla="*/ 555402 w 12223088"/>
              <a:gd name="connsiteY2" fmla="*/ 6794327 h 6794327"/>
              <a:gd name="connsiteX3" fmla="*/ 0 w 12223088"/>
              <a:gd name="connsiteY3" fmla="*/ 6752500 h 6794327"/>
              <a:gd name="connsiteX0" fmla="*/ 0 w 12238183"/>
              <a:gd name="connsiteY0" fmla="*/ 6731899 h 6773726"/>
              <a:gd name="connsiteX1" fmla="*/ 12238183 w 12238183"/>
              <a:gd name="connsiteY1" fmla="*/ 0 h 6773726"/>
              <a:gd name="connsiteX2" fmla="*/ 555402 w 12238183"/>
              <a:gd name="connsiteY2" fmla="*/ 6773726 h 6773726"/>
              <a:gd name="connsiteX3" fmla="*/ 0 w 12238183"/>
              <a:gd name="connsiteY3" fmla="*/ 6731899 h 6773726"/>
              <a:gd name="connsiteX0" fmla="*/ 0 w 12235739"/>
              <a:gd name="connsiteY0" fmla="*/ 6755867 h 6797694"/>
              <a:gd name="connsiteX1" fmla="*/ 12235739 w 12235739"/>
              <a:gd name="connsiteY1" fmla="*/ 0 h 6797694"/>
              <a:gd name="connsiteX2" fmla="*/ 555402 w 12235739"/>
              <a:gd name="connsiteY2" fmla="*/ 6797694 h 6797694"/>
              <a:gd name="connsiteX3" fmla="*/ 0 w 12235739"/>
              <a:gd name="connsiteY3" fmla="*/ 6755867 h 679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5739" h="6797694">
                <a:moveTo>
                  <a:pt x="0" y="6755867"/>
                </a:moveTo>
                <a:lnTo>
                  <a:pt x="12235739" y="0"/>
                </a:lnTo>
                <a:lnTo>
                  <a:pt x="555402" y="6797694"/>
                </a:lnTo>
                <a:lnTo>
                  <a:pt x="0" y="675586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0" y="506413"/>
            <a:ext cx="12258675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/>
              <a:t>Хорошо видно, что этот треугольник по горизонтали выходит за границы слайда,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/>
              <a:t>а по вертикали занимает лишь небольшую его часть. Выполнив масштабирование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/>
              <a:t>на размер экрана, получим треугольник, площадь которого может быть вычислена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/>
              <a:t>методом Монте-Карло гораздо точнее, поскольку площадь покрытия треугольником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600"/>
              <a:t>Экрана соизмерима с его общей площадью (см. следующий слайд).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/>
          <p:nvPr/>
        </p:nvSpPr>
        <p:spPr>
          <a:xfrm rot="1740000">
            <a:off x="-635000" y="-3313113"/>
            <a:ext cx="10655300" cy="11679238"/>
          </a:xfrm>
          <a:custGeom>
            <a:avLst/>
            <a:gdLst>
              <a:gd name="connsiteX0" fmla="*/ 0 w 12194771"/>
              <a:gd name="connsiteY0" fmla="*/ 6816437 h 6833062"/>
              <a:gd name="connsiteX1" fmla="*/ 12194771 w 12194771"/>
              <a:gd name="connsiteY1" fmla="*/ 0 h 6833062"/>
              <a:gd name="connsiteX2" fmla="*/ 548640 w 12194771"/>
              <a:gd name="connsiteY2" fmla="*/ 6833062 h 6833062"/>
              <a:gd name="connsiteX3" fmla="*/ 0 w 12194771"/>
              <a:gd name="connsiteY3" fmla="*/ 6816437 h 6833062"/>
              <a:gd name="connsiteX0" fmla="*/ 0 w 12194771"/>
              <a:gd name="connsiteY0" fmla="*/ 6816437 h 12569581"/>
              <a:gd name="connsiteX1" fmla="*/ 12194771 w 12194771"/>
              <a:gd name="connsiteY1" fmla="*/ 0 h 12569581"/>
              <a:gd name="connsiteX2" fmla="*/ 3718988 w 12194771"/>
              <a:gd name="connsiteY2" fmla="*/ 12569581 h 12569581"/>
              <a:gd name="connsiteX3" fmla="*/ 0 w 12194771"/>
              <a:gd name="connsiteY3" fmla="*/ 6816437 h 12569581"/>
              <a:gd name="connsiteX0" fmla="*/ 0 w 10640508"/>
              <a:gd name="connsiteY0" fmla="*/ 5947368 h 11700512"/>
              <a:gd name="connsiteX1" fmla="*/ 10640508 w 10640508"/>
              <a:gd name="connsiteY1" fmla="*/ 0 h 11700512"/>
              <a:gd name="connsiteX2" fmla="*/ 3718988 w 10640508"/>
              <a:gd name="connsiteY2" fmla="*/ 11700512 h 11700512"/>
              <a:gd name="connsiteX3" fmla="*/ 0 w 10640508"/>
              <a:gd name="connsiteY3" fmla="*/ 5947368 h 11700512"/>
              <a:gd name="connsiteX0" fmla="*/ 0 w 10640508"/>
              <a:gd name="connsiteY0" fmla="*/ 5947368 h 11694284"/>
              <a:gd name="connsiteX1" fmla="*/ 10640508 w 10640508"/>
              <a:gd name="connsiteY1" fmla="*/ 0 h 11694284"/>
              <a:gd name="connsiteX2" fmla="*/ 3715522 w 10640508"/>
              <a:gd name="connsiteY2" fmla="*/ 11694284 h 11694284"/>
              <a:gd name="connsiteX3" fmla="*/ 0 w 10640508"/>
              <a:gd name="connsiteY3" fmla="*/ 5947368 h 11694284"/>
              <a:gd name="connsiteX0" fmla="*/ 0 w 10649297"/>
              <a:gd name="connsiteY0" fmla="*/ 5941366 h 11694284"/>
              <a:gd name="connsiteX1" fmla="*/ 10649297 w 10649297"/>
              <a:gd name="connsiteY1" fmla="*/ 0 h 11694284"/>
              <a:gd name="connsiteX2" fmla="*/ 3724311 w 10649297"/>
              <a:gd name="connsiteY2" fmla="*/ 11694284 h 11694284"/>
              <a:gd name="connsiteX3" fmla="*/ 0 w 10649297"/>
              <a:gd name="connsiteY3" fmla="*/ 5941366 h 11694284"/>
              <a:gd name="connsiteX0" fmla="*/ 0 w 10662208"/>
              <a:gd name="connsiteY0" fmla="*/ 5888789 h 11641707"/>
              <a:gd name="connsiteX1" fmla="*/ 10662208 w 10662208"/>
              <a:gd name="connsiteY1" fmla="*/ 0 h 11641707"/>
              <a:gd name="connsiteX2" fmla="*/ 3724311 w 10662208"/>
              <a:gd name="connsiteY2" fmla="*/ 11641707 h 11641707"/>
              <a:gd name="connsiteX3" fmla="*/ 0 w 10662208"/>
              <a:gd name="connsiteY3" fmla="*/ 5888789 h 11641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62208" h="11641707">
                <a:moveTo>
                  <a:pt x="0" y="5888789"/>
                </a:moveTo>
                <a:lnTo>
                  <a:pt x="10662208" y="0"/>
                </a:lnTo>
                <a:lnTo>
                  <a:pt x="3724311" y="11641707"/>
                </a:lnTo>
                <a:lnTo>
                  <a:pt x="0" y="588878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347219" y="6381870"/>
            <a:ext cx="10653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 smtClean="0"/>
              <a:t>Следующие слайды </a:t>
            </a:r>
            <a:r>
              <a:rPr lang="ru-RU" altLang="ru-RU" sz="2000" dirty="0"/>
              <a:t>- математическое описание задачи и задание для самостоятельной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V="1">
            <a:off x="1911350" y="2987675"/>
            <a:ext cx="0" cy="3429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397000" y="6192838"/>
            <a:ext cx="905192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1920875" y="3567113"/>
            <a:ext cx="7348538" cy="2608262"/>
          </a:xfrm>
          <a:custGeom>
            <a:avLst/>
            <a:gdLst>
              <a:gd name="connsiteX0" fmla="*/ 0 w 7348451"/>
              <a:gd name="connsiteY0" fmla="*/ 2660073 h 2685011"/>
              <a:gd name="connsiteX1" fmla="*/ 2302625 w 7348451"/>
              <a:gd name="connsiteY1" fmla="*/ 0 h 2685011"/>
              <a:gd name="connsiteX2" fmla="*/ 7348451 w 7348451"/>
              <a:gd name="connsiteY2" fmla="*/ 2685011 h 2685011"/>
              <a:gd name="connsiteX3" fmla="*/ 0 w 7348451"/>
              <a:gd name="connsiteY3" fmla="*/ 2660073 h 2685011"/>
              <a:gd name="connsiteX0" fmla="*/ 0 w 7348451"/>
              <a:gd name="connsiteY0" fmla="*/ 2694908 h 2694908"/>
              <a:gd name="connsiteX1" fmla="*/ 2302625 w 7348451"/>
              <a:gd name="connsiteY1" fmla="*/ 0 h 2694908"/>
              <a:gd name="connsiteX2" fmla="*/ 7348451 w 7348451"/>
              <a:gd name="connsiteY2" fmla="*/ 2685011 h 2694908"/>
              <a:gd name="connsiteX3" fmla="*/ 0 w 7348451"/>
              <a:gd name="connsiteY3" fmla="*/ 2694908 h 2694908"/>
              <a:gd name="connsiteX0" fmla="*/ 0 w 7348451"/>
              <a:gd name="connsiteY0" fmla="*/ 2607822 h 2607822"/>
              <a:gd name="connsiteX1" fmla="*/ 2311334 w 7348451"/>
              <a:gd name="connsiteY1" fmla="*/ 0 h 2607822"/>
              <a:gd name="connsiteX2" fmla="*/ 7348451 w 7348451"/>
              <a:gd name="connsiteY2" fmla="*/ 2597925 h 2607822"/>
              <a:gd name="connsiteX3" fmla="*/ 0 w 7348451"/>
              <a:gd name="connsiteY3" fmla="*/ 2607822 h 2607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48451" h="2607822">
                <a:moveTo>
                  <a:pt x="0" y="2607822"/>
                </a:moveTo>
                <a:lnTo>
                  <a:pt x="2311334" y="0"/>
                </a:lnTo>
                <a:lnTo>
                  <a:pt x="7348451" y="2597925"/>
                </a:lnTo>
                <a:lnTo>
                  <a:pt x="0" y="260782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073525" y="3186113"/>
            <a:ext cx="3238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85275" y="5751513"/>
            <a:ext cx="31432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7175" y="5751513"/>
            <a:ext cx="3079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152" name="TextBox 13"/>
          <p:cNvSpPr txBox="1">
            <a:spLocks noChangeArrowheads="1"/>
          </p:cNvSpPr>
          <p:nvPr/>
        </p:nvSpPr>
        <p:spPr bwMode="auto">
          <a:xfrm>
            <a:off x="5500688" y="6218238"/>
            <a:ext cx="331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/>
              <a:t>a</a:t>
            </a:r>
            <a:endParaRPr lang="ru-RU" altLang="ru-RU" sz="2400"/>
          </a:p>
        </p:txBody>
      </p:sp>
      <p:sp>
        <p:nvSpPr>
          <p:cNvPr id="6153" name="TextBox 14"/>
          <p:cNvSpPr txBox="1">
            <a:spLocks noChangeArrowheads="1"/>
          </p:cNvSpPr>
          <p:nvPr/>
        </p:nvSpPr>
        <p:spPr bwMode="auto">
          <a:xfrm>
            <a:off x="2684463" y="4494213"/>
            <a:ext cx="346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/>
              <a:t>b</a:t>
            </a:r>
            <a:endParaRPr lang="ru-RU" altLang="ru-RU" sz="2400"/>
          </a:p>
        </p:txBody>
      </p:sp>
      <p:sp>
        <p:nvSpPr>
          <p:cNvPr id="6154" name="TextBox 15"/>
          <p:cNvSpPr txBox="1">
            <a:spLocks noChangeArrowheads="1"/>
          </p:cNvSpPr>
          <p:nvPr/>
        </p:nvSpPr>
        <p:spPr bwMode="auto">
          <a:xfrm>
            <a:off x="6392863" y="4294188"/>
            <a:ext cx="31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/>
              <a:t>c</a:t>
            </a:r>
            <a:endParaRPr lang="ru-RU" altLang="ru-RU" sz="2400"/>
          </a:p>
        </p:txBody>
      </p:sp>
      <p:cxnSp>
        <p:nvCxnSpPr>
          <p:cNvPr id="18" name="Прямая соединительная линия 17"/>
          <p:cNvCxnSpPr>
            <a:stCxn id="11" idx="2"/>
          </p:cNvCxnSpPr>
          <p:nvPr/>
        </p:nvCxnSpPr>
        <p:spPr>
          <a:xfrm>
            <a:off x="4235450" y="3556000"/>
            <a:ext cx="0" cy="266223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18"/>
          <p:cNvSpPr txBox="1">
            <a:spLocks noChangeArrowheads="1"/>
          </p:cNvSpPr>
          <p:nvPr/>
        </p:nvSpPr>
        <p:spPr bwMode="auto">
          <a:xfrm>
            <a:off x="9117013" y="6265863"/>
            <a:ext cx="333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/>
              <a:t>a</a:t>
            </a:r>
            <a:endParaRPr lang="ru-RU" altLang="ru-RU" sz="2400"/>
          </a:p>
        </p:txBody>
      </p:sp>
      <p:cxnSp>
        <p:nvCxnSpPr>
          <p:cNvPr id="20" name="Прямая соединительная линия 19"/>
          <p:cNvCxnSpPr>
            <a:stCxn id="10" idx="1"/>
          </p:cNvCxnSpPr>
          <p:nvPr/>
        </p:nvCxnSpPr>
        <p:spPr>
          <a:xfrm flipH="1" flipV="1">
            <a:off x="1911350" y="3563938"/>
            <a:ext cx="2320925" cy="317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Прямоугольник 23"/>
          <p:cNvSpPr>
            <a:spLocks noChangeArrowheads="1"/>
          </p:cNvSpPr>
          <p:nvPr/>
        </p:nvSpPr>
        <p:spPr bwMode="auto">
          <a:xfrm>
            <a:off x="4073525" y="6138863"/>
            <a:ext cx="442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altLang="ru-RU" sz="2400" baseline="-2500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ru-RU" altLang="ru-RU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9" name="Прямоугольник 24"/>
          <p:cNvSpPr>
            <a:spLocks noChangeArrowheads="1"/>
          </p:cNvSpPr>
          <p:nvPr/>
        </p:nvSpPr>
        <p:spPr bwMode="auto">
          <a:xfrm>
            <a:off x="1503363" y="3317875"/>
            <a:ext cx="41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ru-RU" sz="2400" baseline="-2500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ru-RU" altLang="ru-RU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60" name="TextBox 25"/>
          <p:cNvSpPr txBox="1">
            <a:spLocks noChangeArrowheads="1"/>
          </p:cNvSpPr>
          <p:nvPr/>
        </p:nvSpPr>
        <p:spPr bwMode="auto">
          <a:xfrm>
            <a:off x="1643063" y="61595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/>
              <a:t>0</a:t>
            </a:r>
            <a:endParaRPr lang="ru-RU" altLang="ru-RU" sz="180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9264650" y="6061075"/>
            <a:ext cx="0" cy="2698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2" name="Прямоугольник 31"/>
          <p:cNvSpPr>
            <a:spLocks noChangeArrowheads="1"/>
          </p:cNvSpPr>
          <p:nvPr/>
        </p:nvSpPr>
        <p:spPr bwMode="auto">
          <a:xfrm>
            <a:off x="10323513" y="6145213"/>
            <a:ext cx="344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ru-RU" altLang="ru-RU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63" name="Прямоугольник 32"/>
          <p:cNvSpPr>
            <a:spLocks noChangeArrowheads="1"/>
          </p:cNvSpPr>
          <p:nvPr/>
        </p:nvSpPr>
        <p:spPr bwMode="auto">
          <a:xfrm>
            <a:off x="1576388" y="2835275"/>
            <a:ext cx="334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endParaRPr lang="ru-RU" altLang="ru-RU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0650" y="103188"/>
            <a:ext cx="11896725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Пусть </a:t>
            </a:r>
            <a:r>
              <a:rPr lang="en-US" sz="2000" dirty="0">
                <a:latin typeface="+mn-lt"/>
              </a:rPr>
              <a:t>BC – </a:t>
            </a:r>
            <a:r>
              <a:rPr lang="ru-RU" sz="2000" dirty="0">
                <a:latin typeface="+mn-lt"/>
              </a:rPr>
              <a:t>наибольшая сторона. </a:t>
            </a:r>
            <a:r>
              <a:rPr lang="ru-RU" sz="2000" dirty="0">
                <a:latin typeface="+mn-lt"/>
              </a:rPr>
              <a:t>Тогда </a:t>
            </a:r>
            <a:r>
              <a:rPr lang="ru-RU" sz="2000" dirty="0" smtClean="0">
                <a:latin typeface="+mn-lt"/>
              </a:rPr>
              <a:t>данное </a:t>
            </a:r>
            <a:r>
              <a:rPr lang="ru-RU" sz="2000" dirty="0">
                <a:latin typeface="+mn-lt"/>
              </a:rPr>
              <a:t>расположение треугольника </a:t>
            </a:r>
            <a:r>
              <a:rPr lang="ru-RU" sz="2000" dirty="0" smtClean="0">
                <a:latin typeface="+mn-lt"/>
              </a:rPr>
              <a:t>дает при масштабировании </a:t>
            </a:r>
            <a:r>
              <a:rPr lang="ru-RU" sz="2000" dirty="0">
                <a:latin typeface="+mn-lt"/>
              </a:rPr>
              <a:t>наилучший результат при использовании метода </a:t>
            </a:r>
            <a:r>
              <a:rPr lang="ru-RU" sz="2000" dirty="0">
                <a:latin typeface="+mn-lt"/>
              </a:rPr>
              <a:t>Монте-Карло.</a:t>
            </a:r>
            <a:endParaRPr lang="ru-RU" sz="200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Задание: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000" dirty="0">
                <a:latin typeface="+mn-lt"/>
              </a:rPr>
              <a:t>Найти выражения для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000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для указанного треугольника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000" dirty="0">
                <a:cs typeface="Times New Roman" panose="02020603050405020304" pitchFamily="18" charset="0"/>
              </a:rPr>
              <a:t>Выполнить его масштабирование на размер экрана (</a:t>
            </a:r>
            <a:r>
              <a:rPr lang="en-US" sz="2000" dirty="0">
                <a:cs typeface="Times New Roman" panose="02020603050405020304" pitchFamily="18" charset="0"/>
              </a:rPr>
              <a:t>W-</a:t>
            </a:r>
            <a:r>
              <a:rPr lang="ru-RU" sz="2000" dirty="0">
                <a:cs typeface="Times New Roman" panose="02020603050405020304" pitchFamily="18" charset="0"/>
              </a:rPr>
              <a:t>ширина экрана, </a:t>
            </a:r>
            <a:r>
              <a:rPr lang="en-US" sz="2000" dirty="0">
                <a:cs typeface="Times New Roman" panose="02020603050405020304" pitchFamily="18" charset="0"/>
              </a:rPr>
              <a:t>H-</a:t>
            </a:r>
            <a:r>
              <a:rPr lang="ru-RU" sz="2000" dirty="0">
                <a:cs typeface="Times New Roman" panose="02020603050405020304" pitchFamily="18" charset="0"/>
              </a:rPr>
              <a:t>его высота)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000" dirty="0">
                <a:latin typeface="+mn-lt"/>
              </a:rPr>
              <a:t>Записать выражение для экранных координат т.</a:t>
            </a:r>
            <a:r>
              <a:rPr lang="en-US" sz="2000" dirty="0">
                <a:latin typeface="+mn-lt"/>
              </a:rPr>
              <a:t>A </a:t>
            </a:r>
            <a:endParaRPr lang="ru-RU" sz="2000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  (напоминаю, что 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s</a:t>
            </a:r>
            <a:r>
              <a:rPr lang="ru-RU" sz="2000" dirty="0">
                <a:latin typeface="+mn-lt"/>
              </a:rPr>
              <a:t>=</a:t>
            </a:r>
            <a:r>
              <a:rPr lang="en-US" sz="2000" dirty="0" err="1">
                <a:latin typeface="+mn-lt"/>
              </a:rPr>
              <a:t>k</a:t>
            </a:r>
            <a:r>
              <a:rPr lang="en-US" sz="2000" baseline="-25000" dirty="0" err="1">
                <a:latin typeface="+mn-lt"/>
              </a:rPr>
              <a:t>x</a:t>
            </a:r>
            <a:r>
              <a:rPr lang="en-US" sz="2000" dirty="0" err="1">
                <a:latin typeface="+mn-lt"/>
              </a:rPr>
              <a:t>∙X</a:t>
            </a:r>
            <a:r>
              <a:rPr lang="en-US" sz="2000" baseline="-25000" dirty="0" err="1">
                <a:latin typeface="+mn-lt"/>
              </a:rPr>
              <a:t>r</a:t>
            </a:r>
            <a:r>
              <a:rPr lang="en-US" sz="2000" dirty="0" err="1">
                <a:latin typeface="+mn-lt"/>
              </a:rPr>
              <a:t>+b</a:t>
            </a:r>
            <a:r>
              <a:rPr lang="en-US" sz="2000" baseline="-25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, Y</a:t>
            </a:r>
            <a:r>
              <a:rPr lang="en-US" sz="2000" baseline="-25000" dirty="0">
                <a:latin typeface="+mn-lt"/>
              </a:rPr>
              <a:t>s</a:t>
            </a:r>
            <a:r>
              <a:rPr lang="ru-RU" sz="2000" dirty="0">
                <a:latin typeface="+mn-lt"/>
              </a:rPr>
              <a:t>=</a:t>
            </a:r>
            <a:r>
              <a:rPr lang="en-US" sz="2000" dirty="0" err="1">
                <a:latin typeface="+mn-lt"/>
              </a:rPr>
              <a:t>k</a:t>
            </a:r>
            <a:r>
              <a:rPr lang="en-US" sz="2000" baseline="-25000" dirty="0" err="1">
                <a:latin typeface="+mn-lt"/>
              </a:rPr>
              <a:t>y</a:t>
            </a:r>
            <a:r>
              <a:rPr lang="en-US" sz="2000" dirty="0" err="1">
                <a:latin typeface="+mn-lt"/>
              </a:rPr>
              <a:t>∙Y</a:t>
            </a:r>
            <a:r>
              <a:rPr lang="en-US" sz="2000" baseline="-25000" dirty="0" err="1">
                <a:latin typeface="+mn-lt"/>
              </a:rPr>
              <a:t>r</a:t>
            </a:r>
            <a:r>
              <a:rPr lang="en-US" sz="2000" dirty="0" err="1">
                <a:latin typeface="+mn-lt"/>
              </a:rPr>
              <a:t>+b</a:t>
            </a:r>
            <a:r>
              <a:rPr lang="en-US" sz="2000" baseline="-25000" dirty="0" err="1">
                <a:latin typeface="+mn-lt"/>
              </a:rPr>
              <a:t>y</a:t>
            </a:r>
            <a:r>
              <a:rPr lang="en-US" sz="2000" dirty="0">
                <a:latin typeface="+mn-lt"/>
              </a:rPr>
              <a:t>, </a:t>
            </a:r>
            <a:r>
              <a:rPr lang="ru-RU" sz="2000" dirty="0">
                <a:latin typeface="+mn-lt"/>
              </a:rPr>
              <a:t>где </a:t>
            </a:r>
            <a:r>
              <a:rPr lang="en-US" sz="2000" dirty="0" err="1">
                <a:latin typeface="+mn-lt"/>
              </a:rPr>
              <a:t>k</a:t>
            </a:r>
            <a:r>
              <a:rPr lang="en-US" sz="2000" baseline="-25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k</a:t>
            </a:r>
            <a:r>
              <a:rPr lang="en-US" sz="2000" baseline="-25000" dirty="0" err="1">
                <a:latin typeface="+mn-lt"/>
              </a:rPr>
              <a:t>y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b</a:t>
            </a:r>
            <a:r>
              <a:rPr lang="en-US" sz="2000" baseline="-25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, b</a:t>
            </a:r>
            <a:r>
              <a:rPr lang="en-US" sz="2000" baseline="-25000" dirty="0">
                <a:latin typeface="+mn-lt"/>
              </a:rPr>
              <a:t>y</a:t>
            </a:r>
            <a:r>
              <a:rPr lang="en-US" sz="2000" dirty="0">
                <a:latin typeface="+mn-lt"/>
              </a:rPr>
              <a:t> – </a:t>
            </a:r>
            <a:r>
              <a:rPr lang="ru-RU" sz="2000" dirty="0">
                <a:latin typeface="+mn-lt"/>
              </a:rPr>
              <a:t>коэффициенты масштабирования,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а индексы </a:t>
            </a:r>
            <a:r>
              <a:rPr lang="en-US" sz="2000" dirty="0">
                <a:latin typeface="+mn-lt"/>
              </a:rPr>
              <a:t>s </a:t>
            </a:r>
            <a:r>
              <a:rPr lang="ru-RU" sz="2000" dirty="0">
                <a:latin typeface="+mn-lt"/>
              </a:rPr>
              <a:t>и </a:t>
            </a:r>
            <a:r>
              <a:rPr lang="en-US" sz="2000" dirty="0">
                <a:latin typeface="+mn-lt"/>
              </a:rPr>
              <a:t>r </a:t>
            </a:r>
            <a:r>
              <a:rPr lang="ru-RU" sz="2000" dirty="0">
                <a:latin typeface="+mn-lt"/>
              </a:rPr>
              <a:t>обозначают </a:t>
            </a:r>
            <a:r>
              <a:rPr lang="en-US" sz="2000" dirty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экранные и реальные координаты, соответственно)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4) Составить </a:t>
            </a:r>
            <a:r>
              <a:rPr lang="ru-RU" sz="2000" dirty="0" smtClean="0">
                <a:latin typeface="+mn-lt"/>
              </a:rPr>
              <a:t>библиотечную функцию преобразования координат при повороте фигуры на заданный угол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7"/>
          <p:cNvSpPr txBox="1">
            <a:spLocks noChangeArrowheads="1"/>
          </p:cNvSpPr>
          <p:nvPr/>
        </p:nvSpPr>
        <p:spPr bwMode="auto">
          <a:xfrm>
            <a:off x="6985000" y="749300"/>
            <a:ext cx="4573588" cy="567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X’</a:t>
            </a:r>
            <a:r>
              <a:rPr lang="en-US" altLang="ru-RU" sz="3200" baseline="-25000"/>
              <a:t>A</a:t>
            </a:r>
            <a:r>
              <a:rPr lang="en-US" altLang="ru-RU" sz="3200"/>
              <a:t>=X</a:t>
            </a:r>
            <a:r>
              <a:rPr lang="en-US" altLang="ru-RU" sz="3200" baseline="-25000"/>
              <a:t>Ax’</a:t>
            </a:r>
            <a:r>
              <a:rPr lang="en-US" altLang="ru-RU" sz="3200"/>
              <a:t>-Y</a:t>
            </a:r>
            <a:r>
              <a:rPr lang="en-US" altLang="ru-RU" sz="3200" baseline="-25000"/>
              <a:t>Ax’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16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Y’</a:t>
            </a:r>
            <a:r>
              <a:rPr lang="en-US" altLang="ru-RU" sz="3200" baseline="-25000"/>
              <a:t>A</a:t>
            </a:r>
            <a:r>
              <a:rPr lang="en-US" altLang="ru-RU" sz="3200"/>
              <a:t>=X</a:t>
            </a:r>
            <a:r>
              <a:rPr lang="en-US" altLang="ru-RU" sz="3200" baseline="-25000"/>
              <a:t>Ay’</a:t>
            </a:r>
            <a:r>
              <a:rPr lang="en-US" altLang="ru-RU" sz="3200"/>
              <a:t>+Y</a:t>
            </a:r>
            <a:r>
              <a:rPr lang="en-US" altLang="ru-RU" sz="3200" baseline="-25000"/>
              <a:t>Ay’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1600" baseline="-250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X</a:t>
            </a:r>
            <a:r>
              <a:rPr lang="en-US" altLang="ru-RU" sz="3200" baseline="-25000"/>
              <a:t>Ax’</a:t>
            </a:r>
            <a:r>
              <a:rPr lang="en-US" altLang="ru-RU" sz="3200"/>
              <a:t>=X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⋅cos(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160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Y</a:t>
            </a:r>
            <a:r>
              <a:rPr lang="en-US" altLang="ru-RU" sz="3200" baseline="-25000"/>
              <a:t>Ax’</a:t>
            </a:r>
            <a:r>
              <a:rPr lang="en-US" altLang="ru-RU" sz="3200"/>
              <a:t>=Y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⋅sin(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16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X</a:t>
            </a:r>
            <a:r>
              <a:rPr lang="en-US" altLang="ru-RU" sz="3200" baseline="-25000"/>
              <a:t>Ay’</a:t>
            </a:r>
            <a:r>
              <a:rPr lang="en-US" altLang="ru-RU" sz="3200"/>
              <a:t>=X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⋅sin(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160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Y</a:t>
            </a:r>
            <a:r>
              <a:rPr lang="en-US" altLang="ru-RU" sz="3200" baseline="-25000"/>
              <a:t>Ay’</a:t>
            </a:r>
            <a:r>
              <a:rPr lang="en-US" altLang="ru-RU" sz="3200"/>
              <a:t>=Y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⋅cos(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  <a:endParaRPr lang="ru-RU" altLang="ru-RU" sz="320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32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X’</a:t>
            </a:r>
            <a:r>
              <a:rPr lang="en-US" altLang="ru-RU" sz="3200" baseline="-25000"/>
              <a:t>A</a:t>
            </a:r>
            <a:r>
              <a:rPr lang="en-US" altLang="ru-RU" sz="3200"/>
              <a:t>= X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⋅cos(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 </a:t>
            </a:r>
            <a:r>
              <a:rPr lang="en-US" altLang="ru-RU" sz="3200"/>
              <a:t>-</a:t>
            </a:r>
            <a:r>
              <a:rPr lang="ru-RU" altLang="ru-RU" sz="3200"/>
              <a:t> </a:t>
            </a:r>
            <a:r>
              <a:rPr lang="en-US" altLang="ru-RU" sz="3200"/>
              <a:t>Y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⋅sin(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  <a:endParaRPr lang="ru-RU" altLang="ru-RU" sz="320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3200"/>
              <a:t>Y’</a:t>
            </a:r>
            <a:r>
              <a:rPr lang="en-US" altLang="ru-RU" sz="3200" baseline="-25000"/>
              <a:t>A</a:t>
            </a:r>
            <a:r>
              <a:rPr lang="en-US" altLang="ru-RU" sz="3200"/>
              <a:t>= X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⋅sin(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 </a:t>
            </a:r>
            <a:r>
              <a:rPr lang="ru-RU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 </a:t>
            </a:r>
            <a:r>
              <a:rPr lang="en-US" altLang="ru-RU" sz="3200"/>
              <a:t>+</a:t>
            </a:r>
            <a:r>
              <a:rPr lang="ru-RU" altLang="ru-RU" sz="3200"/>
              <a:t> </a:t>
            </a:r>
            <a:r>
              <a:rPr lang="en-US" altLang="ru-RU" sz="3200"/>
              <a:t>Y</a:t>
            </a:r>
            <a:r>
              <a:rPr lang="en-US" altLang="ru-RU" sz="3200" baseline="-25000"/>
              <a:t>A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⋅cos(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en-US" altLang="ru-RU" sz="3200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)</a:t>
            </a:r>
            <a:endParaRPr lang="en-US" altLang="ru-RU" sz="3200" baseline="-25000"/>
          </a:p>
        </p:txBody>
      </p:sp>
      <p:grpSp>
        <p:nvGrpSpPr>
          <p:cNvPr id="10243" name="Группа 57"/>
          <p:cNvGrpSpPr>
            <a:grpSpLocks/>
          </p:cNvGrpSpPr>
          <p:nvPr/>
        </p:nvGrpSpPr>
        <p:grpSpPr bwMode="auto">
          <a:xfrm>
            <a:off x="109538" y="436563"/>
            <a:ext cx="6411912" cy="6356350"/>
            <a:chOff x="109571" y="436572"/>
            <a:chExt cx="6412449" cy="6356219"/>
          </a:xfrm>
        </p:grpSpPr>
        <p:cxnSp>
          <p:nvCxnSpPr>
            <p:cNvPr id="56" name="Прямая со стрелкой 55"/>
            <p:cNvCxnSpPr/>
            <p:nvPr/>
          </p:nvCxnSpPr>
          <p:spPr>
            <a:xfrm>
              <a:off x="1571780" y="5040227"/>
              <a:ext cx="2983163" cy="898506"/>
            </a:xfrm>
            <a:prstGeom prst="straightConnector1">
              <a:avLst/>
            </a:prstGeom>
            <a:ln w="38100">
              <a:solidFill>
                <a:srgbClr val="00B0F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46" name="Группа 51"/>
            <p:cNvGrpSpPr>
              <a:grpSpLocks/>
            </p:cNvGrpSpPr>
            <p:nvPr/>
          </p:nvGrpSpPr>
          <p:grpSpPr bwMode="auto">
            <a:xfrm>
              <a:off x="109571" y="436572"/>
              <a:ext cx="6412449" cy="6356219"/>
              <a:chOff x="109571" y="436572"/>
              <a:chExt cx="6412449" cy="6356219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109571" y="4651297"/>
                <a:ext cx="6001253" cy="1750977"/>
              </a:xfrm>
              <a:prstGeom prst="line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56" name="Группа 1"/>
              <p:cNvGrpSpPr>
                <a:grpSpLocks/>
              </p:cNvGrpSpPr>
              <p:nvPr/>
            </p:nvGrpSpPr>
            <p:grpSpPr bwMode="auto">
              <a:xfrm>
                <a:off x="1587213" y="644547"/>
                <a:ext cx="4794417" cy="5593112"/>
                <a:chOff x="1587103" y="644547"/>
                <a:chExt cx="6635482" cy="5593112"/>
              </a:xfrm>
            </p:grpSpPr>
            <p:cxnSp>
              <p:nvCxnSpPr>
                <p:cNvPr id="6" name="Прямая соединительная линия 5"/>
                <p:cNvCxnSpPr/>
                <p:nvPr/>
              </p:nvCxnSpPr>
              <p:spPr>
                <a:xfrm>
                  <a:off x="1587718" y="5043403"/>
                  <a:ext cx="6635807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tail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1587718" y="644530"/>
                  <a:ext cx="0" cy="559264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stealth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7" name="TextBox 21"/>
              <p:cNvSpPr txBox="1">
                <a:spLocks noChangeArrowheads="1"/>
              </p:cNvSpPr>
              <p:nvPr/>
            </p:nvSpPr>
            <p:spPr bwMode="auto">
              <a:xfrm>
                <a:off x="4696201" y="1346472"/>
                <a:ext cx="317500" cy="369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A</a:t>
                </a:r>
                <a:endParaRPr lang="ru-RU" altLang="ru-RU" sz="1800"/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 rot="975858">
                <a:off x="2038545" y="738191"/>
                <a:ext cx="0" cy="5592647"/>
              </a:xfrm>
              <a:prstGeom prst="line">
                <a:avLst/>
              </a:prstGeom>
              <a:ln w="28575">
                <a:solidFill>
                  <a:schemeClr val="tx1"/>
                </a:solidFill>
                <a:head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" name="Овал 2"/>
              <p:cNvSpPr/>
              <p:nvPr/>
            </p:nvSpPr>
            <p:spPr>
              <a:xfrm>
                <a:off x="4796263" y="1731945"/>
                <a:ext cx="49216" cy="4762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" name="Прямая соединительная линия 6"/>
              <p:cNvCxnSpPr>
                <a:stCxn id="3" idx="7"/>
              </p:cNvCxnSpPr>
              <p:nvPr/>
            </p:nvCxnSpPr>
            <p:spPr>
              <a:xfrm flipH="1" flipV="1">
                <a:off x="1587657" y="1731945"/>
                <a:ext cx="3249885" cy="635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>
                <a:stCxn id="3" idx="7"/>
              </p:cNvCxnSpPr>
              <p:nvPr/>
            </p:nvCxnSpPr>
            <p:spPr>
              <a:xfrm>
                <a:off x="4837542" y="1738295"/>
                <a:ext cx="7938" cy="330510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62" name="TextBox 21"/>
              <p:cNvSpPr txBox="1">
                <a:spLocks noChangeArrowheads="1"/>
              </p:cNvSpPr>
              <p:nvPr/>
            </p:nvSpPr>
            <p:spPr bwMode="auto">
              <a:xfrm>
                <a:off x="4844797" y="4609798"/>
                <a:ext cx="39466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</a:t>
                </a:r>
                <a:r>
                  <a:rPr lang="en-US" altLang="ru-RU" sz="1800" baseline="-25000"/>
                  <a:t>A</a:t>
                </a:r>
                <a:endParaRPr lang="ru-RU" altLang="ru-RU" sz="1800" baseline="-25000"/>
              </a:p>
            </p:txBody>
          </p:sp>
          <p:sp>
            <p:nvSpPr>
              <p:cNvPr id="10263" name="TextBox 21"/>
              <p:cNvSpPr txBox="1">
                <a:spLocks noChangeArrowheads="1"/>
              </p:cNvSpPr>
              <p:nvPr/>
            </p:nvSpPr>
            <p:spPr bwMode="auto">
              <a:xfrm>
                <a:off x="1227316" y="1343900"/>
                <a:ext cx="3695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</a:t>
                </a:r>
                <a:r>
                  <a:rPr lang="en-US" altLang="ru-RU" sz="1800" baseline="-25000"/>
                  <a:t>A</a:t>
                </a:r>
                <a:endParaRPr lang="ru-RU" altLang="ru-RU" sz="1800" baseline="-25000"/>
              </a:p>
            </p:txBody>
          </p:sp>
          <p:cxnSp>
            <p:nvCxnSpPr>
              <p:cNvPr id="25" name="Прямая соединительная линия 24"/>
              <p:cNvCxnSpPr/>
              <p:nvPr/>
            </p:nvCxnSpPr>
            <p:spPr>
              <a:xfrm flipH="1">
                <a:off x="4589871" y="5040227"/>
                <a:ext cx="257197" cy="89850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flipH="1" flipV="1">
                <a:off x="1587657" y="1743057"/>
                <a:ext cx="865260" cy="2492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flipH="1" flipV="1">
                <a:off x="1881369" y="4175057"/>
                <a:ext cx="2965698" cy="85088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H="1" flipV="1">
                <a:off x="2718051" y="1131883"/>
                <a:ext cx="2078212" cy="59688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flipH="1">
                <a:off x="723984" y="1727182"/>
                <a:ext cx="879549" cy="306698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H="1">
                <a:off x="3686508" y="1779569"/>
                <a:ext cx="1130395" cy="394168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70" name="TextBox 21"/>
              <p:cNvSpPr txBox="1">
                <a:spLocks noChangeArrowheads="1"/>
              </p:cNvSpPr>
              <p:nvPr/>
            </p:nvSpPr>
            <p:spPr bwMode="auto">
              <a:xfrm>
                <a:off x="4303212" y="6035175"/>
                <a:ext cx="5043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</a:t>
                </a:r>
                <a:r>
                  <a:rPr lang="en-US" altLang="ru-RU" sz="1800" baseline="-25000"/>
                  <a:t>Ax’</a:t>
                </a:r>
                <a:endParaRPr lang="ru-RU" altLang="ru-RU" sz="1800" baseline="-25000"/>
              </a:p>
            </p:txBody>
          </p:sp>
          <p:sp>
            <p:nvSpPr>
              <p:cNvPr id="10271" name="TextBox 21"/>
              <p:cNvSpPr txBox="1">
                <a:spLocks noChangeArrowheads="1"/>
              </p:cNvSpPr>
              <p:nvPr/>
            </p:nvSpPr>
            <p:spPr bwMode="auto">
              <a:xfrm>
                <a:off x="386860" y="4856727"/>
                <a:ext cx="47917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</a:t>
                </a:r>
                <a:r>
                  <a:rPr lang="en-US" altLang="ru-RU" sz="1800" baseline="-25000"/>
                  <a:t>Ax’</a:t>
                </a:r>
                <a:endParaRPr lang="ru-RU" altLang="ru-RU" sz="1800" baseline="-25000"/>
              </a:p>
            </p:txBody>
          </p:sp>
          <p:sp>
            <p:nvSpPr>
              <p:cNvPr id="10272" name="TextBox 21"/>
              <p:cNvSpPr txBox="1">
                <a:spLocks noChangeArrowheads="1"/>
              </p:cNvSpPr>
              <p:nvPr/>
            </p:nvSpPr>
            <p:spPr bwMode="auto">
              <a:xfrm>
                <a:off x="3362273" y="5787940"/>
                <a:ext cx="42101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X’</a:t>
                </a:r>
                <a:r>
                  <a:rPr lang="en-US" altLang="ru-RU" sz="1800" baseline="-25000"/>
                  <a:t>A</a:t>
                </a:r>
                <a:endParaRPr lang="ru-RU" altLang="ru-RU" sz="1800" baseline="-25000"/>
              </a:p>
            </p:txBody>
          </p:sp>
          <p:sp>
            <p:nvSpPr>
              <p:cNvPr id="10273" name="TextBox 21"/>
              <p:cNvSpPr txBox="1">
                <a:spLocks noChangeArrowheads="1"/>
              </p:cNvSpPr>
              <p:nvPr/>
            </p:nvSpPr>
            <p:spPr bwMode="auto">
              <a:xfrm>
                <a:off x="1949118" y="3806248"/>
                <a:ext cx="50366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</a:t>
                </a:r>
                <a:r>
                  <a:rPr lang="en-US" altLang="ru-RU" sz="1800" baseline="-25000"/>
                  <a:t>Ay’</a:t>
                </a:r>
                <a:endParaRPr lang="ru-RU" altLang="ru-RU" sz="1800" baseline="-25000"/>
              </a:p>
            </p:txBody>
          </p:sp>
          <p:sp>
            <p:nvSpPr>
              <p:cNvPr id="10274" name="TextBox 21"/>
              <p:cNvSpPr txBox="1">
                <a:spLocks noChangeArrowheads="1"/>
              </p:cNvSpPr>
              <p:nvPr/>
            </p:nvSpPr>
            <p:spPr bwMode="auto">
              <a:xfrm>
                <a:off x="2459161" y="1966730"/>
                <a:ext cx="47852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</a:t>
                </a:r>
                <a:r>
                  <a:rPr lang="en-US" altLang="ru-RU" sz="1800" baseline="-25000"/>
                  <a:t>Ay’</a:t>
                </a:r>
                <a:endParaRPr lang="ru-RU" altLang="ru-RU" sz="1800" baseline="-25000"/>
              </a:p>
            </p:txBody>
          </p:sp>
          <p:sp>
            <p:nvSpPr>
              <p:cNvPr id="10275" name="TextBox 21"/>
              <p:cNvSpPr txBox="1">
                <a:spLocks noChangeArrowheads="1"/>
              </p:cNvSpPr>
              <p:nvPr/>
            </p:nvSpPr>
            <p:spPr bwMode="auto">
              <a:xfrm>
                <a:off x="2306667" y="847420"/>
                <a:ext cx="41755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Y’</a:t>
                </a:r>
                <a:r>
                  <a:rPr lang="en-US" altLang="ru-RU" sz="1800" baseline="-25000"/>
                  <a:t>A</a:t>
                </a:r>
                <a:endParaRPr lang="ru-RU" altLang="ru-RU" sz="1800" baseline="-25000"/>
              </a:p>
            </p:txBody>
          </p:sp>
          <p:sp>
            <p:nvSpPr>
              <p:cNvPr id="10276" name="TextBox 35"/>
              <p:cNvSpPr txBox="1">
                <a:spLocks noChangeArrowheads="1"/>
              </p:cNvSpPr>
              <p:nvPr/>
            </p:nvSpPr>
            <p:spPr bwMode="auto">
              <a:xfrm>
                <a:off x="6217128" y="5108439"/>
                <a:ext cx="3048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</a:t>
                </a:r>
                <a:endParaRPr lang="ru-RU" altLang="ru-RU" sz="1800"/>
              </a:p>
            </p:txBody>
          </p:sp>
          <p:sp>
            <p:nvSpPr>
              <p:cNvPr id="10277" name="TextBox 45"/>
              <p:cNvSpPr txBox="1">
                <a:spLocks noChangeArrowheads="1"/>
              </p:cNvSpPr>
              <p:nvPr/>
            </p:nvSpPr>
            <p:spPr bwMode="auto">
              <a:xfrm>
                <a:off x="5916272" y="6423459"/>
                <a:ext cx="36099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X’</a:t>
                </a:r>
                <a:endParaRPr lang="ru-RU" altLang="ru-RU" sz="1800"/>
              </a:p>
            </p:txBody>
          </p:sp>
          <p:sp>
            <p:nvSpPr>
              <p:cNvPr id="10278" name="TextBox 46"/>
              <p:cNvSpPr txBox="1">
                <a:spLocks noChangeArrowheads="1"/>
              </p:cNvSpPr>
              <p:nvPr/>
            </p:nvSpPr>
            <p:spPr bwMode="auto">
              <a:xfrm>
                <a:off x="1141750" y="478088"/>
                <a:ext cx="29687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</a:t>
                </a:r>
                <a:endParaRPr lang="ru-RU" altLang="ru-RU" sz="1800"/>
              </a:p>
            </p:txBody>
          </p:sp>
          <p:sp>
            <p:nvSpPr>
              <p:cNvPr id="10279" name="TextBox 47"/>
              <p:cNvSpPr txBox="1">
                <a:spLocks noChangeArrowheads="1"/>
              </p:cNvSpPr>
              <p:nvPr/>
            </p:nvSpPr>
            <p:spPr bwMode="auto">
              <a:xfrm>
                <a:off x="2637467" y="436572"/>
                <a:ext cx="35753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/>
                  <a:t>Y’</a:t>
                </a:r>
                <a:endParaRPr lang="ru-RU" altLang="ru-RU" sz="1800"/>
              </a:p>
            </p:txBody>
          </p:sp>
          <p:sp>
            <p:nvSpPr>
              <p:cNvPr id="50" name="Дуга 49"/>
              <p:cNvSpPr/>
              <p:nvPr/>
            </p:nvSpPr>
            <p:spPr>
              <a:xfrm rot="20694724">
                <a:off x="1541616" y="3179715"/>
                <a:ext cx="530269" cy="663561"/>
              </a:xfrm>
              <a:prstGeom prst="arc">
                <a:avLst>
                  <a:gd name="adj1" fmla="val 14486289"/>
                  <a:gd name="adj2" fmla="val 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3" name="Дуга 52"/>
              <p:cNvSpPr/>
              <p:nvPr/>
            </p:nvSpPr>
            <p:spPr>
              <a:xfrm rot="4740504">
                <a:off x="2729986" y="4913989"/>
                <a:ext cx="530214" cy="665218"/>
              </a:xfrm>
              <a:prstGeom prst="arc">
                <a:avLst>
                  <a:gd name="adj1" fmla="val 14486289"/>
                  <a:gd name="adj2" fmla="val 0"/>
                </a:avLst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282" name="Прямоугольник 50"/>
              <p:cNvSpPr>
                <a:spLocks noChangeArrowheads="1"/>
              </p:cNvSpPr>
              <p:nvPr/>
            </p:nvSpPr>
            <p:spPr bwMode="auto">
              <a:xfrm>
                <a:off x="1610702" y="3345402"/>
                <a:ext cx="3706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>
                    <a:latin typeface="Cambria Math" panose="02040503050406030204" pitchFamily="18" charset="0"/>
                    <a:ea typeface="Cambria Math" panose="02040503050406030204" pitchFamily="18" charset="0"/>
                    <a:cs typeface="Cambria Math" panose="02040503050406030204" pitchFamily="18" charset="0"/>
                    <a:sym typeface="Symbol" panose="05050102010706020507" pitchFamily="18" charset="2"/>
                  </a:rPr>
                  <a:t></a:t>
                </a:r>
                <a:endParaRPr lang="ru-RU" altLang="ru-RU" sz="2400"/>
              </a:p>
            </p:txBody>
          </p:sp>
          <p:sp>
            <p:nvSpPr>
              <p:cNvPr id="10283" name="Прямоугольник 54"/>
              <p:cNvSpPr>
                <a:spLocks noChangeArrowheads="1"/>
              </p:cNvSpPr>
              <p:nvPr/>
            </p:nvSpPr>
            <p:spPr bwMode="auto">
              <a:xfrm>
                <a:off x="2756241" y="4966599"/>
                <a:ext cx="3706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>
                    <a:latin typeface="Cambria Math" panose="02040503050406030204" pitchFamily="18" charset="0"/>
                    <a:ea typeface="Cambria Math" panose="02040503050406030204" pitchFamily="18" charset="0"/>
                    <a:cs typeface="Cambria Math" panose="02040503050406030204" pitchFamily="18" charset="0"/>
                    <a:sym typeface="Symbol" panose="05050102010706020507" pitchFamily="18" charset="2"/>
                  </a:rPr>
                  <a:t></a:t>
                </a:r>
                <a:endParaRPr lang="ru-RU" altLang="ru-RU" sz="2400"/>
              </a:p>
            </p:txBody>
          </p:sp>
        </p:grpSp>
        <p:cxnSp>
          <p:nvCxnSpPr>
            <p:cNvPr id="39" name="Прямая со стрелкой 38"/>
            <p:cNvCxnSpPr/>
            <p:nvPr/>
          </p:nvCxnSpPr>
          <p:spPr>
            <a:xfrm>
              <a:off x="1586070" y="5041814"/>
              <a:ext cx="325147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flipH="1" flipV="1">
              <a:off x="1595595" y="1728770"/>
              <a:ext cx="11113" cy="329716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 flipV="1">
              <a:off x="1595595" y="4184582"/>
              <a:ext cx="241320" cy="888982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 flipV="1">
              <a:off x="1586070" y="1998640"/>
              <a:ext cx="893837" cy="3071749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 flipH="1" flipV="1">
              <a:off x="744624" y="4802107"/>
              <a:ext cx="846208" cy="268281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endCxn id="3" idx="5"/>
            </p:cNvCxnSpPr>
            <p:nvPr/>
          </p:nvCxnSpPr>
          <p:spPr>
            <a:xfrm flipV="1">
              <a:off x="1571780" y="1773219"/>
              <a:ext cx="3265761" cy="32670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 flipV="1">
              <a:off x="1647987" y="1128708"/>
              <a:ext cx="1144684" cy="394168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>
              <a:off x="1590832" y="5010065"/>
              <a:ext cx="2133779" cy="623875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4" name="TextBox 42"/>
          <p:cNvSpPr txBox="1">
            <a:spLocks noChangeArrowheads="1"/>
          </p:cNvSpPr>
          <p:nvPr/>
        </p:nvSpPr>
        <p:spPr bwMode="auto">
          <a:xfrm>
            <a:off x="153988" y="-38100"/>
            <a:ext cx="12038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u="sng"/>
              <a:t>Преобразование координат при повороте вектора </a:t>
            </a:r>
            <a:r>
              <a:rPr lang="en-US" altLang="ru-RU" sz="2400" u="sng"/>
              <a:t>OA </a:t>
            </a:r>
            <a:r>
              <a:rPr lang="ru-RU" altLang="ru-RU" sz="2400" u="sng"/>
              <a:t>на угол </a:t>
            </a:r>
            <a:r>
              <a:rPr lang="en-US" altLang="ru-RU" sz="2400" u="sng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</a:t>
            </a:r>
            <a:r>
              <a:rPr lang="ru-RU" altLang="ru-RU" sz="2400" u="sng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против часовой стрелки</a:t>
            </a:r>
            <a:r>
              <a:rPr lang="ru-RU" altLang="ru-RU" sz="2400" u="sng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992</Words>
  <Application>Microsoft Office PowerPoint</Application>
  <PresentationFormat>Широкоэкранный</PresentationFormat>
  <Paragraphs>144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Calibri</vt:lpstr>
      <vt:lpstr>Arial</vt:lpstr>
      <vt:lpstr>Calibri Light</vt:lpstr>
      <vt:lpstr>Times New Roman</vt:lpstr>
      <vt:lpstr>Cambria Math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77</cp:revision>
  <dcterms:created xsi:type="dcterms:W3CDTF">2020-04-05T22:15:52Z</dcterms:created>
  <dcterms:modified xsi:type="dcterms:W3CDTF">2023-01-18T20:11:28Z</dcterms:modified>
</cp:coreProperties>
</file>