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5" r:id="rId3"/>
    <p:sldId id="276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2" r:id="rId27"/>
    <p:sldId id="270" r:id="rId28"/>
    <p:sldId id="274" r:id="rId29"/>
    <p:sldId id="288" r:id="rId30"/>
    <p:sldId id="289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B0656D-52EB-46BF-BC43-711682B03565}" type="datetimeFigureOut">
              <a:rPr lang="ru-RU" smtClean="0"/>
              <a:pPr/>
              <a:t>26.09.2014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94CAF4-26E2-4450-A727-6152C5EEFC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oso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" y="1357298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Изменение порядка аттестации педагогических работников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900" y="4357694"/>
            <a:ext cx="8458200" cy="914400"/>
          </a:xfrm>
        </p:spPr>
        <p:txBody>
          <a:bodyPr>
            <a:noAutofit/>
          </a:bodyPr>
          <a:lstStyle/>
          <a:p>
            <a:r>
              <a:rPr lang="en-US" sz="3200" dirty="0" smtClean="0">
                <a:hlinkClick r:id="rId2"/>
              </a:rPr>
              <a:t>http://www.cposo.ru/</a:t>
            </a:r>
            <a:r>
              <a:rPr lang="ru-RU" sz="3200" dirty="0" smtClean="0"/>
              <a:t> официальный сайт Центра профессионального образования самарской области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43. Педагогические работники, которым при проведении аттестации отказано в установлении квалификационной категории, обращаются по их желанию в аттестационную комиссию с заявлением о проведении аттестации на ту же квалификационную категорию не ранее чем через год со дня принятия аттестационной комиссией соответствующего решения.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Аттестация представляет собой экспертизу документов и материалов, собранных в индивидуальной папке аттестуемого работника (</a:t>
            </a:r>
            <a:r>
              <a:rPr lang="ru-RU" dirty="0" err="1" smtClean="0"/>
              <a:t>портфолио</a:t>
            </a:r>
            <a:r>
              <a:rPr lang="ru-RU" dirty="0" smtClean="0"/>
              <a:t> достижений).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Оформление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достижений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Все материалы </a:t>
            </a:r>
            <a:r>
              <a:rPr lang="ru-RU" dirty="0" err="1" smtClean="0"/>
              <a:t>портфолио</a:t>
            </a:r>
            <a:r>
              <a:rPr lang="ru-RU" dirty="0" smtClean="0"/>
              <a:t> предоставляются на бумажном носителе: текст - шрифт </a:t>
            </a:r>
            <a:r>
              <a:rPr lang="ru-RU" dirty="0" err="1" smtClean="0"/>
              <a:t>Times</a:t>
            </a:r>
            <a:r>
              <a:rPr lang="ru-RU" dirty="0" smtClean="0"/>
              <a:t> </a:t>
            </a:r>
            <a:r>
              <a:rPr lang="ru-RU" dirty="0" err="1" smtClean="0"/>
              <a:t>New</a:t>
            </a:r>
            <a:r>
              <a:rPr lang="ru-RU" dirty="0" smtClean="0"/>
              <a:t> </a:t>
            </a:r>
            <a:r>
              <a:rPr lang="ru-RU" dirty="0" err="1" smtClean="0"/>
              <a:t>Roman</a:t>
            </a:r>
            <a:r>
              <a:rPr lang="ru-RU" dirty="0" smtClean="0"/>
              <a:t>, кегль 14, межстрочный интервал – полуторный (кроме таблиц). </a:t>
            </a:r>
          </a:p>
          <a:p>
            <a:r>
              <a:rPr lang="ru-RU" dirty="0" smtClean="0"/>
              <a:t>Подготовленные документы и материалы по каждому из показателей вкладываются </a:t>
            </a:r>
            <a:r>
              <a:rPr lang="ru-RU" b="1" dirty="0" smtClean="0"/>
              <a:t>в папку-скоросшиватель в твердом переплете</a:t>
            </a:r>
            <a:r>
              <a:rPr lang="ru-RU" dirty="0" smtClean="0"/>
              <a:t>, каждый лист (А-4) </a:t>
            </a:r>
            <a:r>
              <a:rPr lang="ru-RU" u="sng" dirty="0" smtClean="0"/>
              <a:t>подшивается с помощью дырокола</a:t>
            </a:r>
            <a:r>
              <a:rPr lang="ru-RU" dirty="0" smtClean="0"/>
              <a:t> (</a:t>
            </a:r>
            <a:r>
              <a:rPr lang="ru-RU" b="1" dirty="0" smtClean="0"/>
              <a:t>без файлов и скрепок</a:t>
            </a:r>
            <a:r>
              <a:rPr lang="ru-RU" dirty="0" smtClean="0"/>
              <a:t>). Документы предоставляются в копиях, заверенных руководителем образовательной организации.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и содержание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достижений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Портфолио</a:t>
            </a:r>
            <a:r>
              <a:rPr lang="ru-RU" dirty="0" smtClean="0"/>
              <a:t> представляет собой индивидуальную папку-накопитель собранных аттестуемым педагогическим работником документов и материалов, свидетельствующих о результатах его профессиональной деятельности в заявленной должности за </a:t>
            </a:r>
            <a:r>
              <a:rPr lang="ru-RU" b="1" u="sng" dirty="0" err="1" smtClean="0"/>
              <a:t>межаттестационный</a:t>
            </a:r>
            <a:r>
              <a:rPr lang="ru-RU" b="1" u="sng" dirty="0" smtClean="0"/>
              <a:t> период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Под </a:t>
            </a:r>
            <a:r>
              <a:rPr lang="ru-RU" dirty="0" err="1" smtClean="0"/>
              <a:t>межаттестационным</a:t>
            </a:r>
            <a:r>
              <a:rPr lang="ru-RU" dirty="0" smtClean="0"/>
              <a:t> периодом следует понимать:</a:t>
            </a:r>
          </a:p>
          <a:p>
            <a:r>
              <a:rPr lang="ru-RU" b="1" u="sng" dirty="0" smtClean="0"/>
              <a:t>5 лет</a:t>
            </a:r>
            <a:r>
              <a:rPr lang="ru-RU" dirty="0" smtClean="0"/>
              <a:t> в случае, если педагогический работник аттестуется повторно (с первой квалификационной категории на первую либо с высшей квалификационной категории на высшую);</a:t>
            </a:r>
          </a:p>
          <a:p>
            <a:r>
              <a:rPr lang="ru-RU" b="1" u="sng" dirty="0" smtClean="0"/>
              <a:t>минимум 2 года</a:t>
            </a:r>
            <a:r>
              <a:rPr lang="ru-RU" dirty="0" smtClean="0"/>
              <a:t> в случае, если педагогический работник аттестуется с первой квалификационной категории на высшую либо впервые аттестуется на первую квалификационную категорию.</a:t>
            </a:r>
          </a:p>
          <a:p>
            <a:r>
              <a:rPr lang="ru-RU" dirty="0" smtClean="0"/>
              <a:t>Структура </a:t>
            </a:r>
            <a:r>
              <a:rPr lang="ru-RU" dirty="0" err="1" smtClean="0"/>
              <a:t>портфолио</a:t>
            </a:r>
            <a:r>
              <a:rPr lang="ru-RU" dirty="0" smtClean="0"/>
              <a:t> достижений включает в себя разделы, количество и наименование которых зависит от показателей, указанных в экспертном заключении о результатах анализа профессиональной деятельности по должностям педагогических работников. Набор документов по каждому показателю </a:t>
            </a:r>
            <a:r>
              <a:rPr lang="ru-RU" u="sng" dirty="0" smtClean="0"/>
              <a:t>предваряется разделительным листом</a:t>
            </a:r>
            <a:r>
              <a:rPr lang="ru-RU" dirty="0" smtClean="0"/>
              <a:t>, включающим в себя номер и наименование показателя.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Примерный перечень документов и материалов, необходимых для проведения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оценки профессиональной деятельности  </a:t>
            </a:r>
            <a:r>
              <a:rPr lang="ru-RU" sz="2400" b="1" i="1" u="sng" dirty="0" smtClean="0"/>
              <a:t>учителя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ru-RU" sz="4000" dirty="0" smtClean="0"/>
              <a:t>1. </a:t>
            </a:r>
            <a:r>
              <a:rPr lang="ru-RU" sz="4400" dirty="0" smtClean="0"/>
              <a:t>Повышение квалификации по профилю педагогической деятельности </a:t>
            </a:r>
          </a:p>
          <a:p>
            <a:pPr marL="514350" indent="-514350">
              <a:buNone/>
            </a:pPr>
            <a:r>
              <a:rPr lang="ru-RU" sz="4400" dirty="0" smtClean="0"/>
              <a:t>2. Результаты использования новых образовательных технологий </a:t>
            </a:r>
          </a:p>
          <a:p>
            <a:pPr marL="514350" indent="-514350">
              <a:buNone/>
            </a:pPr>
            <a:r>
              <a:rPr lang="ru-RU" sz="4400" dirty="0" smtClean="0"/>
              <a:t>3. Результаты освоения обучающимися образовательных </a:t>
            </a:r>
            <a:r>
              <a:rPr lang="en-US" sz="4400" dirty="0" smtClean="0"/>
              <a:t>  </a:t>
            </a:r>
            <a:r>
              <a:rPr lang="ru-RU" sz="4400" dirty="0" smtClean="0"/>
              <a:t>программ (ОП) по итогам учебного года</a:t>
            </a:r>
          </a:p>
          <a:p>
            <a:pPr marL="514350" indent="-514350">
              <a:buNone/>
            </a:pPr>
            <a:r>
              <a:rPr lang="ru-RU" sz="4400" dirty="0" smtClean="0"/>
              <a:t>4.  Результаты </a:t>
            </a:r>
            <a:r>
              <a:rPr lang="ru-RU" sz="4400" dirty="0" err="1" smtClean="0"/>
              <a:t>сформированности</a:t>
            </a:r>
            <a:r>
              <a:rPr lang="ru-RU" sz="4400" dirty="0" smtClean="0"/>
              <a:t> универсальных учебных действий (УУД) по результатам внутреннего (внешнего) мониторинга (для учителей, реализующих ФГОС)</a:t>
            </a:r>
          </a:p>
          <a:p>
            <a:pPr marL="514350" indent="-514350">
              <a:buNone/>
            </a:pPr>
            <a:r>
              <a:rPr lang="ru-RU" sz="4400" dirty="0" smtClean="0"/>
              <a:t>5.  Результаты государственной (итоговой) аттестации обучающихся</a:t>
            </a:r>
          </a:p>
          <a:p>
            <a:pPr marL="514350" indent="-514350">
              <a:buNone/>
            </a:pPr>
            <a:r>
              <a:rPr lang="ru-RU" sz="4400" dirty="0" smtClean="0"/>
              <a:t>6. Результаты учебных достижений обучающихся</a:t>
            </a:r>
          </a:p>
          <a:p>
            <a:pPr marL="514350" indent="-514350">
              <a:buNone/>
            </a:pPr>
            <a:r>
              <a:rPr lang="ru-RU" sz="4400" dirty="0" smtClean="0"/>
              <a:t>7.  Результаты участия обучающихся в олимпиадах, конкурсах, конференциях и т.д. </a:t>
            </a:r>
            <a:r>
              <a:rPr lang="ru-RU" sz="4400" b="1" dirty="0" smtClean="0"/>
              <a:t>(по преподаваемому предмету)</a:t>
            </a:r>
            <a:endParaRPr lang="ru-RU" sz="4400" dirty="0" smtClean="0"/>
          </a:p>
          <a:p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794397"/>
          </a:xfrm>
        </p:spPr>
        <p:txBody>
          <a:bodyPr>
            <a:normAutofit fontScale="47500" lnSpcReduction="20000"/>
          </a:bodyPr>
          <a:lstStyle/>
          <a:p>
            <a:pPr marL="914400" indent="-914400">
              <a:buNone/>
            </a:pPr>
            <a:r>
              <a:rPr lang="ru-RU" sz="5400" dirty="0" smtClean="0"/>
              <a:t>8. Результаты участия в работе методического объединения педагогических работников ОО </a:t>
            </a:r>
          </a:p>
          <a:p>
            <a:pPr marL="914400" indent="-914400">
              <a:buNone/>
            </a:pPr>
            <a:endParaRPr lang="ru-RU" sz="5100" dirty="0" smtClean="0"/>
          </a:p>
          <a:p>
            <a:pPr marL="914400" indent="-914400">
              <a:buNone/>
            </a:pPr>
            <a:r>
              <a:rPr lang="ru-RU" sz="5100" dirty="0" smtClean="0"/>
              <a:t>9. Транслирование опыта практических результатов своей профессиональной деятельности</a:t>
            </a:r>
          </a:p>
          <a:p>
            <a:pPr>
              <a:buNone/>
            </a:pPr>
            <a:r>
              <a:rPr lang="ru-RU" sz="5100" dirty="0" smtClean="0"/>
              <a:t>10. Результаты участия в разработке программно-методического сопровождения образовательного процесса</a:t>
            </a:r>
          </a:p>
          <a:p>
            <a:pPr>
              <a:buNone/>
            </a:pPr>
            <a:r>
              <a:rPr lang="ru-RU" sz="5100" dirty="0" smtClean="0"/>
              <a:t>11. Профессиональная активность (участие в работе предметных комиссий, оргкомитетах и жюри; в профессиональных конкурсах; сопровождение практики студентов, наставничество) </a:t>
            </a:r>
          </a:p>
          <a:p>
            <a:pPr>
              <a:buNone/>
            </a:pPr>
            <a:r>
              <a:rPr lang="ru-RU" sz="5100" dirty="0" smtClean="0"/>
              <a:t>12. Поощрения за профессиональную деятельность </a:t>
            </a:r>
          </a:p>
          <a:p>
            <a:pPr>
              <a:buNone/>
            </a:pPr>
            <a:r>
              <a:rPr lang="ru-RU" sz="5100" dirty="0" smtClean="0"/>
              <a:t>13. Наличие административных взысканий, обоснованных жалоб от участников образовательных отношений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1. Результаты повышение квалификации по профилю педагогической деятельности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3282"/>
                <a:gridCol w="163351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Освоил курсы повышения квалификации в объёме 72 ч;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Освоил курсы повышения квалификации в объёме 72 ч. и более;</a:t>
                      </a:r>
                      <a:endParaRPr kumimoji="0"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Освоил курсы повышения квалификации в объёме 144  ч. и более.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успешно защитил итоговые работы, подготовленные в рамках курсов повышения квалификации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2. </a:t>
            </a:r>
            <a:r>
              <a:rPr lang="ru-RU" sz="2800" dirty="0" smtClean="0"/>
              <a:t>Результаты использования новых образовательных технологий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174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0472"/>
                <a:gridCol w="127632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373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 в своей деятельности новые образовательные технологии (в том числе ЭОР и ИКТ);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Эффективно использует в своей деятельности новые образовательные технологии (в том числе ЭОР и ИКТ); методические материалы, разработанные педагогическим работником с применением новых образовательных технологий, размещены на официальных сайтах;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Аналитически обосновал выбор новых образовательных технологий, применяемых при решении задач урочной/внеурочной деятельности, и представил результаты их эффективного использования; методические материалы, разработанные педагогическим работником с применением новых образовательных технологий, размещены на официальных сайтах.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использует элементы дистанционного обучения участников образовательного процесса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3. </a:t>
            </a:r>
            <a:r>
              <a:rPr lang="ru-RU" sz="2800" dirty="0" smtClean="0"/>
              <a:t>Результаты освоения обучающимися образовательных </a:t>
            </a:r>
            <a:br>
              <a:rPr lang="ru-RU" sz="2800" dirty="0" smtClean="0"/>
            </a:br>
            <a:r>
              <a:rPr lang="ru-RU" sz="2800" dirty="0" smtClean="0"/>
              <a:t>программ (ОП) по итогам учебного года</a:t>
            </a:r>
            <a:br>
              <a:rPr lang="ru-RU" sz="28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1910"/>
                <a:gridCol w="120489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положительную динамику результатов освоения обучающимися ОП; качество знаний (средние данные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период) составляет от 20% до 39%;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положительную динамику результатов освоения обучающимися ОП; качество знаний (средние данные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период) составляет от 40% до 59%;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стабильно высокие результаты или положительную динамику результатов освоения обучающимися ОП;  качество знаний (средние данные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период) составляет от 60%  и выше.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>4. Результаты </a:t>
            </a:r>
            <a:r>
              <a:rPr lang="ru-RU" sz="1600" dirty="0" err="1" smtClean="0"/>
              <a:t>сформированности</a:t>
            </a:r>
            <a:r>
              <a:rPr lang="ru-RU" sz="1600" dirty="0" smtClean="0"/>
              <a:t> универсальных учебных действий (УУД) по результатам внутреннего (внешнего) мониторинга (для учителей, реализующих ФГОС) Учитель начальных классов представляет результаты мониторинга УУД в наиболее «старшем» на момент аттестации классе, учитель-предметник -  за последний учебный год.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3348"/>
                <a:gridCol w="113345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УУД достигают 100% обучающихся; обучающиеся, достигшие повышенного уровня отсутствуют;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УУД достигают 100% обучающихся; до 50 % обучающихся достигли повышенного уровня;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Базового уровня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УУД достигают 100% обучающихся; более 50 % обучающихся достигли повышенного уровня.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- 1 балл - базового уровня </a:t>
                      </a:r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УУД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достигли менее 100 % обучающихся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Нормативные документы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Приказ министерства образования и науки РФ от 07.04.2014 № 276 «Об утверждении порядка проведения аттестации педагогических работников организаций осуществляющих образовательную деятельность»</a:t>
            </a:r>
          </a:p>
          <a:p>
            <a:r>
              <a:rPr lang="ru-RU" sz="2400" dirty="0" smtClean="0"/>
              <a:t>Приказ министерства образования и науки Самарской области от 26.06.2014 № 224 ОД «Об утверждении Регламента работы аттестационной комиссии, сформированной для проведения аттестации в целях установления квалификационной категории педагогических работников организаций, осуществляющих образовательную деятельность и находящихся в ведении Самарской области, педагогических работников муниципальных и частных организаций, осуществляющих образовательную деятельность»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5. Результаты государственной (итоговой) аттестации обучающихся</a:t>
            </a:r>
            <a:br>
              <a:rPr lang="ru-RU" sz="2200" dirty="0" smtClean="0"/>
            </a:br>
            <a:r>
              <a:rPr lang="ru-RU" sz="2200" dirty="0" smtClean="0"/>
              <a:t>Для учителя, работающего в 9-ых, 11-ых классах</a:t>
            </a:r>
            <a:br>
              <a:rPr lang="ru-RU" sz="2200" dirty="0" smtClean="0"/>
            </a:b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1910"/>
                <a:gridCol w="120489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20% до 39% обучающихся (от общего количества) получили результаты (баллы) равные или выше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среднерегиональных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40% до 59% обучающихся (от общего количества) получили результаты (баллы) равные или выше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среднерегиональных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 и более обучающихся (от общего количества) получили результаты (баллы) равные или выше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среднерегиональных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+ 1 балл - наличие учащихся, получивших от 90 до 100 баллов (ЕГЭ) либо - наличие учащихся, получивших максимальный балл (ОГЭ)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6. </a:t>
            </a:r>
            <a:r>
              <a:rPr lang="ru-RU" sz="2800" dirty="0" smtClean="0"/>
              <a:t>Результаты учебных достижений обучающихся</a:t>
            </a:r>
            <a:br>
              <a:rPr lang="ru-RU" sz="28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6158"/>
                <a:gridCol w="149064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обучающихся, имеющих похвальные листы «За особые отличные успехи»;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(по одному из критериев)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обучающихся, имеющих похвальные листы «За особые отличные успехи в изучении предмета»;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высоких результатов освоения образовательных программ (по итогам внешнего (независимого) мониторинга): качество знаний обучающихся составляет от 60% и выше.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71435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7. Результаты участия обучающихся в олимпиадах, конкурсах, конференциях и т.д. </a:t>
            </a:r>
            <a:r>
              <a:rPr lang="ru-RU" sz="2200" b="1" dirty="0" smtClean="0"/>
              <a:t>(по преподаваемому предмету)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0472"/>
                <a:gridCol w="127632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 становятся победителями школьных мероприятий и участвуют в районных конкурсных мероприятиях;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 становятся победителями / призерами районных мероприятий и/или  участвуют в городских (окружных) конкурсных мероприятиях;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 становятся победителями / призерами городских (окружных) мероприятий и/или участниками региональных конкурсных мероприятий.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- обучающиеся становятся победителями / призерами мероприятий регионального, всероссийского или международного уровня (очный тур)</a:t>
                      </a: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– </a:t>
                      </a:r>
                      <a:r>
                        <a:rPr kumimoji="0" lang="ru-RU" sz="1800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обучающиеся начальных классов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становятся победителями / призерами заочных (дистанционных) олимпиад/конкурсов всероссийского или международного уровня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8. </a:t>
            </a:r>
            <a:r>
              <a:rPr lang="ru-RU" sz="2800" dirty="0" smtClean="0"/>
              <a:t>Результаты участия в работе методического объединения педагогических работников ОО </a:t>
            </a:r>
            <a:r>
              <a:rPr lang="ru-RU" sz="3100" dirty="0" smtClean="0"/>
              <a:t>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7596"/>
                <a:gridCol w="141920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работе методического объединения (подготовил не менее трёх выступлений, в том числе «открытые» мероприятия, мастер-классы по направлению методической работы);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работе методического объединения (подготовил не менее пяти выступлений, в том числе «открытые» мероприятия, мастер-классы по направлению методической работы);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работе методического объединения (подготовил более пяти выступлений, в том числе «открытые» мероприятия, мастер-классы по направлению методической работы)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руководит методическим объединением ОО.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 балла – руководит районным методическим объединением учителей-предметников (ассоциацией учителей- предметников)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9. </a:t>
            </a:r>
            <a:r>
              <a:rPr lang="ru-RU" sz="2800" dirty="0" smtClean="0"/>
              <a:t>Транслирование опыта практических результатов своей профессиональной деятельности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1910"/>
                <a:gridCol w="120489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 выступает на педсоветах, семинарах, круглых столах на уровне ОО;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Выступает на научно-практических конференциях, семинарах, секциях, круглых столах на районном уровне, имеет авторские публикации;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Выступает на научно-практических конференциях, семинарах, секциях, круглых столах на городском (окружном) уровне, имеет авторские публикации.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- выступает на мероприятиях регионального (всероссийского, международного) уровня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10. </a:t>
            </a:r>
            <a:r>
              <a:rPr lang="ru-RU" sz="2800" dirty="0" smtClean="0"/>
              <a:t>Результаты участия в разработке программно-методического сопровождения образовательного процесса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9034"/>
                <a:gridCol w="134776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Участвовал в разработке рабочих программ внеурочной деятельности, элективных курсов, спецкурсов, курсов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предпрофильной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профильной подготовки, утвержденных на уровне ОО;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Разработал рабочую программу внеурочной деятельности, элективного курса, спецкурса, курса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предпрофильной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профильной подготовки, утвержденную на уровне ОО; программы имеют внешнюю рецензию;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Разработал авторскую программу внеурочной деятельности, элективного курса, спецкурса, курса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предпрофильной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профильной подготовки, имеющую внешнюю рецензию.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 балл – является(</a:t>
                      </a:r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лся</a:t>
                      </a:r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руководителем рабочей (экспериментальной) группы по разработке и реализации образовательных программ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>11. Профессиональная активность (участие в работе предметных комиссий, оргкомитетах и жюри; в профессиональных конкурсах; сопровождение практики студентов, наставничество)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0472"/>
                <a:gridCol w="1276328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мероприятиях на уровне района в качестве члена жюри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(или) является победителем конкурса профессионального мастерства (КПМ)  на уровне ОО или участвует в КПМ на уровне района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мероприятиях окружного уровня в качестве члена жюри  и (или) в работе  предметных комиссий по проверке ЕГЭ и ОГЭ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(или) является победителем/призёром   районных КПМ или участвует  в КПМ на уровне города (округа)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Участвует в мероприятиях регионального  уровня в качестве члена жюри  и (или) руководителя предметной комиссии по проверке ЕГЭ и ОГЭ </a:t>
                      </a:r>
                      <a:r>
                        <a:rPr kumimoji="0" lang="ru-RU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(или) является победителем/призёром   городских (окружных) КПМ или участвует в КПМ на уровне региона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+ 1 балл является победителем/призёром регионального КПМ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+ 1 балл является наставником молодых специалистов или сопровождает педагогическую практику студентов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12. </a:t>
            </a:r>
            <a:r>
              <a:rPr lang="ru-RU" sz="2800" dirty="0" smtClean="0"/>
              <a:t>Поощрения за профессиональную деятельность </a:t>
            </a:r>
            <a:br>
              <a:rPr lang="ru-RU" sz="2800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224"/>
                <a:gridCol w="99057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критерии оценивания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 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(1-3 балла)</a:t>
                      </a:r>
                      <a:endParaRPr lang="ru-RU" sz="20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поощрения на уровне образовательной организации;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поощрения муниципального уровня;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 поощрения или награды  регионального уровня.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13. Наличие административных взысканий, обоснованных жалоб от участников образовательных отношений 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- 3 балла</a:t>
            </a:r>
            <a:r>
              <a:rPr lang="ru-RU" b="1" i="1" dirty="0" smtClean="0"/>
              <a:t> </a:t>
            </a:r>
            <a:r>
              <a:rPr lang="ru-RU" i="1" dirty="0" smtClean="0"/>
              <a:t>при наличии административных взысканий, обоснованных жалоб от участников образовательных отношений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Высшая квалификационная категория: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5894"/>
                <a:gridCol w="349090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Учителя,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реализующие ФГОС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участвуют в ЕГЭ, ОГЭ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 баллов и выше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Учителя,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реализующие ФГОС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(обучающиеся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участвуют в ЕГЭ, ОГЭ)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26 баллов и выше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Учителя,</a:t>
                      </a:r>
                      <a:r>
                        <a:rPr lang="ru-RU" sz="2400" b="1" u="sng">
                          <a:latin typeface="Times New Roman"/>
                          <a:ea typeface="Times New Roman"/>
                          <a:cs typeface="Times New Roman"/>
                        </a:rPr>
                        <a:t> НЕ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реализующие ФГОС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участвуют в ЕГЭ, ОГЭ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26 баллов и выше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Учителя,</a:t>
                      </a:r>
                      <a:r>
                        <a:rPr lang="ru-RU" sz="2400" b="1" u="sng">
                          <a:latin typeface="Times New Roman"/>
                          <a:ea typeface="Times New Roman"/>
                          <a:cs typeface="Times New Roman"/>
                        </a:rPr>
                        <a:t> НЕ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реализующие ФГОС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участвуют в ЕГЭ, ОГЭ)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24 балла и выше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Аттестация педагогических работников подавших заявления в целях установления квалификационной категории после 15.06.2014 осуществляется в соответствии с новым Регламентом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Первая квалификационная категория</a:t>
            </a:r>
            <a:r>
              <a:rPr lang="ru-RU" dirty="0" smtClean="0"/>
              <a:t>: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8"/>
                <a:gridCol w="3276592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Учителя,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реализующие ФГОС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участвуют в ЕГЭ, ОГЭ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22 до 28 баллов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Учителя,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реализующие ФГОС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(обучающиеся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 участвуют в ЕГЭ, ОГЭ)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от 20 до 25 баллов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Учителя,</a:t>
                      </a:r>
                      <a:r>
                        <a:rPr lang="ru-RU" sz="2400" b="1" u="sng">
                          <a:latin typeface="Times New Roman"/>
                          <a:ea typeface="Times New Roman"/>
                          <a:cs typeface="Times New Roman"/>
                        </a:rPr>
                        <a:t> НЕ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реализующие ФГОС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участвуют в ЕГЭ, ОГЭ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от 20 до 25 баллов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Учителя,</a:t>
                      </a:r>
                      <a:r>
                        <a:rPr lang="ru-RU" sz="2400" b="1" u="sng">
                          <a:latin typeface="Times New Roman"/>
                          <a:ea typeface="Times New Roman"/>
                          <a:cs typeface="Times New Roman"/>
                        </a:rPr>
                        <a:t> НЕ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реализующие ФГОС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(обучающиеся </a:t>
                      </a: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участвуют в ЕГЭ, ОГЭ)</a:t>
                      </a:r>
                      <a:endParaRPr lang="ru-RU" sz="24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от 18 до 23 баллов</a:t>
                      </a:r>
                      <a:endParaRPr lang="ru-RU" sz="24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Спасибо</a:t>
            </a:r>
            <a:r>
              <a:rPr lang="ru-RU" sz="6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 внимание!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27. Аттестация педагогических работников проводится на основании их заявлений, подаваемых непосредственно в аттестационную комиссию, либо направляемых педагогическими работниками в адрес аттестационной комиссии по почте письмом с уведомлением о вручении или с уведомлением в форме электронного документа с использованием информационно-телекоммуникационных сетей общего пользования, в том числе сети «Интернет».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66018"/>
            <a:ext cx="8686800" cy="4525963"/>
          </a:xfrm>
        </p:spPr>
        <p:txBody>
          <a:bodyPr/>
          <a:lstStyle/>
          <a:p>
            <a:r>
              <a:rPr lang="ru-RU" dirty="0" smtClean="0"/>
              <a:t>30. Заявления о проведении аттестации в целях установления высшей квалификационной категории по должности, по которой аттестация будет проводиться впервые, подаются педагогическими работниками не ранее чем через два года после установления по этой должности первой квалификационной категории.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31. Истечение срока действия высшей квалификационной категории не ограничивает право педагогического работника впоследствии обращаться в аттестационную комиссию с заявлением о проведении его аттестации в целях установления высшей квалификационной категории по той же должности.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36. Первая квалификационная категория педагогическим работникам устанавливается на основе: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стабильных положительных результатов освоения обучающимися образовательных программ по итогам мониторингов, проводимых организацией;</a:t>
            </a:r>
          </a:p>
          <a:p>
            <a:r>
              <a:rPr lang="ru-RU" sz="2400" dirty="0" smtClean="0"/>
              <a:t>стабильных положительных результатов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 г. № 662*(5);</a:t>
            </a:r>
          </a:p>
          <a:p>
            <a:r>
              <a:rPr lang="ru-RU" sz="2400" dirty="0" smtClean="0"/>
              <a:t>выявления развития у обучающихся способностей к научной (интеллектуальной), творческой, физкультурно-спортивной деятельности;</a:t>
            </a:r>
          </a:p>
          <a:p>
            <a:r>
              <a:rPr lang="ru-RU" sz="2400" dirty="0" smtClean="0"/>
              <a:t>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объединений педагогических работников организации.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37. Высшая квалификационная категория педагогическим работникам устанавливается на основе: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достижения обучающимися положительной динамики результатов освоения образовательных программ по итогам мониторингов, проводимых организацией;</a:t>
            </a:r>
          </a:p>
          <a:p>
            <a:r>
              <a:rPr lang="ru-RU" sz="1600" dirty="0" smtClean="0"/>
              <a:t>достижения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 постановлением Правительства Российской Федерации от 5 августа 2013 г. № 662*(5);</a:t>
            </a:r>
          </a:p>
          <a:p>
            <a:r>
              <a:rPr lang="ru-RU" sz="1600" dirty="0" smtClean="0"/>
              <a:t>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соревнованиях;</a:t>
            </a:r>
          </a:p>
          <a:p>
            <a:r>
              <a:rPr lang="ru-RU" sz="1600" dirty="0" smtClean="0"/>
              <a:t>личного вклада в повышение качества образования, совершенствования методов обучения и воспитания, и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инновационной;</a:t>
            </a:r>
          </a:p>
          <a:p>
            <a:r>
              <a:rPr lang="ru-RU" sz="1600" dirty="0" smtClean="0"/>
              <a:t>активного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конкурсах.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42. При принятии в отношении педагогического работника, имеющего первую квалификационную категорию, решения аттестационной комиссии об отказе в установлении высшей квалификационной категории, за ним сохраняется первая квалификационная категория до истечения срока ее действия.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275</TotalTime>
  <Words>2147</Words>
  <Application>Microsoft Office PowerPoint</Application>
  <PresentationFormat>Экран (4:3)</PresentationFormat>
  <Paragraphs>197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Трек</vt:lpstr>
      <vt:lpstr>Изменение порядка аттестации педагогических работников</vt:lpstr>
      <vt:lpstr>Нормативные документы:</vt:lpstr>
      <vt:lpstr>Слайд 3</vt:lpstr>
      <vt:lpstr>Слайд 4</vt:lpstr>
      <vt:lpstr>Слайд 5</vt:lpstr>
      <vt:lpstr>Слайд 6</vt:lpstr>
      <vt:lpstr>36. Первая квалификационная категория педагогическим работникам устанавливается на основе: </vt:lpstr>
      <vt:lpstr>37. Высшая квалификационная категория педагогическим работникам устанавливается на основе: </vt:lpstr>
      <vt:lpstr>Слайд 9</vt:lpstr>
      <vt:lpstr>Слайд 10</vt:lpstr>
      <vt:lpstr>Слайд 11</vt:lpstr>
      <vt:lpstr>Оформление портфолио достижений </vt:lpstr>
      <vt:lpstr>Структура и содержание портфолио достижений </vt:lpstr>
      <vt:lpstr>Примерный перечень документов и материалов, необходимых для проведения оценки профессиональной деятельности  учителя</vt:lpstr>
      <vt:lpstr>Слайд 15</vt:lpstr>
      <vt:lpstr>1. Результаты повышение квалификации по профилю педагогической деятельности  </vt:lpstr>
      <vt:lpstr>2. Результаты использования новых образовательных технологий  </vt:lpstr>
      <vt:lpstr>3. Результаты освоения обучающимися образовательных  программ (ОП) по итогам учебного года </vt:lpstr>
      <vt:lpstr>4. Результаты сформированности универсальных учебных действий (УУД) по результатам внутреннего (внешнего) мониторинга (для учителей, реализующих ФГОС) Учитель начальных классов представляет результаты мониторинга УУД в наиболее «старшем» на момент аттестации классе, учитель-предметник -  за последний учебный год. </vt:lpstr>
      <vt:lpstr>5. Результаты государственной (итоговой) аттестации обучающихся Для учителя, работающего в 9-ых, 11-ых классах   </vt:lpstr>
      <vt:lpstr>6. Результаты учебных достижений обучающихся </vt:lpstr>
      <vt:lpstr>7. Результаты участия обучающихся в олимпиадах, конкурсах, конференциях и т.д. (по преподаваемому предмету)    </vt:lpstr>
      <vt:lpstr>8. Результаты участия в работе методического объединения педагогических работников ОО и  </vt:lpstr>
      <vt:lpstr>9. Транслирование опыта практических результатов своей профессиональной деятельности </vt:lpstr>
      <vt:lpstr>10. Результаты участия в разработке программно-методического сопровождения образовательного процесса</vt:lpstr>
      <vt:lpstr>11. Профессиональная активность (участие в работе предметных комиссий, оргкомитетах и жюри; в профессиональных конкурсах; сопровождение практики студентов, наставничество)  </vt:lpstr>
      <vt:lpstr>12. Поощрения за профессиональную деятельность  </vt:lpstr>
      <vt:lpstr>13. Наличие административных взысканий, обоснованных жалоб от участников образовательных отношений </vt:lpstr>
      <vt:lpstr>Высшая квалификационная категория:</vt:lpstr>
      <vt:lpstr>Первая квалификационная категория:  </vt:lpstr>
      <vt:lpstr>Слайд 31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для подготовки портфолио </dc:title>
  <dc:creator>Your User Name</dc:creator>
  <cp:lastModifiedBy>Your User Name</cp:lastModifiedBy>
  <cp:revision>18</cp:revision>
  <dcterms:created xsi:type="dcterms:W3CDTF">2014-09-22T09:08:48Z</dcterms:created>
  <dcterms:modified xsi:type="dcterms:W3CDTF">2014-09-26T11:26:48Z</dcterms:modified>
</cp:coreProperties>
</file>