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4" r:id="rId5"/>
  </p:sldIdLst>
  <p:sldSz cx="6858000" cy="9144000" type="screen4x3"/>
  <p:notesSz cx="6735763" cy="98663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00E673"/>
    <a:srgbClr val="FF99CC"/>
    <a:srgbClr val="FFFF71"/>
    <a:srgbClr val="F0EA00"/>
    <a:srgbClr val="FFFFCC"/>
    <a:srgbClr val="FF1D8E"/>
    <a:srgbClr val="57B2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88" autoAdjust="0"/>
    <p:restoredTop sz="94660"/>
  </p:normalViewPr>
  <p:slideViewPr>
    <p:cSldViewPr>
      <p:cViewPr varScale="1">
        <p:scale>
          <a:sx n="80" d="100"/>
          <a:sy n="80" d="100"/>
        </p:scale>
        <p:origin x="3294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E4D17-FC0B-436A-AFB8-C3C64EA0495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44328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47A71-ECC1-4574-8578-D6804272A09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6980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A9090-3D29-4152-9280-E98B40475ED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9573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342900" y="2133601"/>
            <a:ext cx="6172200" cy="6034617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65432-49BE-41DA-B224-9C109C6544E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2497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07171-8840-4873-A6E6-F7B75BC190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62031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E40BE-7840-42EA-9EB4-8680AB94CD3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68904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D3903-657B-49B0-8ED5-FFA798A9DD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63433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6CE01-D57F-4661-9EB1-E47274E25D7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6343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EE6B3-1CB7-4692-A2C3-781B60AC83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65179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EEF92-E6B9-402D-9CA2-CDD96D7C473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7437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16485-7937-45CF-A22A-88E05E26CE2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21118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A2623-C744-408E-BD3C-8E78D1C7218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5895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1"/>
            <a:ext cx="6172200" cy="6034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967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50">
                <a:latin typeface="Arial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967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50">
                <a:latin typeface="Arial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967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50" smtClean="0"/>
            </a:lvl1pPr>
          </a:lstStyle>
          <a:p>
            <a:pPr>
              <a:defRPr/>
            </a:pPr>
            <a:fld id="{65651466-088E-48CB-9707-4CEF11BB707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2654" y="86216"/>
            <a:ext cx="6858000" cy="320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6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Код Хэмминга: кодирование и поиск ошибки при </a:t>
            </a:r>
            <a:r>
              <a:rPr lang="en-US" altLang="ru-RU" sz="16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k=3,4</a:t>
            </a:r>
            <a:r>
              <a:rPr lang="ru-RU" altLang="ru-RU" sz="16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(</a:t>
            </a:r>
            <a:r>
              <a:rPr lang="ru-RU" altLang="ru-RU" sz="1600" b="1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теория</a:t>
            </a:r>
            <a:r>
              <a:rPr lang="ru-RU" altLang="ru-RU" sz="16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)</a:t>
            </a:r>
            <a:endParaRPr lang="ru-RU" altLang="ru-RU" sz="16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14" name="Group 16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4313037"/>
              </p:ext>
            </p:extLst>
          </p:nvPr>
        </p:nvGraphicFramePr>
        <p:xfrm>
          <a:off x="380642" y="484485"/>
          <a:ext cx="6210306" cy="919163"/>
        </p:xfrm>
        <a:graphic>
          <a:graphicData uri="http://schemas.openxmlformats.org/drawingml/2006/table">
            <a:tbl>
              <a:tblPr/>
              <a:tblGrid>
                <a:gridCol w="414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1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43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43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31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43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43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43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314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433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1433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1433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1314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1433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2420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ru-RU" alt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325" marB="343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ru-RU" alt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ru-RU" alt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ru-RU" alt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4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325" marB="343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4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altLang="ru-RU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ru-RU" altLang="ru-RU" sz="1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altLang="ru-RU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altLang="ru-RU" sz="1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ru-RU" altLang="ru-RU" sz="1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ru-RU" altLang="ru-RU" sz="1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ru-RU" altLang="ru-RU" sz="1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ru-RU" altLang="ru-RU" sz="1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altLang="ru-RU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ru-RU" altLang="ru-RU" sz="1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ru-RU" altLang="ru-RU" sz="1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ru-RU" altLang="ru-RU" sz="1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ru-RU" altLang="ru-RU" sz="1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altLang="ru-RU" sz="1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Text Box 170"/>
          <p:cNvSpPr txBox="1">
            <a:spLocks noChangeArrowheads="1"/>
          </p:cNvSpPr>
          <p:nvPr/>
        </p:nvSpPr>
        <p:spPr bwMode="auto">
          <a:xfrm>
            <a:off x="217526" y="1403648"/>
            <a:ext cx="64817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1400" dirty="0"/>
              <a:t>Получили код Хэмминга из 15 разрядов, 4 из которых контрольные, а остальные относятся к закодированному числу.</a:t>
            </a:r>
          </a:p>
        </p:txBody>
      </p:sp>
      <p:sp>
        <p:nvSpPr>
          <p:cNvPr id="16" name="Text Box 171"/>
          <p:cNvSpPr txBox="1">
            <a:spLocks noChangeArrowheads="1"/>
          </p:cNvSpPr>
          <p:nvPr/>
        </p:nvSpPr>
        <p:spPr bwMode="auto">
          <a:xfrm>
            <a:off x="198476" y="1816532"/>
            <a:ext cx="64460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1400" dirty="0"/>
              <a:t>Дополнительные разряды </a:t>
            </a:r>
            <a:r>
              <a:rPr lang="en-US" altLang="ru-RU" sz="1400" dirty="0"/>
              <a:t>k</a:t>
            </a:r>
            <a:r>
              <a:rPr lang="en-US" altLang="ru-RU" sz="1400" baseline="-25000" dirty="0"/>
              <a:t>1</a:t>
            </a:r>
            <a:r>
              <a:rPr lang="en-US" altLang="ru-RU" sz="1400" dirty="0"/>
              <a:t>…k</a:t>
            </a:r>
            <a:r>
              <a:rPr lang="en-US" altLang="ru-RU" sz="1400" baseline="-25000" dirty="0"/>
              <a:t>4</a:t>
            </a:r>
            <a:r>
              <a:rPr lang="en-US" altLang="ru-RU" sz="1400" dirty="0"/>
              <a:t> </a:t>
            </a:r>
            <a:r>
              <a:rPr lang="ru-RU" altLang="ru-RU" sz="1400" dirty="0"/>
              <a:t> - контрольные суммы недостающих разрядов (см. цвет) позиции ошибки (см. таблицу и формулы ниже):</a:t>
            </a:r>
          </a:p>
        </p:txBody>
      </p:sp>
      <p:graphicFrame>
        <p:nvGraphicFramePr>
          <p:cNvPr id="17" name="Group 3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6453561"/>
              </p:ext>
            </p:extLst>
          </p:nvPr>
        </p:nvGraphicFramePr>
        <p:xfrm>
          <a:off x="272294" y="2340228"/>
          <a:ext cx="6318653" cy="1691616"/>
        </p:xfrm>
        <a:graphic>
          <a:graphicData uri="http://schemas.openxmlformats.org/drawingml/2006/table">
            <a:tbl>
              <a:tblPr/>
              <a:tblGrid>
                <a:gridCol w="395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40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52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40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52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52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52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40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528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528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528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409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409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528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528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5923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altLang="ru-RU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ru-RU" altLang="ru-RU" sz="1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altLang="ru-RU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altLang="ru-RU" sz="1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ru-RU" altLang="ru-RU" sz="1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ru-RU" altLang="ru-RU" sz="1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ru-RU" altLang="ru-RU" sz="1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ru-RU" altLang="ru-RU" sz="1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altLang="ru-RU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ru-RU" altLang="ru-RU" sz="1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ru-RU" altLang="ru-RU" sz="1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ru-RU" altLang="ru-RU" sz="1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ru-RU" altLang="ru-RU" sz="1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altLang="ru-RU" sz="1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ru-RU" altLang="ru-RU" sz="1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altLang="ru-RU" sz="1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23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23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A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7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7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7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7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7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7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23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67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23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1D8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23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49FA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" name="Text Box 208"/>
          <p:cNvSpPr txBox="1">
            <a:spLocks noChangeArrowheads="1"/>
          </p:cNvSpPr>
          <p:nvPr/>
        </p:nvSpPr>
        <p:spPr bwMode="auto">
          <a:xfrm>
            <a:off x="808974" y="4017852"/>
            <a:ext cx="535847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1400" dirty="0"/>
              <a:t>k</a:t>
            </a:r>
            <a:r>
              <a:rPr lang="en-US" altLang="ru-RU" sz="1400" baseline="-25000" dirty="0"/>
              <a:t>1</a:t>
            </a:r>
            <a:r>
              <a:rPr lang="en-US" altLang="ru-RU" sz="1400" dirty="0"/>
              <a:t>=b</a:t>
            </a:r>
            <a:r>
              <a:rPr lang="en-US" altLang="ru-RU" sz="1400" baseline="-25000" dirty="0"/>
              <a:t>0</a:t>
            </a:r>
            <a:r>
              <a:rPr lang="ru-RU" altLang="ru-RU" sz="1400" baseline="-25000" dirty="0"/>
              <a:t> 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 </a:t>
            </a:r>
            <a:r>
              <a:rPr lang="en-US" altLang="ru-RU" sz="1400" dirty="0"/>
              <a:t>b</a:t>
            </a:r>
            <a:r>
              <a:rPr lang="en-US" altLang="ru-RU" sz="1400" baseline="-25000" dirty="0"/>
              <a:t>2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 </a:t>
            </a:r>
            <a:r>
              <a:rPr lang="en-US" altLang="ru-RU" sz="1400" dirty="0"/>
              <a:t>b</a:t>
            </a:r>
            <a:r>
              <a:rPr lang="ru-RU" altLang="ru-RU" sz="1400" baseline="-25000" dirty="0"/>
              <a:t>4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 </a:t>
            </a:r>
            <a:r>
              <a:rPr lang="en-US" altLang="ru-RU" sz="1400" dirty="0"/>
              <a:t>b</a:t>
            </a:r>
            <a:r>
              <a:rPr lang="ru-RU" altLang="ru-RU" sz="1400" baseline="-25000" dirty="0"/>
              <a:t>6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 </a:t>
            </a:r>
            <a:r>
              <a:rPr lang="en-US" altLang="ru-RU" sz="1400" dirty="0"/>
              <a:t>b</a:t>
            </a:r>
            <a:r>
              <a:rPr lang="ru-RU" altLang="ru-RU" sz="1400" baseline="-25000" dirty="0"/>
              <a:t>7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 </a:t>
            </a:r>
            <a:r>
              <a:rPr lang="en-US" altLang="ru-RU" sz="1400" dirty="0"/>
              <a:t>b</a:t>
            </a:r>
            <a:r>
              <a:rPr lang="ru-RU" altLang="ru-RU" sz="1400" baseline="-25000" dirty="0"/>
              <a:t>9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 </a:t>
            </a:r>
            <a:r>
              <a:rPr lang="en-US" altLang="ru-RU" sz="1400" dirty="0"/>
              <a:t>b</a:t>
            </a:r>
            <a:r>
              <a:rPr lang="ru-RU" altLang="ru-RU" sz="1400" baseline="-25000" dirty="0"/>
              <a:t>10 </a:t>
            </a:r>
            <a:r>
              <a:rPr lang="ru-RU" altLang="ru-RU" sz="1400" dirty="0"/>
              <a:t>=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(</a:t>
            </a:r>
            <a:r>
              <a:rPr lang="ru-RU" altLang="ru-RU" sz="1400" dirty="0">
                <a:latin typeface="+mn-lt"/>
                <a:sym typeface="Symbol" panose="05050102010706020507" pitchFamily="18" charset="2"/>
              </a:rPr>
              <a:t>3,   5,   7,   9, 11, 13, 15)</a:t>
            </a:r>
            <a:endParaRPr lang="ru-RU" altLang="ru-RU" sz="1400" dirty="0">
              <a:latin typeface="+mn-lt"/>
            </a:endParaRPr>
          </a:p>
        </p:txBody>
      </p:sp>
      <p:sp>
        <p:nvSpPr>
          <p:cNvPr id="19" name="Text Box 208"/>
          <p:cNvSpPr txBox="1">
            <a:spLocks noChangeArrowheads="1"/>
          </p:cNvSpPr>
          <p:nvPr/>
        </p:nvSpPr>
        <p:spPr bwMode="auto">
          <a:xfrm>
            <a:off x="808974" y="4234545"/>
            <a:ext cx="535847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1400" dirty="0"/>
              <a:t>k</a:t>
            </a:r>
            <a:r>
              <a:rPr lang="ru-RU" altLang="ru-RU" sz="1400" baseline="-25000" dirty="0"/>
              <a:t>2</a:t>
            </a:r>
            <a:r>
              <a:rPr lang="en-US" altLang="ru-RU" sz="1400" dirty="0"/>
              <a:t>=b</a:t>
            </a:r>
            <a:r>
              <a:rPr lang="en-US" altLang="ru-RU" sz="1400" baseline="-25000" dirty="0"/>
              <a:t>0</a:t>
            </a:r>
            <a:r>
              <a:rPr lang="ru-RU" altLang="ru-RU" sz="1400" baseline="-25000" dirty="0"/>
              <a:t> 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 </a:t>
            </a:r>
            <a:r>
              <a:rPr lang="en-US" altLang="ru-RU" sz="1400" dirty="0"/>
              <a:t>b</a:t>
            </a:r>
            <a:r>
              <a:rPr lang="ru-RU" altLang="ru-RU" sz="1400" baseline="-25000" dirty="0"/>
              <a:t>1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 </a:t>
            </a:r>
            <a:r>
              <a:rPr lang="en-US" altLang="ru-RU" sz="1400" dirty="0"/>
              <a:t>b</a:t>
            </a:r>
            <a:r>
              <a:rPr lang="ru-RU" altLang="ru-RU" sz="1400" baseline="-25000" dirty="0"/>
              <a:t>4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 </a:t>
            </a:r>
            <a:r>
              <a:rPr lang="en-US" altLang="ru-RU" sz="1400" dirty="0"/>
              <a:t>b</a:t>
            </a:r>
            <a:r>
              <a:rPr lang="ru-RU" altLang="ru-RU" sz="1400" baseline="-25000" dirty="0"/>
              <a:t>5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 </a:t>
            </a:r>
            <a:r>
              <a:rPr lang="en-US" altLang="ru-RU" sz="1400" dirty="0"/>
              <a:t>b</a:t>
            </a:r>
            <a:r>
              <a:rPr lang="ru-RU" altLang="ru-RU" sz="1400" baseline="-25000" dirty="0"/>
              <a:t>7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 </a:t>
            </a:r>
            <a:r>
              <a:rPr lang="en-US" altLang="ru-RU" sz="1400" dirty="0"/>
              <a:t>b</a:t>
            </a:r>
            <a:r>
              <a:rPr lang="ru-RU" altLang="ru-RU" sz="1400" baseline="-25000" dirty="0"/>
              <a:t>8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 </a:t>
            </a:r>
            <a:r>
              <a:rPr lang="en-US" altLang="ru-RU" sz="1400" dirty="0"/>
              <a:t>b</a:t>
            </a:r>
            <a:r>
              <a:rPr lang="ru-RU" altLang="ru-RU" sz="1400" baseline="-25000" dirty="0"/>
              <a:t>10 </a:t>
            </a:r>
            <a:r>
              <a:rPr lang="ru-RU" altLang="ru-RU" sz="1400" dirty="0"/>
              <a:t>=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(</a:t>
            </a:r>
            <a:r>
              <a:rPr lang="ru-RU" altLang="ru-RU" sz="1400" dirty="0">
                <a:latin typeface="+mn-lt"/>
                <a:sym typeface="Symbol" panose="05050102010706020507" pitchFamily="18" charset="2"/>
              </a:rPr>
              <a:t>3,   6,   7, 10, 11, 14, 15)</a:t>
            </a:r>
            <a:endParaRPr lang="ru-RU" altLang="ru-RU" sz="1400" dirty="0">
              <a:latin typeface="+mn-lt"/>
            </a:endParaRPr>
          </a:p>
        </p:txBody>
      </p:sp>
      <p:sp>
        <p:nvSpPr>
          <p:cNvPr id="20" name="Text Box 208"/>
          <p:cNvSpPr txBox="1">
            <a:spLocks noChangeArrowheads="1"/>
          </p:cNvSpPr>
          <p:nvPr/>
        </p:nvSpPr>
        <p:spPr bwMode="auto">
          <a:xfrm>
            <a:off x="808975" y="4458384"/>
            <a:ext cx="5358478" cy="314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1400" dirty="0"/>
              <a:t>k</a:t>
            </a:r>
            <a:r>
              <a:rPr lang="ru-RU" altLang="ru-RU" sz="1400" baseline="-25000" dirty="0"/>
              <a:t>3</a:t>
            </a:r>
            <a:r>
              <a:rPr lang="en-US" altLang="ru-RU" sz="1400" dirty="0"/>
              <a:t>=b</a:t>
            </a:r>
            <a:r>
              <a:rPr lang="en-US" altLang="ru-RU" sz="1400" baseline="-25000" dirty="0"/>
              <a:t>0</a:t>
            </a:r>
            <a:r>
              <a:rPr lang="ru-RU" altLang="ru-RU" sz="1400" baseline="-25000" dirty="0"/>
              <a:t> 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 </a:t>
            </a:r>
            <a:r>
              <a:rPr lang="en-US" altLang="ru-RU" sz="1400" dirty="0"/>
              <a:t>b</a:t>
            </a:r>
            <a:r>
              <a:rPr lang="ru-RU" altLang="ru-RU" sz="1400" baseline="-25000" dirty="0"/>
              <a:t>1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 </a:t>
            </a:r>
            <a:r>
              <a:rPr lang="en-US" altLang="ru-RU" sz="1400" dirty="0"/>
              <a:t>b</a:t>
            </a:r>
            <a:r>
              <a:rPr lang="ru-RU" altLang="ru-RU" sz="1400" baseline="-25000" dirty="0"/>
              <a:t>2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 </a:t>
            </a:r>
            <a:r>
              <a:rPr lang="en-US" altLang="ru-RU" sz="1400" dirty="0"/>
              <a:t>b</a:t>
            </a:r>
            <a:r>
              <a:rPr lang="ru-RU" altLang="ru-RU" sz="1400" baseline="-25000" dirty="0"/>
              <a:t>3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 </a:t>
            </a:r>
            <a:r>
              <a:rPr lang="en-US" altLang="ru-RU" sz="1400" dirty="0"/>
              <a:t>b</a:t>
            </a:r>
            <a:r>
              <a:rPr lang="ru-RU" altLang="ru-RU" sz="1400" baseline="-25000" dirty="0"/>
              <a:t>7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 </a:t>
            </a:r>
            <a:r>
              <a:rPr lang="en-US" altLang="ru-RU" sz="1400" dirty="0"/>
              <a:t>b</a:t>
            </a:r>
            <a:r>
              <a:rPr lang="ru-RU" altLang="ru-RU" sz="1400" baseline="-25000" dirty="0"/>
              <a:t>8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 </a:t>
            </a:r>
            <a:r>
              <a:rPr lang="en-US" altLang="ru-RU" sz="1400" dirty="0"/>
              <a:t>b</a:t>
            </a:r>
            <a:r>
              <a:rPr lang="ru-RU" altLang="ru-RU" sz="1400" baseline="-25000" dirty="0"/>
              <a:t>9</a:t>
            </a:r>
            <a:r>
              <a:rPr lang="ru-RU" altLang="ru-RU" sz="1400" dirty="0"/>
              <a:t>  =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(</a:t>
            </a:r>
            <a:r>
              <a:rPr lang="ru-RU" altLang="ru-RU" sz="1400" dirty="0">
                <a:latin typeface="+mn-lt"/>
                <a:sym typeface="Symbol" panose="05050102010706020507" pitchFamily="18" charset="2"/>
              </a:rPr>
              <a:t>5,   6,   7, 12, 13, 14, 15)</a:t>
            </a:r>
            <a:endParaRPr lang="ru-RU" altLang="ru-RU" sz="1400" dirty="0">
              <a:latin typeface="+mn-lt"/>
            </a:endParaRPr>
          </a:p>
        </p:txBody>
      </p:sp>
      <p:sp>
        <p:nvSpPr>
          <p:cNvPr id="21" name="Text Box 208"/>
          <p:cNvSpPr txBox="1">
            <a:spLocks noChangeArrowheads="1"/>
          </p:cNvSpPr>
          <p:nvPr/>
        </p:nvSpPr>
        <p:spPr bwMode="auto">
          <a:xfrm>
            <a:off x="822071" y="4675077"/>
            <a:ext cx="534538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1400" dirty="0"/>
              <a:t>k</a:t>
            </a:r>
            <a:r>
              <a:rPr lang="ru-RU" altLang="ru-RU" sz="1400" baseline="-25000" dirty="0"/>
              <a:t>4</a:t>
            </a:r>
            <a:r>
              <a:rPr lang="en-US" altLang="ru-RU" sz="1400" dirty="0"/>
              <a:t>=b</a:t>
            </a:r>
            <a:r>
              <a:rPr lang="en-US" altLang="ru-RU" sz="1400" baseline="-25000" dirty="0"/>
              <a:t>0</a:t>
            </a:r>
            <a:r>
              <a:rPr lang="ru-RU" altLang="ru-RU" sz="1400" baseline="-25000" dirty="0"/>
              <a:t> 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 </a:t>
            </a:r>
            <a:r>
              <a:rPr lang="en-US" altLang="ru-RU" sz="1400" dirty="0"/>
              <a:t>b</a:t>
            </a:r>
            <a:r>
              <a:rPr lang="ru-RU" altLang="ru-RU" sz="1400" baseline="-25000" dirty="0"/>
              <a:t>1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 </a:t>
            </a:r>
            <a:r>
              <a:rPr lang="en-US" altLang="ru-RU" sz="1400" dirty="0"/>
              <a:t>b</a:t>
            </a:r>
            <a:r>
              <a:rPr lang="ru-RU" altLang="ru-RU" sz="1400" baseline="-25000" dirty="0"/>
              <a:t>2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 </a:t>
            </a:r>
            <a:r>
              <a:rPr lang="en-US" altLang="ru-RU" sz="1400" dirty="0"/>
              <a:t>b</a:t>
            </a:r>
            <a:r>
              <a:rPr lang="ru-RU" altLang="ru-RU" sz="1400" baseline="-25000" dirty="0"/>
              <a:t>3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 </a:t>
            </a:r>
            <a:r>
              <a:rPr lang="en-US" altLang="ru-RU" sz="1400" dirty="0"/>
              <a:t>b</a:t>
            </a:r>
            <a:r>
              <a:rPr lang="ru-RU" altLang="ru-RU" sz="1400" baseline="-25000" dirty="0"/>
              <a:t>4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 </a:t>
            </a:r>
            <a:r>
              <a:rPr lang="en-US" altLang="ru-RU" sz="1400" dirty="0"/>
              <a:t>b</a:t>
            </a:r>
            <a:r>
              <a:rPr lang="ru-RU" altLang="ru-RU" sz="1400" baseline="-25000" dirty="0"/>
              <a:t>5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 </a:t>
            </a:r>
            <a:r>
              <a:rPr lang="en-US" altLang="ru-RU" sz="1400" dirty="0"/>
              <a:t>b</a:t>
            </a:r>
            <a:r>
              <a:rPr lang="ru-RU" altLang="ru-RU" sz="1400" baseline="-25000" dirty="0"/>
              <a:t>6   </a:t>
            </a:r>
            <a:r>
              <a:rPr lang="ru-RU" altLang="ru-RU" sz="1400" dirty="0"/>
              <a:t>=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(</a:t>
            </a:r>
            <a:r>
              <a:rPr lang="ru-RU" altLang="ru-RU" sz="1400" dirty="0">
                <a:latin typeface="+mn-lt"/>
                <a:sym typeface="Symbol" panose="05050102010706020507" pitchFamily="18" charset="2"/>
              </a:rPr>
              <a:t>9, 10, 11, 12, 13, 14, 15)</a:t>
            </a:r>
            <a:endParaRPr lang="ru-RU" altLang="ru-RU" sz="1400" dirty="0">
              <a:latin typeface="+mn-lt"/>
            </a:endParaRP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149526" y="4865733"/>
            <a:ext cx="122822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 dirty="0"/>
              <a:t>Или для </a:t>
            </a:r>
            <a:r>
              <a:rPr lang="en-US" altLang="ru-RU" sz="1400" dirty="0"/>
              <a:t>t=3</a:t>
            </a:r>
            <a:r>
              <a:rPr lang="ru-RU" altLang="ru-RU" sz="1400" dirty="0"/>
              <a:t>:</a:t>
            </a:r>
          </a:p>
        </p:txBody>
      </p:sp>
      <p:graphicFrame>
        <p:nvGraphicFramePr>
          <p:cNvPr id="25" name="Group 13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91560178"/>
              </p:ext>
            </p:extLst>
          </p:nvPr>
        </p:nvGraphicFramePr>
        <p:xfrm>
          <a:off x="3561993" y="5291072"/>
          <a:ext cx="3082527" cy="853103"/>
        </p:xfrm>
        <a:graphic>
          <a:graphicData uri="http://schemas.openxmlformats.org/drawingml/2006/table">
            <a:tbl>
              <a:tblPr/>
              <a:tblGrid>
                <a:gridCol w="4410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8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1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86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10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98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10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8903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ru-RU" alt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70" marR="68570" marT="34337" marB="343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ru-RU" alt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70" marR="68570" marT="34337" marB="343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70" marR="68570" marT="34337" marB="343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ru-RU" alt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68570" marR="68570" marT="34337" marB="343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70" marR="68570" marT="34337" marB="343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70" marR="68570" marT="34337" marB="343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70" marR="68570" marT="34337" marB="343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10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70" marR="68570" marT="34337" marB="343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68570" marR="68570" marT="34337" marB="343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68570" marR="68570" marT="34337" marB="343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68570" marR="68570" marT="34337" marB="343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68570" marR="68570" marT="34337" marB="343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68570" marR="68570" marT="34337" marB="343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L="68570" marR="68570" marT="34337" marB="343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10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altLang="ru-RU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ru-RU" altLang="ru-RU" sz="1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70" marR="68570" marT="34337" marB="343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altLang="ru-RU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altLang="ru-RU" sz="1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70" marR="68570" marT="34337" marB="343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ru-RU" altLang="ru-RU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68570" marR="68570" marT="34337" marB="343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70" marR="68570" marT="34337" marB="343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ru-RU" altLang="ru-RU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68570" marR="68570" marT="34337" marB="343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ru-RU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70" marR="68570" marT="34337" marB="343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ru-RU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70" marR="68570" marT="34337" marB="343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6" name="Group 20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2624225"/>
              </p:ext>
            </p:extLst>
          </p:nvPr>
        </p:nvGraphicFramePr>
        <p:xfrm>
          <a:off x="270614" y="5134041"/>
          <a:ext cx="1512094" cy="2255488"/>
        </p:xfrm>
        <a:graphic>
          <a:graphicData uri="http://schemas.openxmlformats.org/drawingml/2006/table">
            <a:tbl>
              <a:tblPr/>
              <a:tblGrid>
                <a:gridCol w="270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0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0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40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0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1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77" marR="68577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77" marR="68577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77" marR="68577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77" marR="68577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77" marR="68577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1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77" marR="68577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altLang="ru-RU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77" marR="68577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77" marR="68577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77" marR="68577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77" marR="68577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7B2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1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68577" marR="68577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altLang="ru-RU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77" marR="68577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77" marR="68577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77" marR="68577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1D8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77" marR="68577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1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68577" marR="68577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77" marR="68577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77" marR="68577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77" marR="68577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77" marR="68577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1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68577" marR="68577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altLang="ru-RU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77" marR="68577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77" marR="68577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67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77" marR="68577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77" marR="68577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1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68577" marR="68577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altLang="ru-RU" sz="1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77" marR="68577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77" marR="68577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77" marR="68577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77" marR="68577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1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68577" marR="68577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ru-RU" altLang="ru-RU" sz="1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77" marR="68577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77" marR="68577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77" marR="68577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77" marR="68577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51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L="68577" marR="68577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77" marR="68577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77" marR="68577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77" marR="68577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77" marR="68577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7" name="Text Box 208"/>
          <p:cNvSpPr txBox="1">
            <a:spLocks noChangeArrowheads="1"/>
          </p:cNvSpPr>
          <p:nvPr/>
        </p:nvSpPr>
        <p:spPr bwMode="auto">
          <a:xfrm>
            <a:off x="2009620" y="5287079"/>
            <a:ext cx="1365646" cy="30777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400" dirty="0"/>
              <a:t>k</a:t>
            </a:r>
            <a:r>
              <a:rPr lang="en-US" altLang="ru-RU" sz="1400" baseline="-25000" dirty="0"/>
              <a:t>1</a:t>
            </a:r>
            <a:r>
              <a:rPr lang="en-US" altLang="ru-RU" sz="1400" dirty="0"/>
              <a:t>=b</a:t>
            </a:r>
            <a:r>
              <a:rPr lang="en-US" altLang="ru-RU" sz="1400" baseline="-25000" dirty="0"/>
              <a:t>0</a:t>
            </a:r>
            <a:r>
              <a:rPr lang="ru-RU" altLang="ru-RU" sz="1400" baseline="-25000" dirty="0"/>
              <a:t> 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 </a:t>
            </a:r>
            <a:r>
              <a:rPr lang="en-US" altLang="ru-RU" sz="1400" dirty="0"/>
              <a:t>b</a:t>
            </a:r>
            <a:r>
              <a:rPr lang="en-US" altLang="ru-RU" sz="1400" baseline="-25000" dirty="0"/>
              <a:t>2</a:t>
            </a:r>
            <a:r>
              <a:rPr lang="ru-RU" altLang="ru-RU" sz="1400" baseline="-25000" dirty="0"/>
              <a:t> 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 </a:t>
            </a:r>
            <a:r>
              <a:rPr lang="en-US" altLang="ru-RU" sz="1400" dirty="0"/>
              <a:t>b</a:t>
            </a:r>
            <a:r>
              <a:rPr lang="en-US" altLang="ru-RU" sz="1400" baseline="-25000" dirty="0"/>
              <a:t>3</a:t>
            </a:r>
            <a:endParaRPr lang="ru-RU" altLang="ru-RU" sz="1400" baseline="-25000" dirty="0"/>
          </a:p>
        </p:txBody>
      </p:sp>
      <p:sp>
        <p:nvSpPr>
          <p:cNvPr id="28" name="Text Box 209"/>
          <p:cNvSpPr txBox="1">
            <a:spLocks noChangeArrowheads="1"/>
          </p:cNvSpPr>
          <p:nvPr/>
        </p:nvSpPr>
        <p:spPr bwMode="auto">
          <a:xfrm>
            <a:off x="2009620" y="5575111"/>
            <a:ext cx="1365646" cy="307777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400" dirty="0"/>
              <a:t>k</a:t>
            </a:r>
            <a:r>
              <a:rPr lang="en-US" altLang="ru-RU" sz="1400" baseline="-25000" dirty="0"/>
              <a:t>2</a:t>
            </a:r>
            <a:r>
              <a:rPr lang="en-US" altLang="ru-RU" sz="1400" dirty="0"/>
              <a:t>=b</a:t>
            </a:r>
            <a:r>
              <a:rPr lang="en-US" altLang="ru-RU" sz="1400" baseline="-25000" dirty="0"/>
              <a:t>0</a:t>
            </a:r>
            <a:r>
              <a:rPr lang="ru-RU" altLang="ru-RU" sz="1400" baseline="-25000" dirty="0"/>
              <a:t> 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 </a:t>
            </a:r>
            <a:r>
              <a:rPr lang="en-US" altLang="ru-RU" sz="1400" dirty="0"/>
              <a:t>b</a:t>
            </a:r>
            <a:r>
              <a:rPr lang="en-US" altLang="ru-RU" sz="1400" baseline="-25000" dirty="0"/>
              <a:t>1</a:t>
            </a:r>
            <a:r>
              <a:rPr lang="ru-RU" altLang="ru-RU" sz="1400" baseline="-25000" dirty="0"/>
              <a:t> 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 </a:t>
            </a:r>
            <a:r>
              <a:rPr lang="en-US" altLang="ru-RU" sz="1400" dirty="0"/>
              <a:t>b</a:t>
            </a:r>
            <a:r>
              <a:rPr lang="en-US" altLang="ru-RU" sz="1400" baseline="-25000" dirty="0"/>
              <a:t>3</a:t>
            </a:r>
            <a:endParaRPr lang="ru-RU" altLang="ru-RU" sz="1400" baseline="-25000" dirty="0"/>
          </a:p>
        </p:txBody>
      </p:sp>
      <p:sp>
        <p:nvSpPr>
          <p:cNvPr id="29" name="Text Box 210"/>
          <p:cNvSpPr txBox="1">
            <a:spLocks noChangeArrowheads="1"/>
          </p:cNvSpPr>
          <p:nvPr/>
        </p:nvSpPr>
        <p:spPr bwMode="auto">
          <a:xfrm>
            <a:off x="2009620" y="5910393"/>
            <a:ext cx="1365646" cy="307777"/>
          </a:xfrm>
          <a:prstGeom prst="rect">
            <a:avLst/>
          </a:prstGeom>
          <a:solidFill>
            <a:srgbClr val="99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400" dirty="0"/>
              <a:t>k</a:t>
            </a:r>
            <a:r>
              <a:rPr lang="en-US" altLang="ru-RU" sz="1400" baseline="-25000" dirty="0"/>
              <a:t>3</a:t>
            </a:r>
            <a:r>
              <a:rPr lang="en-US" altLang="ru-RU" sz="1400" dirty="0"/>
              <a:t>=b</a:t>
            </a:r>
            <a:r>
              <a:rPr lang="en-US" altLang="ru-RU" sz="1400" baseline="-25000" dirty="0"/>
              <a:t>0</a:t>
            </a:r>
            <a:r>
              <a:rPr lang="ru-RU" altLang="ru-RU" sz="1400" baseline="-25000" dirty="0"/>
              <a:t> 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 </a:t>
            </a:r>
            <a:r>
              <a:rPr lang="en-US" altLang="ru-RU" sz="1400" dirty="0"/>
              <a:t>b</a:t>
            </a:r>
            <a:r>
              <a:rPr lang="en-US" altLang="ru-RU" sz="1400" baseline="-25000" dirty="0"/>
              <a:t>1</a:t>
            </a:r>
            <a:r>
              <a:rPr lang="ru-RU" altLang="ru-RU" sz="1400" baseline="-25000" dirty="0"/>
              <a:t> 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 </a:t>
            </a:r>
            <a:r>
              <a:rPr lang="en-US" altLang="ru-RU" sz="1400" dirty="0"/>
              <a:t>b</a:t>
            </a:r>
            <a:r>
              <a:rPr lang="en-US" altLang="ru-RU" sz="1400" baseline="-25000" dirty="0"/>
              <a:t>2</a:t>
            </a:r>
            <a:endParaRPr lang="ru-RU" altLang="ru-RU" sz="1400" baseline="-25000" dirty="0"/>
          </a:p>
        </p:txBody>
      </p:sp>
      <p:sp>
        <p:nvSpPr>
          <p:cNvPr id="30" name="Text Box 212"/>
          <p:cNvSpPr txBox="1">
            <a:spLocks noChangeArrowheads="1"/>
          </p:cNvSpPr>
          <p:nvPr/>
        </p:nvSpPr>
        <p:spPr bwMode="auto">
          <a:xfrm>
            <a:off x="1916832" y="4984303"/>
            <a:ext cx="4727809" cy="30777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Контрольные разряды -</a:t>
            </a:r>
            <a:r>
              <a:rPr lang="en-US" alt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биты четности их цепочки кодов!</a:t>
            </a:r>
          </a:p>
        </p:txBody>
      </p:sp>
      <p:sp>
        <p:nvSpPr>
          <p:cNvPr id="31" name="Text Box 217"/>
          <p:cNvSpPr txBox="1">
            <a:spLocks noChangeArrowheads="1"/>
          </p:cNvSpPr>
          <p:nvPr/>
        </p:nvSpPr>
        <p:spPr bwMode="auto">
          <a:xfrm>
            <a:off x="1932230" y="6427422"/>
            <a:ext cx="2886072" cy="30777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1400" dirty="0"/>
              <a:t>P</a:t>
            </a:r>
            <a:r>
              <a:rPr lang="en-US" altLang="ru-RU" sz="1400" baseline="-25000" dirty="0"/>
              <a:t>1</a:t>
            </a:r>
            <a:r>
              <a:rPr lang="en-US" altLang="ru-RU" sz="1400" dirty="0"/>
              <a:t>=k</a:t>
            </a:r>
            <a:r>
              <a:rPr lang="en-US" altLang="ru-RU" sz="1400" baseline="-25000" dirty="0"/>
              <a:t>1 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</a:t>
            </a:r>
            <a:r>
              <a:rPr lang="en-US" altLang="ru-RU" sz="1400" dirty="0">
                <a:latin typeface="Symbol" panose="05050102010706020507" pitchFamily="18" charset="2"/>
              </a:rPr>
              <a:t> </a:t>
            </a:r>
            <a:r>
              <a:rPr lang="en-US" altLang="ru-RU" sz="1400" dirty="0"/>
              <a:t>b</a:t>
            </a:r>
            <a:r>
              <a:rPr lang="en-US" altLang="ru-RU" sz="1400" baseline="-25000" dirty="0"/>
              <a:t>0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 </a:t>
            </a:r>
            <a:r>
              <a:rPr lang="en-US" altLang="ru-RU" sz="1400" dirty="0"/>
              <a:t>b</a:t>
            </a:r>
            <a:r>
              <a:rPr lang="en-US" altLang="ru-RU" sz="1400" baseline="-25000" dirty="0"/>
              <a:t>2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 </a:t>
            </a:r>
            <a:r>
              <a:rPr lang="en-US" altLang="ru-RU" sz="1400" dirty="0"/>
              <a:t>b</a:t>
            </a:r>
            <a:r>
              <a:rPr lang="en-US" altLang="ru-RU" sz="1400" baseline="-25000" dirty="0"/>
              <a:t>3</a:t>
            </a:r>
            <a:r>
              <a:rPr lang="ru-RU" altLang="ru-RU" sz="1400" dirty="0"/>
              <a:t>=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</a:t>
            </a:r>
            <a:r>
              <a:rPr lang="ru-RU" altLang="ru-RU" sz="1400" dirty="0">
                <a:latin typeface="+mn-lt"/>
                <a:sym typeface="Symbol" panose="05050102010706020507" pitchFamily="18" charset="2"/>
              </a:rPr>
              <a:t>(1, 3, 5, 7)</a:t>
            </a:r>
            <a:endParaRPr lang="ru-RU" altLang="ru-RU" sz="1400" dirty="0">
              <a:latin typeface="+mn-lt"/>
            </a:endParaRPr>
          </a:p>
        </p:txBody>
      </p:sp>
      <p:sp>
        <p:nvSpPr>
          <p:cNvPr id="33" name="Text Box 221"/>
          <p:cNvSpPr txBox="1">
            <a:spLocks noChangeArrowheads="1"/>
          </p:cNvSpPr>
          <p:nvPr/>
        </p:nvSpPr>
        <p:spPr bwMode="auto">
          <a:xfrm>
            <a:off x="4901466" y="6435422"/>
            <a:ext cx="1710650" cy="95410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 ошибки определяется двоичным числом</a:t>
            </a:r>
            <a:r>
              <a:rPr lang="en-US" alt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lang="en-US" altLang="ru-RU" sz="1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ru-RU" sz="1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ru-RU" sz="1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altLang="ru-RU" sz="1400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 Box 222"/>
          <p:cNvSpPr txBox="1">
            <a:spLocks noChangeArrowheads="1"/>
          </p:cNvSpPr>
          <p:nvPr/>
        </p:nvSpPr>
        <p:spPr bwMode="auto">
          <a:xfrm>
            <a:off x="305561" y="7360567"/>
            <a:ext cx="600375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порядковые номера разрядов запись представляется более наглядной</a:t>
            </a:r>
          </a:p>
        </p:txBody>
      </p:sp>
      <p:sp>
        <p:nvSpPr>
          <p:cNvPr id="35" name="Text Box 217"/>
          <p:cNvSpPr txBox="1">
            <a:spLocks noChangeArrowheads="1"/>
          </p:cNvSpPr>
          <p:nvPr/>
        </p:nvSpPr>
        <p:spPr bwMode="auto">
          <a:xfrm>
            <a:off x="1932230" y="6723819"/>
            <a:ext cx="2886072" cy="307777"/>
          </a:xfrm>
          <a:prstGeom prst="rect">
            <a:avLst/>
          </a:prstGeom>
          <a:solidFill>
            <a:srgbClr val="FF99CC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1400" dirty="0"/>
              <a:t>P</a:t>
            </a:r>
            <a:r>
              <a:rPr lang="ru-RU" altLang="ru-RU" sz="1400" baseline="-25000" dirty="0"/>
              <a:t>2</a:t>
            </a:r>
            <a:r>
              <a:rPr lang="en-US" altLang="ru-RU" sz="1400" dirty="0"/>
              <a:t>=k</a:t>
            </a:r>
            <a:r>
              <a:rPr lang="ru-RU" altLang="ru-RU" sz="1400" baseline="-25000" dirty="0"/>
              <a:t>2</a:t>
            </a:r>
            <a:r>
              <a:rPr lang="en-US" altLang="ru-RU" sz="1400" baseline="-25000" dirty="0"/>
              <a:t> 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</a:t>
            </a:r>
            <a:r>
              <a:rPr lang="en-US" altLang="ru-RU" sz="1400" dirty="0">
                <a:latin typeface="Symbol" panose="05050102010706020507" pitchFamily="18" charset="2"/>
              </a:rPr>
              <a:t> </a:t>
            </a:r>
            <a:r>
              <a:rPr lang="en-US" altLang="ru-RU" sz="1400" dirty="0"/>
              <a:t>b</a:t>
            </a:r>
            <a:r>
              <a:rPr lang="en-US" altLang="ru-RU" sz="1400" baseline="-25000" dirty="0"/>
              <a:t>0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 </a:t>
            </a:r>
            <a:r>
              <a:rPr lang="en-US" altLang="ru-RU" sz="1400" dirty="0"/>
              <a:t>b</a:t>
            </a:r>
            <a:r>
              <a:rPr lang="ru-RU" altLang="ru-RU" sz="1400" baseline="-25000" dirty="0"/>
              <a:t>1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 </a:t>
            </a:r>
            <a:r>
              <a:rPr lang="en-US" altLang="ru-RU" sz="1400" dirty="0"/>
              <a:t>b</a:t>
            </a:r>
            <a:r>
              <a:rPr lang="en-US" altLang="ru-RU" sz="1400" baseline="-25000" dirty="0"/>
              <a:t>3</a:t>
            </a:r>
            <a:r>
              <a:rPr lang="ru-RU" altLang="ru-RU" sz="1400" dirty="0"/>
              <a:t>=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</a:t>
            </a:r>
            <a:r>
              <a:rPr lang="ru-RU" altLang="ru-RU" sz="1400" dirty="0">
                <a:latin typeface="+mn-lt"/>
                <a:sym typeface="Symbol" panose="05050102010706020507" pitchFamily="18" charset="2"/>
              </a:rPr>
              <a:t>(2, 3, 6, 7)</a:t>
            </a:r>
            <a:endParaRPr lang="ru-RU" altLang="ru-RU" sz="1400" dirty="0">
              <a:latin typeface="+mn-lt"/>
            </a:endParaRPr>
          </a:p>
        </p:txBody>
      </p:sp>
      <p:sp>
        <p:nvSpPr>
          <p:cNvPr id="36" name="Text Box 217"/>
          <p:cNvSpPr txBox="1">
            <a:spLocks noChangeArrowheads="1"/>
          </p:cNvSpPr>
          <p:nvPr/>
        </p:nvSpPr>
        <p:spPr bwMode="auto">
          <a:xfrm>
            <a:off x="1932230" y="7042345"/>
            <a:ext cx="2886072" cy="307777"/>
          </a:xfrm>
          <a:prstGeom prst="rect">
            <a:avLst/>
          </a:prstGeom>
          <a:solidFill>
            <a:srgbClr val="99FFCC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1400" dirty="0"/>
              <a:t>P</a:t>
            </a:r>
            <a:r>
              <a:rPr lang="ru-RU" altLang="ru-RU" sz="1400" baseline="-25000" dirty="0"/>
              <a:t>3</a:t>
            </a:r>
            <a:r>
              <a:rPr lang="en-US" altLang="ru-RU" sz="1400" dirty="0"/>
              <a:t>=k</a:t>
            </a:r>
            <a:r>
              <a:rPr lang="ru-RU" altLang="ru-RU" sz="1400" baseline="-25000" dirty="0"/>
              <a:t>3</a:t>
            </a:r>
            <a:r>
              <a:rPr lang="en-US" altLang="ru-RU" sz="1400" baseline="-25000" dirty="0"/>
              <a:t> 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</a:t>
            </a:r>
            <a:r>
              <a:rPr lang="en-US" altLang="ru-RU" sz="1400" dirty="0">
                <a:latin typeface="Symbol" panose="05050102010706020507" pitchFamily="18" charset="2"/>
              </a:rPr>
              <a:t> </a:t>
            </a:r>
            <a:r>
              <a:rPr lang="en-US" altLang="ru-RU" sz="1400" dirty="0"/>
              <a:t>b</a:t>
            </a:r>
            <a:r>
              <a:rPr lang="en-US" altLang="ru-RU" sz="1400" baseline="-25000" dirty="0"/>
              <a:t>0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 </a:t>
            </a:r>
            <a:r>
              <a:rPr lang="en-US" altLang="ru-RU" sz="1400" dirty="0"/>
              <a:t>b</a:t>
            </a:r>
            <a:r>
              <a:rPr lang="ru-RU" altLang="ru-RU" sz="1400" baseline="-25000" dirty="0"/>
              <a:t>1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 </a:t>
            </a:r>
            <a:r>
              <a:rPr lang="en-US" altLang="ru-RU" sz="1400" dirty="0"/>
              <a:t>b</a:t>
            </a:r>
            <a:r>
              <a:rPr lang="ru-RU" altLang="ru-RU" sz="1400" baseline="-25000" dirty="0"/>
              <a:t>2</a:t>
            </a:r>
            <a:r>
              <a:rPr lang="ru-RU" altLang="ru-RU" sz="1400" dirty="0"/>
              <a:t>=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</a:t>
            </a:r>
            <a:r>
              <a:rPr lang="ru-RU" altLang="ru-RU" sz="1400" dirty="0">
                <a:latin typeface="+mn-lt"/>
                <a:sym typeface="Symbol" panose="05050102010706020507" pitchFamily="18" charset="2"/>
              </a:rPr>
              <a:t>(4, 5, 6, 7)</a:t>
            </a:r>
            <a:endParaRPr lang="ru-RU" altLang="ru-RU" sz="1400" dirty="0">
              <a:latin typeface="+mn-lt"/>
            </a:endParaRPr>
          </a:p>
        </p:txBody>
      </p:sp>
      <p:sp>
        <p:nvSpPr>
          <p:cNvPr id="37" name="Text Box 5"/>
          <p:cNvSpPr txBox="1">
            <a:spLocks noChangeArrowheads="1"/>
          </p:cNvSpPr>
          <p:nvPr/>
        </p:nvSpPr>
        <p:spPr bwMode="auto">
          <a:xfrm>
            <a:off x="2886687" y="7627405"/>
            <a:ext cx="360769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 dirty="0"/>
              <a:t>В</a:t>
            </a:r>
            <a:r>
              <a:rPr lang="ru-RU" altLang="ru-RU" sz="1400" dirty="0" smtClean="0"/>
              <a:t>ыражения </a:t>
            </a:r>
            <a:r>
              <a:rPr lang="ru-RU" altLang="ru-RU" sz="1400" dirty="0"/>
              <a:t>для позиции ошибки при </a:t>
            </a:r>
            <a:r>
              <a:rPr lang="en-US" altLang="ru-RU" sz="1400" dirty="0"/>
              <a:t>t=</a:t>
            </a:r>
            <a:r>
              <a:rPr lang="ru-RU" altLang="ru-RU" sz="1400" dirty="0"/>
              <a:t>4:</a:t>
            </a:r>
          </a:p>
        </p:txBody>
      </p:sp>
      <p:sp>
        <p:nvSpPr>
          <p:cNvPr id="38" name="Text Box 217"/>
          <p:cNvSpPr txBox="1">
            <a:spLocks noChangeArrowheads="1"/>
          </p:cNvSpPr>
          <p:nvPr/>
        </p:nvSpPr>
        <p:spPr bwMode="auto">
          <a:xfrm>
            <a:off x="360717" y="7693402"/>
            <a:ext cx="2504918" cy="30777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1400" dirty="0"/>
              <a:t>P</a:t>
            </a:r>
            <a:r>
              <a:rPr lang="en-US" altLang="ru-RU" sz="1400" baseline="-25000" dirty="0"/>
              <a:t>1</a:t>
            </a:r>
            <a:r>
              <a:rPr lang="en-US" altLang="ru-RU" sz="1400" dirty="0"/>
              <a:t>=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</a:t>
            </a:r>
            <a:r>
              <a:rPr lang="ru-RU" altLang="ru-RU" sz="1400" dirty="0">
                <a:latin typeface="+mn-lt"/>
                <a:sym typeface="Symbol" panose="05050102010706020507" pitchFamily="18" charset="2"/>
              </a:rPr>
              <a:t>(1, 3, 5,  7,  9,11,13,15)</a:t>
            </a:r>
            <a:endParaRPr lang="ru-RU" altLang="ru-RU" sz="1400" dirty="0">
              <a:latin typeface="+mn-lt"/>
            </a:endParaRPr>
          </a:p>
        </p:txBody>
      </p:sp>
      <p:sp>
        <p:nvSpPr>
          <p:cNvPr id="39" name="Text Box 217"/>
          <p:cNvSpPr txBox="1">
            <a:spLocks noChangeArrowheads="1"/>
          </p:cNvSpPr>
          <p:nvPr/>
        </p:nvSpPr>
        <p:spPr bwMode="auto">
          <a:xfrm>
            <a:off x="356209" y="8014505"/>
            <a:ext cx="2513934" cy="307777"/>
          </a:xfrm>
          <a:prstGeom prst="rect">
            <a:avLst/>
          </a:prstGeom>
          <a:solidFill>
            <a:srgbClr val="FF99CC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1400" dirty="0"/>
              <a:t>P</a:t>
            </a:r>
            <a:r>
              <a:rPr lang="ru-RU" altLang="ru-RU" sz="1400" baseline="-25000" dirty="0"/>
              <a:t>2</a:t>
            </a:r>
            <a:r>
              <a:rPr lang="en-US" altLang="ru-RU" sz="1400" dirty="0"/>
              <a:t>=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</a:t>
            </a:r>
            <a:r>
              <a:rPr lang="ru-RU" altLang="ru-RU" sz="1400" dirty="0">
                <a:latin typeface="+mn-lt"/>
                <a:sym typeface="Symbol" panose="05050102010706020507" pitchFamily="18" charset="2"/>
              </a:rPr>
              <a:t>(2, 3, 6,  7,10,11,14,15)</a:t>
            </a:r>
            <a:endParaRPr lang="ru-RU" altLang="ru-RU" sz="1400" dirty="0">
              <a:latin typeface="+mn-lt"/>
            </a:endParaRPr>
          </a:p>
        </p:txBody>
      </p:sp>
      <p:sp>
        <p:nvSpPr>
          <p:cNvPr id="40" name="Text Box 217"/>
          <p:cNvSpPr txBox="1">
            <a:spLocks noChangeArrowheads="1"/>
          </p:cNvSpPr>
          <p:nvPr/>
        </p:nvSpPr>
        <p:spPr bwMode="auto">
          <a:xfrm>
            <a:off x="362573" y="8335608"/>
            <a:ext cx="2509016" cy="307777"/>
          </a:xfrm>
          <a:prstGeom prst="rect">
            <a:avLst/>
          </a:prstGeom>
          <a:solidFill>
            <a:srgbClr val="99FFCC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1400" dirty="0"/>
              <a:t>P</a:t>
            </a:r>
            <a:r>
              <a:rPr lang="ru-RU" altLang="ru-RU" sz="1400" baseline="-25000" dirty="0"/>
              <a:t>3</a:t>
            </a:r>
            <a:r>
              <a:rPr lang="en-US" altLang="ru-RU" sz="1400" dirty="0"/>
              <a:t>=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</a:t>
            </a:r>
            <a:r>
              <a:rPr lang="ru-RU" altLang="ru-RU" sz="1400" dirty="0">
                <a:latin typeface="+mn-lt"/>
                <a:sym typeface="Symbol" panose="05050102010706020507" pitchFamily="18" charset="2"/>
              </a:rPr>
              <a:t>(4, 5, 6,  7,12,13,14,15)</a:t>
            </a:r>
            <a:endParaRPr lang="ru-RU" altLang="ru-RU" sz="1400" dirty="0">
              <a:latin typeface="+mn-lt"/>
            </a:endParaRPr>
          </a:p>
        </p:txBody>
      </p:sp>
      <p:sp>
        <p:nvSpPr>
          <p:cNvPr id="41" name="Text Box 217"/>
          <p:cNvSpPr txBox="1">
            <a:spLocks noChangeArrowheads="1"/>
          </p:cNvSpPr>
          <p:nvPr/>
        </p:nvSpPr>
        <p:spPr bwMode="auto">
          <a:xfrm>
            <a:off x="377671" y="8656711"/>
            <a:ext cx="2509016" cy="307777"/>
          </a:xfrm>
          <a:prstGeom prst="rect">
            <a:avLst/>
          </a:prstGeom>
          <a:solidFill>
            <a:srgbClr val="FFFF7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1400" dirty="0"/>
              <a:t>P</a:t>
            </a:r>
            <a:r>
              <a:rPr lang="ru-RU" altLang="ru-RU" sz="1400" baseline="-25000" dirty="0"/>
              <a:t>4</a:t>
            </a:r>
            <a:r>
              <a:rPr lang="en-US" altLang="ru-RU" sz="1400" dirty="0"/>
              <a:t>=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</a:t>
            </a:r>
            <a:r>
              <a:rPr lang="ru-RU" altLang="ru-RU" sz="1400" dirty="0">
                <a:latin typeface="+mn-lt"/>
                <a:sym typeface="Symbol" panose="05050102010706020507" pitchFamily="18" charset="2"/>
              </a:rPr>
              <a:t>(8,9,10,11,12,13,14,15)</a:t>
            </a:r>
            <a:endParaRPr lang="ru-RU" altLang="ru-RU" sz="1400" dirty="0">
              <a:latin typeface="+mn-lt"/>
            </a:endParaRPr>
          </a:p>
        </p:txBody>
      </p:sp>
      <p:sp>
        <p:nvSpPr>
          <p:cNvPr id="42" name="Text Box 221"/>
          <p:cNvSpPr txBox="1">
            <a:spLocks noChangeArrowheads="1"/>
          </p:cNvSpPr>
          <p:nvPr/>
        </p:nvSpPr>
        <p:spPr bwMode="auto">
          <a:xfrm>
            <a:off x="2946352" y="7983371"/>
            <a:ext cx="3213497" cy="95410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Формулы соответствуют строкам таблицы на предыдущем слайде для ячеек со значениями, равными «1». Позиция ошибки – число  </a:t>
            </a:r>
            <a:r>
              <a:rPr lang="en-US" alt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altLang="ru-RU" sz="1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ru-RU" sz="1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ru-RU" sz="1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ru-RU" sz="1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endParaRPr lang="ru-RU" altLang="ru-RU" sz="1400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34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4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44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4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83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3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23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43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63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83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3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43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83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18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44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82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2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22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66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602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632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44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696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44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760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44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82400"/>
                            </p:stCondLst>
                            <p:childTnLst>
                              <p:par>
                                <p:cTn id="102" presetID="10" presetClass="entr" presetSubtype="0" fill="hold" grpId="0" nodeType="afterEffect">
                                  <p:stCondLst>
                                    <p:cond delay="44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88800"/>
                            </p:stCondLst>
                            <p:childTnLst>
                              <p:par>
                                <p:cTn id="106" presetID="10" presetClass="entr" presetSubtype="0" fill="hold" grpId="0" nodeType="after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  <p:bldP spid="18" grpId="0"/>
      <p:bldP spid="19" grpId="0"/>
      <p:bldP spid="20" grpId="0"/>
      <p:bldP spid="21" grpId="0"/>
      <p:bldP spid="24" grpId="0"/>
      <p:bldP spid="27" grpId="0" animBg="1"/>
      <p:bldP spid="28" grpId="0" animBg="1"/>
      <p:bldP spid="29" grpId="0" animBg="1"/>
      <p:bldP spid="30" grpId="0" animBg="1"/>
      <p:bldP spid="31" grpId="0" animBg="1"/>
      <p:bldP spid="33" grpId="0" animBg="1"/>
      <p:bldP spid="34" grpId="0"/>
      <p:bldP spid="35" grpId="0" animBg="1"/>
      <p:bldP spid="36" grpId="0" animBg="1"/>
      <p:bldP spid="37" grpId="0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38055" y="107504"/>
            <a:ext cx="6172200" cy="303498"/>
          </a:xfrm>
        </p:spPr>
        <p:txBody>
          <a:bodyPr/>
          <a:lstStyle/>
          <a:p>
            <a:pPr eaLnBrk="1" hangingPunct="1"/>
            <a:r>
              <a:rPr lang="ru-RU" alt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Эффективность </a:t>
            </a:r>
            <a:r>
              <a:rPr lang="ru-RU" alt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кода</a:t>
            </a:r>
            <a:r>
              <a:rPr lang="en-US" alt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alt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Хэмминга</a:t>
            </a:r>
            <a:endParaRPr lang="ru-RU" alt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26622" y="395536"/>
                <a:ext cx="6777372" cy="2314907"/>
              </a:xfrm>
            </p:spPr>
            <p:txBody>
              <a:bodyPr/>
              <a:lstStyle/>
              <a:p>
                <a:pPr marL="0" indent="180975" algn="just" eaLnBrk="1" hangingPunct="1">
                  <a:lnSpc>
                    <a:spcPct val="90000"/>
                  </a:lnSpc>
                  <a:spcAft>
                    <a:spcPts val="450"/>
                  </a:spcAft>
                </a:pPr>
                <a:r>
                  <a:rPr lang="ru-RU" altLang="ru-RU" sz="1400" dirty="0"/>
                  <a:t>Будем понимать под эффективностью кода </a:t>
                </a:r>
                <a14:m>
                  <m:oMath xmlns:m="http://schemas.openxmlformats.org/officeDocument/2006/math">
                    <m:r>
                      <a:rPr lang="ru-RU" altLang="ru-RU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𝜂</m:t>
                    </m:r>
                  </m:oMath>
                </a14:m>
                <a:r>
                  <a:rPr lang="ru-RU" altLang="ru-RU" sz="1400" dirty="0">
                    <a:sym typeface="Symbol" panose="05050102010706020507" pitchFamily="18" charset="2"/>
                  </a:rPr>
                  <a:t> </a:t>
                </a:r>
                <a:r>
                  <a:rPr lang="ru-RU" altLang="ru-RU" sz="1400" dirty="0"/>
                  <a:t>отношение кодируемого числа двоичных разрядов к общей длине кода:</a:t>
                </a:r>
              </a:p>
              <a:p>
                <a:pPr marL="0" indent="0" algn="just" eaLnBrk="1" hangingPunct="1">
                  <a:lnSpc>
                    <a:spcPct val="90000"/>
                  </a:lnSpc>
                  <a:spcAft>
                    <a:spcPts val="45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altLang="ru-RU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𝜂</m:t>
                      </m:r>
                      <m:r>
                        <a:rPr lang="ru-RU" altLang="ru-RU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altLang="ru-RU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ru-RU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altLang="ru-RU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ru-RU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ru-RU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altLang="ru-RU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en-US" altLang="ru-RU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ru-RU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ru-RU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ru-RU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altLang="ru-RU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en-US" altLang="ru-RU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US" altLang="ru-RU" sz="1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altLang="ru-RU" sz="1400" dirty="0">
                  <a:ea typeface="Cambria Math" panose="02040503050406030204" pitchFamily="18" charset="0"/>
                </a:endParaRPr>
              </a:p>
              <a:p>
                <a:pPr marL="0" indent="0" algn="just" eaLnBrk="1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-RU" altLang="ru-RU" sz="1400" dirty="0"/>
                  <a:t>где </a:t>
                </a:r>
                <a14:m>
                  <m:oMath xmlns:m="http://schemas.openxmlformats.org/officeDocument/2006/math">
                    <m:r>
                      <a:rPr lang="en-US" altLang="ru-RU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altLang="ru-RU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altLang="ru-RU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altLang="ru-RU" sz="1400" dirty="0"/>
                  <a:t> – </a:t>
                </a:r>
                <a:r>
                  <a:rPr lang="ru-RU" altLang="ru-RU" sz="1400" dirty="0"/>
                  <a:t>число кодируемых и контрольных разрядов, а </a:t>
                </a:r>
                <a14:m>
                  <m:oMath xmlns:m="http://schemas.openxmlformats.org/officeDocument/2006/math">
                    <m:r>
                      <a:rPr lang="en-US" altLang="ru-RU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altLang="ru-RU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altLang="ru-RU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ru-RU" altLang="ru-RU" sz="1400" dirty="0"/>
                  <a:t>. </a:t>
                </a:r>
                <a:endParaRPr lang="en-US" altLang="ru-RU" sz="1400" dirty="0"/>
              </a:p>
              <a:p>
                <a:pPr marL="0" indent="180975" algn="just" eaLnBrk="1" hangingPunct="1">
                  <a:spcBef>
                    <a:spcPts val="0"/>
                  </a:spcBef>
                  <a:spcAft>
                    <a:spcPts val="0"/>
                  </a:spcAft>
                </a:pPr>
                <a:r>
                  <a:rPr lang="ru-RU" altLang="ru-RU" sz="1400" dirty="0"/>
                  <a:t>Первичным является </a:t>
                </a:r>
                <a:r>
                  <a:rPr lang="ru-RU" altLang="ru-RU" sz="1400" dirty="0" smtClean="0"/>
                  <a:t>количество</a:t>
                </a:r>
              </a:p>
              <a:p>
                <a:pPr marL="0" indent="0" algn="just" eaLnBrk="1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-RU" altLang="ru-RU" sz="1400" dirty="0" smtClean="0"/>
                  <a:t>кодируемых </a:t>
                </a:r>
                <a:r>
                  <a:rPr lang="ru-RU" altLang="ru-RU" sz="1400" dirty="0"/>
                  <a:t>разрядов, а </a:t>
                </a:r>
                <a:r>
                  <a:rPr lang="ru-RU" altLang="ru-RU" sz="1400" dirty="0" smtClean="0"/>
                  <a:t>значение </a:t>
                </a:r>
                <a14:m>
                  <m:oMath xmlns:m="http://schemas.openxmlformats.org/officeDocument/2006/math">
                    <m:r>
                      <a:rPr lang="en-US" altLang="ru-RU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altLang="ru-RU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ru-RU" altLang="ru-RU" sz="1400" dirty="0" smtClean="0"/>
              </a:p>
              <a:p>
                <a:pPr marL="0" indent="0" algn="just" eaLnBrk="1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-RU" altLang="ru-RU" sz="1400" dirty="0" smtClean="0"/>
                  <a:t>находим  как  ближайшее  </a:t>
                </a:r>
                <a:r>
                  <a:rPr lang="ru-RU" altLang="ru-RU" sz="1400" dirty="0"/>
                  <a:t>большее </a:t>
                </a:r>
                <a:endParaRPr lang="ru-RU" altLang="ru-RU" sz="1400" dirty="0" smtClean="0"/>
              </a:p>
              <a:p>
                <a:pPr marL="0" indent="0" algn="just" eaLnBrk="1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-RU" altLang="ru-RU" sz="1400" dirty="0" smtClean="0"/>
                  <a:t>целое </a:t>
                </a:r>
                <a:r>
                  <a:rPr lang="ru-RU" altLang="ru-RU" sz="1400" dirty="0"/>
                  <a:t>из уравнения: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ru-RU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ru-RU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en-US" altLang="ru-RU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altLang="ru-RU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altLang="ru-RU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−1=</m:t>
                    </m:r>
                    <m:r>
                      <a:rPr lang="en-US" altLang="ru-RU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altLang="ru-RU" sz="1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altLang="ru-RU" sz="1400" dirty="0">
                    <a:ea typeface="Cambria Math" panose="02040503050406030204" pitchFamily="18" charset="0"/>
                  </a:rPr>
                  <a:t> </a:t>
                </a:r>
                <a:r>
                  <a:rPr lang="ru-RU" altLang="ru-RU" sz="1400" dirty="0">
                    <a:ea typeface="Cambria Math" panose="02040503050406030204" pitchFamily="18" charset="0"/>
                  </a:rPr>
                  <a:t>   </a:t>
                </a:r>
                <a:endParaRPr lang="ru-RU" altLang="ru-RU" sz="1400" dirty="0" smtClean="0">
                  <a:ea typeface="Cambria Math" panose="02040503050406030204" pitchFamily="18" charset="0"/>
                </a:endParaRPr>
              </a:p>
              <a:p>
                <a:pPr marL="0" indent="0" algn="just" eaLnBrk="1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-RU" altLang="ru-RU" sz="1400" dirty="0" smtClean="0">
                    <a:ea typeface="Cambria Math" panose="02040503050406030204" pitchFamily="18" charset="0"/>
                  </a:rPr>
                  <a:t>В </a:t>
                </a:r>
                <a:r>
                  <a:rPr lang="ru-RU" altLang="ru-RU" sz="1400" dirty="0">
                    <a:ea typeface="Cambria Math" panose="02040503050406030204" pitchFamily="18" charset="0"/>
                  </a:rPr>
                  <a:t>итоге имеем </a:t>
                </a:r>
                <a:r>
                  <a:rPr lang="ru-RU" altLang="ru-RU" sz="1400" dirty="0" smtClean="0">
                    <a:ea typeface="Cambria Math" panose="02040503050406030204" pitchFamily="18" charset="0"/>
                  </a:rPr>
                  <a:t>график зависимости:</a:t>
                </a:r>
                <a:endParaRPr lang="en-US" altLang="ru-RU" sz="1400" dirty="0">
                  <a:ea typeface="Cambria Math" panose="02040503050406030204" pitchFamily="18" charset="0"/>
                </a:endParaRPr>
              </a:p>
              <a:p>
                <a:pPr marL="0" indent="0" algn="just" eaLnBrk="1" hangingPunct="1">
                  <a:lnSpc>
                    <a:spcPct val="90000"/>
                  </a:lnSpc>
                  <a:spcAft>
                    <a:spcPts val="450"/>
                  </a:spcAft>
                  <a:buNone/>
                </a:pPr>
                <a:endParaRPr lang="en-US" altLang="ru-RU" sz="1400" b="0" dirty="0" smtClean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07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6622" y="395536"/>
                <a:ext cx="6777372" cy="2314907"/>
              </a:xfrm>
              <a:blipFill rotWithShape="0">
                <a:blip r:embed="rId2"/>
                <a:stretch>
                  <a:fillRect l="-270" t="-1316" r="-2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6933" y="1552989"/>
            <a:ext cx="3348372" cy="23017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66183" y="2619124"/>
                <a:ext cx="3201189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altLang="ru-RU" sz="1400" dirty="0">
                    <a:ea typeface="Cambria Math" panose="02040503050406030204" pitchFamily="18" charset="0"/>
                  </a:rPr>
                  <a:t>Здесь экспоненциальный рост </a:t>
                </a:r>
                <a14:m>
                  <m:oMath xmlns:m="http://schemas.openxmlformats.org/officeDocument/2006/math">
                    <m:r>
                      <a:rPr lang="ru-RU" altLang="ru-RU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𝜂</m:t>
                    </m:r>
                    <m:r>
                      <a:rPr lang="ru-RU" altLang="ru-RU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altLang="ru-RU" sz="1400" dirty="0">
                    <a:ea typeface="Cambria Math" panose="02040503050406030204" pitchFamily="18" charset="0"/>
                  </a:rPr>
                  <a:t>с длиной кода. В</a:t>
                </a:r>
                <a:r>
                  <a:rPr lang="ru-RU" sz="1400" dirty="0">
                    <a:ea typeface="Cambria Math" panose="02040503050406030204" pitchFamily="18" charset="0"/>
                  </a:rPr>
                  <a:t>ероятность двойной ошибки, где алгоритм не работает, здесь тоже растет.</a:t>
                </a:r>
              </a:p>
              <a:p>
                <a:pPr algn="just"/>
                <a:r>
                  <a:rPr lang="ru-RU" sz="1400" dirty="0">
                    <a:ea typeface="Cambria Math" panose="02040503050406030204" pitchFamily="18" charset="0"/>
                  </a:rPr>
                  <a:t>Каждый раз всё анализируется и выбирается оптимум...</a:t>
                </a:r>
                <a:endParaRPr lang="ru-RU" sz="14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83" y="2619124"/>
                <a:ext cx="3201189" cy="1384995"/>
              </a:xfrm>
              <a:prstGeom prst="rect">
                <a:avLst/>
              </a:prstGeom>
              <a:blipFill rotWithShape="0">
                <a:blip r:embed="rId4"/>
                <a:stretch>
                  <a:fillRect l="-571" t="-881" r="-571" b="-35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72154" y="3995936"/>
            <a:ext cx="6172200" cy="303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6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Код Грея</a:t>
            </a:r>
            <a:endParaRPr lang="ru-RU" altLang="ru-RU" sz="16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3"/>
              <p:cNvSpPr txBox="1">
                <a:spLocks noChangeArrowheads="1"/>
              </p:cNvSpPr>
              <p:nvPr/>
            </p:nvSpPr>
            <p:spPr bwMode="auto">
              <a:xfrm>
                <a:off x="55295" y="4211960"/>
                <a:ext cx="6777372" cy="31683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257175" indent="-257175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57213" indent="-214313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100">
                    <a:solidFill>
                      <a:schemeClr val="tx1"/>
                    </a:solidFill>
                    <a:latin typeface="+mn-lt"/>
                  </a:defRPr>
                </a:lvl2pPr>
                <a:lvl3pPr marL="857250" indent="-1714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800">
                    <a:solidFill>
                      <a:schemeClr val="tx1"/>
                    </a:solidFill>
                    <a:latin typeface="+mn-lt"/>
                  </a:defRPr>
                </a:lvl3pPr>
                <a:lvl4pPr marL="1200150" indent="-1714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500">
                    <a:solidFill>
                      <a:schemeClr val="tx1"/>
                    </a:solidFill>
                    <a:latin typeface="+mn-lt"/>
                  </a:defRPr>
                </a:lvl4pPr>
                <a:lvl5pPr marL="1543050" indent="-1714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500">
                    <a:solidFill>
                      <a:schemeClr val="tx1"/>
                    </a:solidFill>
                    <a:latin typeface="+mn-lt"/>
                  </a:defRPr>
                </a:lvl5pPr>
                <a:lvl6pPr marL="1885950" indent="-17145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500">
                    <a:solidFill>
                      <a:schemeClr val="tx1"/>
                    </a:solidFill>
                    <a:latin typeface="+mn-lt"/>
                  </a:defRPr>
                </a:lvl6pPr>
                <a:lvl7pPr marL="2228850" indent="-17145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500">
                    <a:solidFill>
                      <a:schemeClr val="tx1"/>
                    </a:solidFill>
                    <a:latin typeface="+mn-lt"/>
                  </a:defRPr>
                </a:lvl7pPr>
                <a:lvl8pPr marL="2571750" indent="-17145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500">
                    <a:solidFill>
                      <a:schemeClr val="tx1"/>
                    </a:solidFill>
                    <a:latin typeface="+mn-lt"/>
                  </a:defRPr>
                </a:lvl8pPr>
                <a:lvl9pPr marL="2914650" indent="-17145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5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180975" algn="just" eaLnBrk="1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ru-RU" altLang="ru-RU" sz="1400" kern="0" dirty="0" smtClean="0"/>
                  <a:t>Код Грея – такое упорядочивание двоичных цепочек слов одинаковой длины, при которой слова из последовательной цепочки числового ряда отличаются лишь в одном двоичном разряде («расстояние Хэмминга» в непрерывной последовательности чисел всегда равно 1). Код назван в честь сотрудника  «</a:t>
                </a:r>
                <a:r>
                  <a:rPr lang="en-US" altLang="ru-RU" sz="1400" kern="0" dirty="0" smtClean="0"/>
                  <a:t>Bell Labs</a:t>
                </a:r>
                <a:r>
                  <a:rPr lang="ru-RU" altLang="ru-RU" sz="1400" kern="0" dirty="0" smtClean="0"/>
                  <a:t>» Фрэнка Грея, запатентовавшего его в 1947 году.</a:t>
                </a:r>
              </a:p>
              <a:p>
                <a:pPr marL="0" indent="180975" algn="just" eaLnBrk="1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ru-RU" altLang="ru-RU" sz="1400" kern="0" dirty="0" smtClean="0"/>
                  <a:t>Из-за своей высокой помехоустойчивости, изначально код Грея, как и код Хэмминга, предназначался </a:t>
                </a:r>
                <a:r>
                  <a:rPr lang="ru-RU" altLang="ru-RU" sz="1400" kern="0" dirty="0"/>
                  <a:t>для защиты от ложного срабатывания электромеханических переключателей. Сегодня коды Грея широко используются для </a:t>
                </a:r>
                <a:r>
                  <a:rPr lang="ru-RU" altLang="ru-RU" sz="1400" kern="0" dirty="0" smtClean="0"/>
                  <a:t>выявления </a:t>
                </a:r>
                <a:r>
                  <a:rPr lang="ru-RU" altLang="ru-RU" sz="1400" kern="0" dirty="0"/>
                  <a:t>и исправления ошибок в системах связи, а также в </a:t>
                </a:r>
                <a:r>
                  <a:rPr lang="ru-RU" altLang="ru-RU" sz="1400" kern="0" dirty="0" smtClean="0"/>
                  <a:t>формировании сигналов обратной </a:t>
                </a:r>
                <a:r>
                  <a:rPr lang="ru-RU" altLang="ru-RU" sz="1400" kern="0" dirty="0"/>
                  <a:t>связи в системах </a:t>
                </a:r>
                <a:r>
                  <a:rPr lang="ru-RU" altLang="ru-RU" sz="1400" kern="0" dirty="0" smtClean="0"/>
                  <a:t>управления. </a:t>
                </a:r>
                <a:endParaRPr lang="en-US" altLang="ru-RU" sz="1400" kern="0" dirty="0"/>
              </a:p>
              <a:p>
                <a:pPr marL="0" indent="180975" algn="just" eaLnBrk="1" hangingPunct="1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ru-RU" altLang="ru-RU" sz="1400" kern="0" dirty="0" smtClean="0"/>
                  <a:t>Кодирование разрядов  двоичного числа вида </a:t>
                </a:r>
                <a:r>
                  <a:rPr lang="en-US" altLang="ru-RU" sz="1400" i="1" kern="0" dirty="0" smtClean="0"/>
                  <a:t>b</a:t>
                </a:r>
                <a:r>
                  <a:rPr lang="en-US" altLang="ru-RU" sz="1400" i="1" kern="0" baseline="-25000" dirty="0" smtClean="0"/>
                  <a:t>n</a:t>
                </a:r>
                <a:r>
                  <a:rPr lang="en-US" altLang="ru-RU" sz="1400" i="1" kern="0" dirty="0" smtClean="0"/>
                  <a:t>b</a:t>
                </a:r>
                <a:r>
                  <a:rPr lang="en-US" altLang="ru-RU" sz="1400" i="1" kern="0" baseline="-25000" dirty="0" smtClean="0"/>
                  <a:t>n-1</a:t>
                </a:r>
                <a:r>
                  <a:rPr lang="en-US" altLang="ru-RU" sz="1400" i="1" kern="0" dirty="0" smtClean="0"/>
                  <a:t>…b</a:t>
                </a:r>
                <a:r>
                  <a:rPr lang="en-US" altLang="ru-RU" sz="1400" i="1" kern="0" baseline="-25000" dirty="0" smtClean="0"/>
                  <a:t>2</a:t>
                </a:r>
                <a:r>
                  <a:rPr lang="en-US" altLang="ru-RU" sz="1400" i="1" kern="0" dirty="0" smtClean="0"/>
                  <a:t>b</a:t>
                </a:r>
                <a:r>
                  <a:rPr lang="en-US" altLang="ru-RU" sz="1400" i="1" kern="0" baseline="-25000" dirty="0" smtClean="0"/>
                  <a:t>1</a:t>
                </a:r>
                <a:r>
                  <a:rPr lang="en-US" altLang="ru-RU" sz="1400" i="1" kern="0" dirty="0" smtClean="0"/>
                  <a:t>b</a:t>
                </a:r>
                <a:r>
                  <a:rPr lang="en-US" altLang="ru-RU" sz="1400" i="1" kern="0" baseline="-25000" dirty="0" smtClean="0"/>
                  <a:t>0</a:t>
                </a:r>
                <a:r>
                  <a:rPr lang="en-US" altLang="ru-RU" sz="1400" kern="0" dirty="0">
                    <a:ea typeface="Cambria Math" panose="02040503050406030204" pitchFamily="18" charset="0"/>
                  </a:rPr>
                  <a:t> </a:t>
                </a:r>
                <a:r>
                  <a:rPr lang="ru-RU" altLang="ru-RU" sz="1400" kern="0" dirty="0" smtClean="0">
                    <a:ea typeface="Cambria Math" panose="02040503050406030204" pitchFamily="18" charset="0"/>
                  </a:rPr>
                  <a:t>в цепочку разрядов кода Грея </a:t>
                </a:r>
                <a:r>
                  <a:rPr lang="en-US" altLang="ru-RU" sz="1400" i="1" kern="0" dirty="0" smtClean="0">
                    <a:ea typeface="Cambria Math" panose="02040503050406030204" pitchFamily="18" charset="0"/>
                  </a:rPr>
                  <a:t>g</a:t>
                </a:r>
                <a:r>
                  <a:rPr lang="en-US" altLang="ru-RU" sz="1400" i="1" kern="0" baseline="-25000" dirty="0" smtClean="0"/>
                  <a:t>n</a:t>
                </a:r>
                <a:r>
                  <a:rPr lang="en-US" altLang="ru-RU" sz="1400" i="1" kern="0" dirty="0" smtClean="0"/>
                  <a:t>g</a:t>
                </a:r>
                <a:r>
                  <a:rPr lang="en-US" altLang="ru-RU" sz="1400" i="1" kern="0" baseline="-25000" dirty="0" smtClean="0"/>
                  <a:t>n-1</a:t>
                </a:r>
                <a:r>
                  <a:rPr lang="en-US" altLang="ru-RU" sz="1400" i="1" kern="0" dirty="0" smtClean="0"/>
                  <a:t>…g</a:t>
                </a:r>
                <a:r>
                  <a:rPr lang="en-US" altLang="ru-RU" sz="1400" i="1" kern="0" baseline="-25000" dirty="0" smtClean="0"/>
                  <a:t>2</a:t>
                </a:r>
                <a:r>
                  <a:rPr lang="en-US" altLang="ru-RU" sz="1400" i="1" kern="0" dirty="0" smtClean="0"/>
                  <a:t>g</a:t>
                </a:r>
                <a:r>
                  <a:rPr lang="en-US" altLang="ru-RU" sz="1400" i="1" kern="0" baseline="-25000" dirty="0" smtClean="0"/>
                  <a:t>1</a:t>
                </a:r>
                <a:r>
                  <a:rPr lang="en-US" altLang="ru-RU" sz="1400" i="1" kern="0" dirty="0" smtClean="0"/>
                  <a:t>g</a:t>
                </a:r>
                <a:r>
                  <a:rPr lang="en-US" altLang="ru-RU" sz="1400" i="1" kern="0" baseline="-25000" dirty="0" smtClean="0"/>
                  <a:t>0 </a:t>
                </a:r>
                <a:r>
                  <a:rPr lang="ru-RU" altLang="ru-RU" sz="1400" kern="0" dirty="0" smtClean="0">
                    <a:ea typeface="Cambria Math" panose="02040503050406030204" pitchFamily="18" charset="0"/>
                  </a:rPr>
                  <a:t>осуществляется с помощью соотношений:</a:t>
                </a:r>
              </a:p>
              <a:p>
                <a:pPr marL="0" indent="0" eaLnBrk="1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altLang="ru-RU" sz="14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altLang="ru-RU" sz="14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ru-RU" altLang="ru-RU" sz="1400" b="0" i="1" kern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ru-RU" sz="1400" b="0" i="1" kern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en-US" altLang="ru-RU" sz="1400" b="0" i="1" kern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ru-RU" sz="14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altLang="ru-RU" sz="1400" b="0" i="1" kern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ru-RU" sz="1400" b="0" i="1" kern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altLang="ru-RU" sz="1400" b="0" i="1" kern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ru-RU" altLang="ru-RU" sz="1400" i="1" ker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ru-RU" altLang="ru-RU" sz="1400" b="1" dirty="0">
                                      <a:latin typeface="Symbol" panose="05050102010706020507" pitchFamily="18" charset="2"/>
                                      <a:sym typeface="Symbol" panose="05050102010706020507" pitchFamily="18" charset="2"/>
                                    </a:rPr>
                                    <m:t></m:t>
                                  </m:r>
                                  <m:r>
                                    <a:rPr lang="en-US" altLang="ru-RU" sz="1400" i="1" ker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altLang="ru-RU" sz="1400" i="1" ker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ru-RU" sz="1400" b="0" i="1" kern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+1</m:t>
                                  </m:r>
                                </m:sub>
                              </m:sSub>
                              <m:r>
                                <a:rPr lang="en-US" altLang="ru-RU" sz="14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ru-RU" sz="14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ru-RU" sz="14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altLang="ru-RU" sz="14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ru-RU" altLang="ru-RU" sz="1400" i="1" ker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ru-RU" sz="1400" i="1" ker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en-US" altLang="ru-RU" sz="1400" b="0" i="1" kern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US" altLang="ru-RU" sz="1400" i="1" ker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altLang="ru-RU" sz="1400" i="1" ker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ru-RU" sz="1400" i="1" ker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altLang="ru-RU" sz="1400" b="0" i="1" kern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  <m:r>
                        <a:rPr lang="ru-RU" altLang="ru-RU" sz="14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altLang="ru-RU" sz="14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ru-RU" altLang="ru-RU" sz="14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или схематично:</m:t>
                      </m:r>
                    </m:oMath>
                  </m:oMathPara>
                </a14:m>
                <a:endParaRPr lang="ru-RU" altLang="ru-RU" sz="1400" kern="0" dirty="0" smtClean="0">
                  <a:ea typeface="Cambria Math" panose="02040503050406030204" pitchFamily="18" charset="0"/>
                </a:endParaRPr>
              </a:p>
              <a:p>
                <a:pPr marL="0" indent="180975" algn="just" eaLnBrk="1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0"/>
                  </a:spcAft>
                </a:pPr>
                <a:r>
                  <a:rPr lang="ru-RU" altLang="ru-RU" sz="1400" kern="0" dirty="0" smtClean="0"/>
                  <a:t>Раскодирование двоичного кода Грея </a:t>
                </a:r>
                <a:r>
                  <a:rPr lang="ru-RU" altLang="ru-RU" sz="1400" kern="0" dirty="0"/>
                  <a:t>вида </a:t>
                </a:r>
                <a:r>
                  <a:rPr lang="en-US" altLang="ru-RU" sz="1400" i="1" kern="0" dirty="0">
                    <a:ea typeface="Cambria Math" panose="02040503050406030204" pitchFamily="18" charset="0"/>
                  </a:rPr>
                  <a:t>g</a:t>
                </a:r>
                <a:r>
                  <a:rPr lang="en-US" altLang="ru-RU" sz="1400" i="1" kern="0" baseline="-25000" dirty="0"/>
                  <a:t>n</a:t>
                </a:r>
                <a:r>
                  <a:rPr lang="en-US" altLang="ru-RU" sz="1400" i="1" kern="0" dirty="0"/>
                  <a:t>g</a:t>
                </a:r>
                <a:r>
                  <a:rPr lang="en-US" altLang="ru-RU" sz="1400" i="1" kern="0" baseline="-25000" dirty="0"/>
                  <a:t>n-1</a:t>
                </a:r>
                <a:r>
                  <a:rPr lang="en-US" altLang="ru-RU" sz="1400" i="1" kern="0" dirty="0"/>
                  <a:t>…g</a:t>
                </a:r>
                <a:r>
                  <a:rPr lang="en-US" altLang="ru-RU" sz="1400" i="1" kern="0" baseline="-25000" dirty="0"/>
                  <a:t>2</a:t>
                </a:r>
                <a:r>
                  <a:rPr lang="en-US" altLang="ru-RU" sz="1400" i="1" kern="0" dirty="0"/>
                  <a:t>g</a:t>
                </a:r>
                <a:r>
                  <a:rPr lang="en-US" altLang="ru-RU" sz="1400" i="1" kern="0" baseline="-25000" dirty="0"/>
                  <a:t>1</a:t>
                </a:r>
                <a:r>
                  <a:rPr lang="en-US" altLang="ru-RU" sz="1400" i="1" kern="0" dirty="0"/>
                  <a:t>g</a:t>
                </a:r>
                <a:r>
                  <a:rPr lang="en-US" altLang="ru-RU" sz="1400" i="1" kern="0" baseline="-25000" dirty="0"/>
                  <a:t>0 </a:t>
                </a:r>
                <a:r>
                  <a:rPr lang="ru-RU" altLang="ru-RU" sz="1400" i="1" kern="0" baseline="-25000" dirty="0" smtClean="0"/>
                  <a:t> </a:t>
                </a:r>
                <a:r>
                  <a:rPr lang="ru-RU" altLang="ru-RU" sz="1400" kern="0" dirty="0" smtClean="0">
                    <a:ea typeface="Cambria Math" panose="02040503050406030204" pitchFamily="18" charset="0"/>
                  </a:rPr>
                  <a:t>в исходное число </a:t>
                </a:r>
                <a:r>
                  <a:rPr lang="en-US" altLang="ru-RU" sz="1400" i="1" kern="0" dirty="0"/>
                  <a:t>b</a:t>
                </a:r>
                <a:r>
                  <a:rPr lang="en-US" altLang="ru-RU" sz="1400" i="1" kern="0" baseline="-25000" dirty="0"/>
                  <a:t>n</a:t>
                </a:r>
                <a:r>
                  <a:rPr lang="en-US" altLang="ru-RU" sz="1400" i="1" kern="0" dirty="0"/>
                  <a:t>b</a:t>
                </a:r>
                <a:r>
                  <a:rPr lang="en-US" altLang="ru-RU" sz="1400" i="1" kern="0" baseline="-25000" dirty="0"/>
                  <a:t>n-1</a:t>
                </a:r>
                <a:r>
                  <a:rPr lang="en-US" altLang="ru-RU" sz="1400" i="1" kern="0" dirty="0"/>
                  <a:t>…b</a:t>
                </a:r>
                <a:r>
                  <a:rPr lang="en-US" altLang="ru-RU" sz="1400" i="1" kern="0" baseline="-25000" dirty="0"/>
                  <a:t>2</a:t>
                </a:r>
                <a:r>
                  <a:rPr lang="en-US" altLang="ru-RU" sz="1400" i="1" kern="0" dirty="0"/>
                  <a:t>b</a:t>
                </a:r>
                <a:r>
                  <a:rPr lang="en-US" altLang="ru-RU" sz="1400" i="1" kern="0" baseline="-25000" dirty="0"/>
                  <a:t>1</a:t>
                </a:r>
                <a:r>
                  <a:rPr lang="en-US" altLang="ru-RU" sz="1400" i="1" kern="0" dirty="0"/>
                  <a:t>b</a:t>
                </a:r>
                <a:r>
                  <a:rPr lang="en-US" altLang="ru-RU" sz="1400" i="1" kern="0" baseline="-25000" dirty="0"/>
                  <a:t>0</a:t>
                </a:r>
                <a:r>
                  <a:rPr lang="ru-RU" altLang="ru-RU" sz="1400" kern="0" dirty="0" smtClean="0">
                    <a:ea typeface="Cambria Math" panose="02040503050406030204" pitchFamily="18" charset="0"/>
                  </a:rPr>
                  <a:t> осуществляется </a:t>
                </a:r>
                <a:r>
                  <a:rPr lang="ru-RU" altLang="ru-RU" sz="1400" kern="0" dirty="0">
                    <a:ea typeface="Cambria Math" panose="02040503050406030204" pitchFamily="18" charset="0"/>
                  </a:rPr>
                  <a:t>с помощью соотношений</a:t>
                </a:r>
                <a:r>
                  <a:rPr lang="ru-RU" altLang="ru-RU" sz="1400" kern="0" dirty="0" smtClean="0">
                    <a:ea typeface="Cambria Math" panose="02040503050406030204" pitchFamily="18" charset="0"/>
                  </a:rPr>
                  <a:t>:</a:t>
                </a:r>
              </a:p>
              <a:p>
                <a:pPr marL="0" indent="0" algn="just" eaLnBrk="1" hangingPunct="1">
                  <a:spcBef>
                    <a:spcPts val="600"/>
                  </a:spcBef>
                  <a:spcAft>
                    <a:spcPts val="0"/>
                  </a:spcAft>
                  <a:buNone/>
                </a:pP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altLang="ru-RU" sz="14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altLang="ru-RU" sz="14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eqArrPr>
                          <m:e>
                            <m:sSub>
                              <m:sSubPr>
                                <m:ctrlPr>
                                  <a:rPr lang="ru-RU" altLang="ru-RU" sz="1400" i="1" ker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ru-RU" sz="1400" b="0" i="1" kern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altLang="ru-RU" sz="1400" i="1" ker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ru-RU" sz="14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altLang="ru-RU" sz="1400" i="1" ker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ru-RU" sz="1400" b="0" i="1" kern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a:rPr lang="en-US" altLang="ru-RU" sz="1400" i="1" ker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ru-RU" altLang="ru-RU" sz="1400" i="1" ker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nor/>
                                  </m:rPr>
                                  <a:rPr lang="ru-RU" altLang="ru-RU" sz="1400" b="1" dirty="0">
                                    <a:latin typeface="Symbol" panose="05050102010706020507" pitchFamily="18" charset="2"/>
                                    <a:sym typeface="Symbol" panose="05050102010706020507" pitchFamily="18" charset="2"/>
                                  </a:rPr>
                                  <m:t></m:t>
                                </m:r>
                                <m:r>
                                  <a:rPr lang="en-US" altLang="ru-RU" sz="1400" i="1" ker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altLang="ru-RU" sz="1400" i="1" ker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altLang="ru-RU" sz="1400" i="1" ker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</m:t>
                                </m:r>
                              </m:sub>
                            </m:sSub>
                            <m:r>
                              <a:rPr lang="en-US" altLang="ru-RU" sz="14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ru-RU" sz="14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ru-RU" sz="14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&lt;</m:t>
                            </m:r>
                            <m:r>
                              <a:rPr lang="en-US" altLang="ru-RU" sz="14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  <m:e>
                            <m:sSub>
                              <m:sSubPr>
                                <m:ctrlPr>
                                  <a:rPr lang="ru-RU" altLang="ru-RU" sz="1400" i="1" ker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ru-RU" sz="1400" b="0" i="1" kern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altLang="ru-RU" sz="1400" i="1" ker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US" altLang="ru-RU" sz="14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altLang="ru-RU" sz="1400" i="1" ker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ru-RU" sz="1400" b="0" i="1" kern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a:rPr lang="en-US" altLang="ru-RU" sz="1400" i="1" ker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eqArr>
                      </m:e>
                    </m:d>
                  </m:oMath>
                </a14:m>
                <a:r>
                  <a:rPr lang="en-US" altLang="ru-RU" sz="1400" kern="0" dirty="0" smtClean="0">
                    <a:ea typeface="Cambria Math" panose="02040503050406030204" pitchFamily="18" charset="0"/>
                  </a:rPr>
                  <a:t>, </a:t>
                </a:r>
                <a:r>
                  <a:rPr lang="ru-RU" altLang="ru-RU" sz="1400" kern="0" dirty="0" smtClean="0">
                    <a:ea typeface="Cambria Math" panose="02040503050406030204" pitchFamily="18" charset="0"/>
                  </a:rPr>
                  <a:t>или схематично:</a:t>
                </a:r>
                <a:endParaRPr lang="ru-RU" altLang="ru-RU" sz="1400" kern="0" dirty="0">
                  <a:ea typeface="Cambria Math" panose="02040503050406030204" pitchFamily="18" charset="0"/>
                </a:endParaRPr>
              </a:p>
              <a:p>
                <a:pPr marL="0" indent="0" algn="ctr" eaLnBrk="1" hangingPunct="1">
                  <a:lnSpc>
                    <a:spcPct val="90000"/>
                  </a:lnSpc>
                  <a:spcAft>
                    <a:spcPts val="450"/>
                  </a:spcAft>
                  <a:buNone/>
                </a:pPr>
                <a:endParaRPr lang="en-US" altLang="ru-RU" sz="1400" i="1" kern="0" dirty="0" smtClean="0"/>
              </a:p>
              <a:p>
                <a:pPr marL="0" indent="0" algn="ctr" eaLnBrk="1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-RU" altLang="ru-RU" sz="1400" i="1" kern="0" dirty="0" smtClean="0"/>
                  <a:t>Код Грея еще называют «зеркальным», почему – узнайте самостоятельно </a:t>
                </a:r>
                <a:endParaRPr lang="ru-RU" altLang="ru-RU" sz="1400" i="1" kern="0" dirty="0"/>
              </a:p>
              <a:p>
                <a:pPr marL="0" indent="0" eaLnBrk="1" hangingPunct="1">
                  <a:lnSpc>
                    <a:spcPct val="90000"/>
                  </a:lnSpc>
                  <a:spcAft>
                    <a:spcPts val="450"/>
                  </a:spcAft>
                  <a:buNone/>
                </a:pPr>
                <a:endParaRPr lang="en-US" altLang="ru-RU" sz="1400" kern="0" dirty="0" smtClean="0"/>
              </a:p>
              <a:p>
                <a:pPr marL="0" indent="0" algn="just" eaLnBrk="1" hangingPunct="1">
                  <a:lnSpc>
                    <a:spcPct val="90000"/>
                  </a:lnSpc>
                  <a:spcAft>
                    <a:spcPts val="450"/>
                  </a:spcAft>
                  <a:buNone/>
                </a:pPr>
                <a:endParaRPr lang="en-US" altLang="ru-RU" sz="1400" kern="0" dirty="0">
                  <a:ea typeface="Cambria Math" panose="02040503050406030204" pitchFamily="18" charset="0"/>
                </a:endParaRPr>
              </a:p>
              <a:p>
                <a:pPr marL="0" indent="0" algn="just" eaLnBrk="1" hangingPunct="1">
                  <a:lnSpc>
                    <a:spcPct val="90000"/>
                  </a:lnSpc>
                  <a:spcAft>
                    <a:spcPts val="450"/>
                  </a:spcAft>
                  <a:buFontTx/>
                  <a:buNone/>
                </a:pPr>
                <a:endParaRPr lang="en-US" altLang="ru-RU" sz="1400" kern="0" dirty="0" smtClean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295" y="4211960"/>
                <a:ext cx="6777372" cy="3168352"/>
              </a:xfrm>
              <a:prstGeom prst="rect">
                <a:avLst/>
              </a:prstGeom>
              <a:blipFill>
                <a:blip r:embed="rId5"/>
                <a:stretch>
                  <a:fillRect l="-11781" t="-962" r="-270" b="-8153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Рисунок 9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140968" y="6732240"/>
            <a:ext cx="3240360" cy="608327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12976" y="7812360"/>
            <a:ext cx="3528392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890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3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6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49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92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12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48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58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26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69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12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55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98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2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2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63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6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4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630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6038" y="264733"/>
            <a:ext cx="4104307" cy="303498"/>
          </a:xfrm>
        </p:spPr>
        <p:txBody>
          <a:bodyPr/>
          <a:lstStyle/>
          <a:p>
            <a:pPr eaLnBrk="1" hangingPunct="1"/>
            <a:r>
              <a:rPr lang="ru-RU" alt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Пример построения кода Хемминга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32656" y="568231"/>
                <a:ext cx="5976664" cy="4291801"/>
              </a:xfrm>
            </p:spPr>
            <p:txBody>
              <a:bodyPr/>
              <a:lstStyle/>
              <a:p>
                <a:pPr marL="0" indent="135731" algn="just" eaLnBrk="1" hangingPunct="1">
                  <a:lnSpc>
                    <a:spcPct val="90000"/>
                  </a:lnSpc>
                  <a:spcAft>
                    <a:spcPts val="450"/>
                  </a:spcAft>
                  <a:buFont typeface="+mj-lt"/>
                  <a:buAutoNum type="arabicPeriod"/>
                </a:pPr>
                <a:r>
                  <a:rPr lang="ru-RU" altLang="ru-RU" sz="1400" dirty="0"/>
                  <a:t>Пусть задано число </a:t>
                </a:r>
                <a:r>
                  <a:rPr lang="en-US" altLang="ru-RU" sz="1400" dirty="0"/>
                  <a:t>X=678. </a:t>
                </a:r>
                <a:r>
                  <a:rPr lang="ru-RU" altLang="ru-RU" sz="1400" dirty="0"/>
                  <a:t>Определяем минимальное число двоичных разрядов, необходимое для его записи:</a:t>
                </a:r>
              </a:p>
              <a:p>
                <a:pPr marL="0" indent="0" algn="just" eaLnBrk="1" hangingPunct="1">
                  <a:lnSpc>
                    <a:spcPct val="90000"/>
                  </a:lnSpc>
                  <a:spcAft>
                    <a:spcPts val="45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altLang="ru-RU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altLang="ru-RU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altLang="ru-RU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altLang="ru-RU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altLang="ru-RU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US" altLang="ru-RU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или </m:t>
                      </m:r>
                      <m:r>
                        <a:rPr lang="en-US" altLang="ru-RU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altLang="ru-RU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sSub>
                        <m:sSubPr>
                          <m:ctrlPr>
                            <a:rPr lang="en-US" altLang="ru-RU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ru-RU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altLang="ru-RU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ru-RU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US" altLang="ru-RU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−округляется до ближайшего целого</m:t>
                      </m:r>
                    </m:oMath>
                  </m:oMathPara>
                </a14:m>
                <a:endParaRPr lang="ru-RU" altLang="ru-RU" sz="1400" dirty="0"/>
              </a:p>
              <a:p>
                <a:pPr marL="0" indent="0" algn="just" eaLnBrk="1" hangingPunct="1">
                  <a:lnSpc>
                    <a:spcPct val="90000"/>
                  </a:lnSpc>
                  <a:spcAft>
                    <a:spcPts val="450"/>
                  </a:spcAft>
                  <a:buNone/>
                </a:pPr>
                <a:r>
                  <a:rPr lang="ru-RU" altLang="ru-RU" sz="1400" dirty="0"/>
                  <a:t>где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ru-RU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ru-RU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altLang="ru-RU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ru-RU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altLang="ru-RU" sz="1400" dirty="0"/>
                  <a:t> –</a:t>
                </a:r>
                <a:r>
                  <a:rPr lang="ru-RU" altLang="ru-RU" sz="1400" dirty="0"/>
                  <a:t> функция </a:t>
                </a:r>
                <a:r>
                  <a:rPr lang="en-US" altLang="ru-RU" sz="1400" dirty="0"/>
                  <a:t> </a:t>
                </a:r>
                <a:r>
                  <a:rPr lang="ru-RU" altLang="ru-RU" sz="1400" dirty="0"/>
                  <a:t>«логарифм числа </a:t>
                </a:r>
                <a:r>
                  <a:rPr lang="en-US" altLang="ru-RU" sz="1400" dirty="0"/>
                  <a:t>X </a:t>
                </a:r>
                <a:r>
                  <a:rPr lang="ru-RU" altLang="ru-RU" sz="1400" dirty="0"/>
                  <a:t>по основанию 2». </a:t>
                </a:r>
              </a:p>
              <a:p>
                <a:pPr marL="0" indent="0" algn="just" eaLnBrk="1" hangingPunct="1">
                  <a:lnSpc>
                    <a:spcPct val="90000"/>
                  </a:lnSpc>
                  <a:spcAft>
                    <a:spcPts val="45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ru-RU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ru-RU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altLang="ru-RU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ru-RU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678≈9,41. </m:t>
                      </m:r>
                      <m:r>
                        <a:rPr lang="ru-RU" altLang="ru-RU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Тогда </m:t>
                      </m:r>
                      <m:r>
                        <a:rPr lang="en-US" altLang="ru-RU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altLang="ru-RU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=10 (можно также методом подбора).</m:t>
                      </m:r>
                    </m:oMath>
                  </m:oMathPara>
                </a14:m>
                <a:endParaRPr lang="ru-RU" altLang="ru-RU" sz="1400" dirty="0"/>
              </a:p>
              <a:p>
                <a:pPr marL="0" indent="135731" algn="just" eaLnBrk="1" hangingPunct="1">
                  <a:lnSpc>
                    <a:spcPct val="90000"/>
                  </a:lnSpc>
                  <a:spcAft>
                    <a:spcPts val="450"/>
                  </a:spcAft>
                  <a:buFont typeface="+mj-lt"/>
                  <a:buAutoNum type="arabicPeriod" startAt="2"/>
                </a:pPr>
                <a:r>
                  <a:rPr lang="ru-RU" altLang="ru-RU" sz="1400" dirty="0"/>
                  <a:t>Перевод </a:t>
                </a:r>
                <a:r>
                  <a:rPr lang="en-US" altLang="ru-RU" sz="1400" dirty="0"/>
                  <a:t>X </a:t>
                </a:r>
                <a:r>
                  <a:rPr lang="ru-RU" altLang="ru-RU" sz="1400" dirty="0"/>
                  <a:t>в двоичную систему счисления выполним методом таблиц:</a:t>
                </a:r>
              </a:p>
              <a:p>
                <a:pPr marL="0" indent="0" eaLnBrk="1" hangingPunct="1">
                  <a:lnSpc>
                    <a:spcPct val="150000"/>
                  </a:lnSpc>
                  <a:spcAft>
                    <a:spcPts val="450"/>
                  </a:spcAft>
                  <a:buNone/>
                  <a:tabLst>
                    <a:tab pos="6185297" algn="l"/>
                  </a:tabLst>
                </a:pPr>
                <a:r>
                  <a:rPr lang="ru-RU" altLang="ru-RU" sz="1400" dirty="0"/>
                  <a:t>  </a:t>
                </a:r>
                <a:r>
                  <a:rPr lang="ru-RU" altLang="ru-RU" sz="1400" dirty="0" smtClean="0"/>
                  <a:t>(</a:t>
                </a:r>
                <a:r>
                  <a:rPr lang="ru-RU" altLang="ru-RU" sz="1400" dirty="0"/>
                  <a:t>1)</a:t>
                </a:r>
              </a:p>
              <a:p>
                <a:pPr marL="0" indent="0" algn="just" eaLnBrk="1" hangingPunct="1">
                  <a:lnSpc>
                    <a:spcPct val="90000"/>
                  </a:lnSpc>
                  <a:spcAft>
                    <a:spcPts val="450"/>
                  </a:spcAft>
                  <a:buNone/>
                </a:pPr>
                <a:endParaRPr lang="ru-RU" altLang="ru-RU" sz="1400" dirty="0"/>
              </a:p>
              <a:p>
                <a:pPr marL="0" indent="0" algn="just" eaLnBrk="1" hangingPunct="1">
                  <a:spcBef>
                    <a:spcPts val="600"/>
                  </a:spcBef>
                  <a:spcAft>
                    <a:spcPts val="0"/>
                  </a:spcAft>
                  <a:buNone/>
                </a:pPr>
                <a:r>
                  <a:rPr lang="ru-RU" altLang="ru-RU" sz="1400" dirty="0" smtClean="0"/>
                  <a:t>       Находим </a:t>
                </a:r>
                <a:r>
                  <a:rPr lang="ru-RU" altLang="ru-RU" sz="1400" dirty="0"/>
                  <a:t>в первой строке таблицы ближайшее число </a:t>
                </a:r>
                <a14:m>
                  <m:oMath xmlns:m="http://schemas.openxmlformats.org/officeDocument/2006/math">
                    <m:r>
                      <a:rPr lang="en-US" altLang="ru-RU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ru-RU" altLang="ru-RU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678:</m:t>
                    </m:r>
                  </m:oMath>
                </a14:m>
                <a:endParaRPr lang="ru-RU" altLang="ru-RU" sz="1400" dirty="0"/>
              </a:p>
              <a:p>
                <a:pPr marL="0" indent="0" algn="just" eaLnBrk="1" hangingPunct="1">
                  <a:lnSpc>
                    <a:spcPct val="90000"/>
                  </a:lnSpc>
                  <a:spcAft>
                    <a:spcPts val="450"/>
                  </a:spcAft>
                  <a:buNone/>
                </a:pPr>
                <a:r>
                  <a:rPr lang="ru-RU" altLang="ru-RU" sz="1400" dirty="0" smtClean="0"/>
                  <a:t>        512</a:t>
                </a:r>
                <a:r>
                  <a:rPr lang="en-US" altLang="ru-RU" sz="1400" dirty="0"/>
                  <a:t>&lt;</a:t>
                </a:r>
                <a:r>
                  <a:rPr lang="ru-RU" altLang="ru-RU" sz="1400" dirty="0"/>
                  <a:t>678</a:t>
                </a:r>
                <a:r>
                  <a:rPr lang="en-US" altLang="ru-RU" sz="1400" dirty="0"/>
                  <a:t> </a:t>
                </a:r>
                <a:r>
                  <a:rPr lang="en-US" altLang="ru-RU" sz="1400" dirty="0">
                    <a:sym typeface="Symbol" panose="05050102010706020507" pitchFamily="18" charset="2"/>
                  </a:rPr>
                  <a:t> </a:t>
                </a:r>
                <a:r>
                  <a:rPr lang="ru-RU" altLang="ru-RU" sz="1400" dirty="0">
                    <a:sym typeface="Symbol" panose="05050102010706020507" pitchFamily="18" charset="2"/>
                  </a:rPr>
                  <a:t>ставим «1» и вычисляем разность: </a:t>
                </a:r>
                <a:r>
                  <a:rPr lang="ru-RU" altLang="ru-RU" sz="1400" dirty="0"/>
                  <a:t>678-</a:t>
                </a:r>
                <a:r>
                  <a:rPr lang="ru-RU" altLang="ru-RU" sz="1400" u="sng" dirty="0"/>
                  <a:t>512</a:t>
                </a:r>
                <a:r>
                  <a:rPr lang="ru-RU" altLang="ru-RU" sz="1400" dirty="0"/>
                  <a:t>=166</a:t>
                </a:r>
                <a:r>
                  <a:rPr lang="ru-RU" altLang="ru-RU" sz="1400" dirty="0">
                    <a:sym typeface="Symbol" panose="05050102010706020507" pitchFamily="18" charset="2"/>
                  </a:rPr>
                  <a:t>.</a:t>
                </a:r>
                <a:endParaRPr lang="ru-RU" altLang="ru-RU" sz="1400" dirty="0"/>
              </a:p>
              <a:p>
                <a:pPr marL="0" indent="0" algn="just" eaLnBrk="1" hangingPunct="1">
                  <a:lnSpc>
                    <a:spcPct val="90000"/>
                  </a:lnSpc>
                  <a:spcAft>
                    <a:spcPts val="450"/>
                  </a:spcAft>
                  <a:buNone/>
                </a:pPr>
                <a:r>
                  <a:rPr lang="ru-RU" altLang="ru-RU" sz="1400" dirty="0" smtClean="0"/>
                  <a:t>        Далее</a:t>
                </a:r>
                <a:r>
                  <a:rPr lang="ru-RU" altLang="ru-RU" sz="1400" dirty="0"/>
                  <a:t>, пока не станет ноль: 1</a:t>
                </a:r>
                <a:r>
                  <a:rPr lang="en-US" altLang="ru-RU" sz="1400" dirty="0"/>
                  <a:t>66</a:t>
                </a:r>
                <a:r>
                  <a:rPr lang="ru-RU" altLang="ru-RU" sz="1400" dirty="0"/>
                  <a:t>-</a:t>
                </a:r>
                <a:r>
                  <a:rPr lang="ru-RU" altLang="ru-RU" sz="1400" u="sng" dirty="0"/>
                  <a:t>128</a:t>
                </a:r>
                <a:r>
                  <a:rPr lang="ru-RU" altLang="ru-RU" sz="1400" dirty="0"/>
                  <a:t>=38-</a:t>
                </a:r>
                <a:r>
                  <a:rPr lang="ru-RU" altLang="ru-RU" sz="1400" u="sng" dirty="0"/>
                  <a:t>32</a:t>
                </a:r>
                <a:r>
                  <a:rPr lang="ru-RU" altLang="ru-RU" sz="1400" dirty="0"/>
                  <a:t>=6-</a:t>
                </a:r>
                <a:r>
                  <a:rPr lang="ru-RU" altLang="ru-RU" sz="1400" u="sng" dirty="0"/>
                  <a:t>4</a:t>
                </a:r>
                <a:r>
                  <a:rPr lang="ru-RU" altLang="ru-RU" sz="1400" dirty="0"/>
                  <a:t>=2-</a:t>
                </a:r>
                <a:r>
                  <a:rPr lang="ru-RU" altLang="ru-RU" sz="1400" u="sng" dirty="0"/>
                  <a:t>2</a:t>
                </a:r>
                <a:r>
                  <a:rPr lang="ru-RU" altLang="ru-RU" sz="1400" dirty="0"/>
                  <a:t>=0, </a:t>
                </a:r>
                <a:endParaRPr lang="ru-RU" altLang="ru-RU" sz="1400" dirty="0" smtClean="0"/>
              </a:p>
              <a:p>
                <a:pPr marL="0" indent="0" algn="just" eaLnBrk="1" hangingPunct="1">
                  <a:lnSpc>
                    <a:spcPct val="90000"/>
                  </a:lnSpc>
                  <a:spcAft>
                    <a:spcPts val="450"/>
                  </a:spcAft>
                  <a:buNone/>
                </a:pPr>
                <a:r>
                  <a:rPr lang="ru-RU" altLang="ru-RU" sz="1400" dirty="0"/>
                  <a:t> </a:t>
                </a:r>
                <a:r>
                  <a:rPr lang="ru-RU" altLang="ru-RU" sz="1400" dirty="0" smtClean="0"/>
                  <a:t>        после  </a:t>
                </a:r>
                <a:r>
                  <a:rPr lang="ru-RU" altLang="ru-RU" sz="1400" dirty="0"/>
                  <a:t>в пустые ячейки таблицы пишем «0».</a:t>
                </a:r>
              </a:p>
              <a:p>
                <a:pPr marL="0" indent="135731" algn="just" eaLnBrk="1" hangingPunct="1">
                  <a:lnSpc>
                    <a:spcPct val="90000"/>
                  </a:lnSpc>
                  <a:spcAft>
                    <a:spcPts val="450"/>
                  </a:spcAft>
                  <a:buFont typeface="+mj-lt"/>
                  <a:buAutoNum type="arabicPeriod" startAt="3"/>
                </a:pPr>
                <a:r>
                  <a:rPr lang="ru-RU" altLang="ru-RU" sz="1400" dirty="0">
                    <a:ea typeface="Cambria Math" panose="02040503050406030204" pitchFamily="18" charset="0"/>
                  </a:rPr>
                  <a:t>Определим нужное число контрольных разрядов </a:t>
                </a:r>
                <a:r>
                  <a:rPr lang="en-US" altLang="ru-RU" sz="1400" dirty="0">
                    <a:ea typeface="Cambria Math" panose="02040503050406030204" pitchFamily="18" charset="0"/>
                  </a:rPr>
                  <a:t>k: </a:t>
                </a:r>
              </a:p>
              <a:p>
                <a:pPr marL="0" indent="0" algn="just" eaLnBrk="1" hangingPunct="1">
                  <a:lnSpc>
                    <a:spcPct val="90000"/>
                  </a:lnSpc>
                  <a:spcAft>
                    <a:spcPts val="45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altLang="ru-RU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altLang="ru-RU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altLang="ru-RU" sz="1400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en-US" altLang="ru-RU" sz="1400" i="1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altLang="ru-RU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altLang="ru-RU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ru-RU" sz="1400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altLang="ru-RU" sz="1400" i="1">
                          <a:latin typeface="Cambria Math" panose="02040503050406030204" pitchFamily="18" charset="0"/>
                        </a:rPr>
                        <m:t>=10+</m:t>
                      </m:r>
                      <m:r>
                        <a:rPr lang="en-US" altLang="ru-RU" sz="1400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ru-RU" altLang="ru-RU" sz="1400" i="1">
                          <a:latin typeface="Cambria Math" panose="02040503050406030204" pitchFamily="18" charset="0"/>
                        </a:rPr>
                        <m:t>, откуда </m:t>
                      </m:r>
                      <m:r>
                        <a:rPr lang="en-US" altLang="ru-RU" sz="1400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altLang="ru-RU" sz="1400" i="1">
                          <a:latin typeface="Cambria Math" panose="02040503050406030204" pitchFamily="18" charset="0"/>
                        </a:rPr>
                        <m:t>=4  (</m:t>
                      </m:r>
                      <m:sSup>
                        <m:sSupPr>
                          <m:ctrlPr>
                            <a:rPr lang="en-US" altLang="ru-RU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ru-RU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altLang="ru-RU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altLang="ru-RU" sz="1400" i="1">
                          <a:latin typeface="Cambria Math" panose="02040503050406030204" pitchFamily="18" charset="0"/>
                        </a:rPr>
                        <m:t>=16&gt;10+4=14)</m:t>
                      </m:r>
                    </m:oMath>
                  </m:oMathPara>
                </a14:m>
                <a:endParaRPr lang="en-US" altLang="ru-RU" sz="140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07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32656" y="568231"/>
                <a:ext cx="5976664" cy="4291801"/>
              </a:xfrm>
              <a:blipFill rotWithShape="0">
                <a:blip r:embed="rId2"/>
                <a:stretch>
                  <a:fillRect l="-306" t="-710" r="-3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131351"/>
              </p:ext>
            </p:extLst>
          </p:nvPr>
        </p:nvGraphicFramePr>
        <p:xfrm>
          <a:off x="1145802" y="2195736"/>
          <a:ext cx="4564778" cy="8641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3410">
                  <a:extLst>
                    <a:ext uri="{9D8B030D-6E8A-4147-A177-3AD203B41FA5}">
                      <a16:colId xmlns:a16="http://schemas.microsoft.com/office/drawing/2014/main" val="587892561"/>
                    </a:ext>
                  </a:extLst>
                </a:gridCol>
                <a:gridCol w="507445">
                  <a:extLst>
                    <a:ext uri="{9D8B030D-6E8A-4147-A177-3AD203B41FA5}">
                      <a16:colId xmlns:a16="http://schemas.microsoft.com/office/drawing/2014/main" val="3209367564"/>
                    </a:ext>
                  </a:extLst>
                </a:gridCol>
                <a:gridCol w="507445">
                  <a:extLst>
                    <a:ext uri="{9D8B030D-6E8A-4147-A177-3AD203B41FA5}">
                      <a16:colId xmlns:a16="http://schemas.microsoft.com/office/drawing/2014/main" val="3745411694"/>
                    </a:ext>
                  </a:extLst>
                </a:gridCol>
                <a:gridCol w="507445">
                  <a:extLst>
                    <a:ext uri="{9D8B030D-6E8A-4147-A177-3AD203B41FA5}">
                      <a16:colId xmlns:a16="http://schemas.microsoft.com/office/drawing/2014/main" val="3756360385"/>
                    </a:ext>
                  </a:extLst>
                </a:gridCol>
                <a:gridCol w="349091">
                  <a:extLst>
                    <a:ext uri="{9D8B030D-6E8A-4147-A177-3AD203B41FA5}">
                      <a16:colId xmlns:a16="http://schemas.microsoft.com/office/drawing/2014/main" val="1742887544"/>
                    </a:ext>
                  </a:extLst>
                </a:gridCol>
                <a:gridCol w="349091">
                  <a:extLst>
                    <a:ext uri="{9D8B030D-6E8A-4147-A177-3AD203B41FA5}">
                      <a16:colId xmlns:a16="http://schemas.microsoft.com/office/drawing/2014/main" val="1895563431"/>
                    </a:ext>
                  </a:extLst>
                </a:gridCol>
                <a:gridCol w="349091">
                  <a:extLst>
                    <a:ext uri="{9D8B030D-6E8A-4147-A177-3AD203B41FA5}">
                      <a16:colId xmlns:a16="http://schemas.microsoft.com/office/drawing/2014/main" val="535416003"/>
                    </a:ext>
                  </a:extLst>
                </a:gridCol>
                <a:gridCol w="349091">
                  <a:extLst>
                    <a:ext uri="{9D8B030D-6E8A-4147-A177-3AD203B41FA5}">
                      <a16:colId xmlns:a16="http://schemas.microsoft.com/office/drawing/2014/main" val="859016139"/>
                    </a:ext>
                  </a:extLst>
                </a:gridCol>
                <a:gridCol w="349091">
                  <a:extLst>
                    <a:ext uri="{9D8B030D-6E8A-4147-A177-3AD203B41FA5}">
                      <a16:colId xmlns:a16="http://schemas.microsoft.com/office/drawing/2014/main" val="1693485710"/>
                    </a:ext>
                  </a:extLst>
                </a:gridCol>
                <a:gridCol w="349091">
                  <a:extLst>
                    <a:ext uri="{9D8B030D-6E8A-4147-A177-3AD203B41FA5}">
                      <a16:colId xmlns:a16="http://schemas.microsoft.com/office/drawing/2014/main" val="3921234288"/>
                    </a:ext>
                  </a:extLst>
                </a:gridCol>
                <a:gridCol w="334487">
                  <a:extLst>
                    <a:ext uri="{9D8B030D-6E8A-4147-A177-3AD203B41FA5}">
                      <a16:colId xmlns:a16="http://schemas.microsoft.com/office/drawing/2014/main" val="2503312069"/>
                    </a:ext>
                  </a:extLst>
                </a:gridCol>
              </a:tblGrid>
              <a:tr h="2796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1024</a:t>
                      </a:r>
                    </a:p>
                  </a:txBody>
                  <a:tcPr marL="68580" marR="68580" marT="34325" marB="3432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512</a:t>
                      </a:r>
                    </a:p>
                  </a:txBody>
                  <a:tcPr marL="68580" marR="68580" marT="34325" marB="3432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256</a:t>
                      </a:r>
                    </a:p>
                  </a:txBody>
                  <a:tcPr marL="68580" marR="68580" marT="34325" marB="3432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128</a:t>
                      </a:r>
                    </a:p>
                  </a:txBody>
                  <a:tcPr marL="68580" marR="68580" marT="34325" marB="3432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marL="68580" marR="68580" marT="34325" marB="3432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</a:t>
                      </a:r>
                    </a:p>
                  </a:txBody>
                  <a:tcPr marL="68580" marR="68580" marT="34325" marB="3432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marL="68580" marR="68580" marT="34325" marB="3432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68580" marR="68580" marT="34325" marB="3432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68580" marR="68580" marT="34325" marB="3432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68580" marR="68580" marT="34325" marB="3432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325" marB="34325" horzOverflow="overflow"/>
                </a:tc>
                <a:extLst>
                  <a:ext uri="{0D108BD9-81ED-4DB2-BD59-A6C34878D82A}">
                    <a16:rowId xmlns:a16="http://schemas.microsoft.com/office/drawing/2014/main" val="1766031720"/>
                  </a:ext>
                </a:extLst>
              </a:tr>
              <a:tr h="3001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ru-RU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68580" marR="68580" marT="34325" marB="34325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/>
                </a:tc>
                <a:extLst>
                  <a:ext uri="{0D108BD9-81ED-4DB2-BD59-A6C34878D82A}">
                    <a16:rowId xmlns:a16="http://schemas.microsoft.com/office/drawing/2014/main" val="1636846366"/>
                  </a:ext>
                </a:extLst>
              </a:tr>
              <a:tr h="26528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ru-R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ru-R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0756713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3"/>
              <p:cNvSpPr txBox="1">
                <a:spLocks noChangeArrowheads="1"/>
              </p:cNvSpPr>
              <p:nvPr/>
            </p:nvSpPr>
            <p:spPr bwMode="auto">
              <a:xfrm>
                <a:off x="298911" y="4750277"/>
                <a:ext cx="6237501" cy="5400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257175" indent="-257175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57213" indent="-214313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100">
                    <a:solidFill>
                      <a:schemeClr val="tx1"/>
                    </a:solidFill>
                    <a:latin typeface="+mn-lt"/>
                  </a:defRPr>
                </a:lvl2pPr>
                <a:lvl3pPr marL="857250" indent="-1714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800">
                    <a:solidFill>
                      <a:schemeClr val="tx1"/>
                    </a:solidFill>
                    <a:latin typeface="+mn-lt"/>
                  </a:defRPr>
                </a:lvl3pPr>
                <a:lvl4pPr marL="1200150" indent="-1714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500">
                    <a:solidFill>
                      <a:schemeClr val="tx1"/>
                    </a:solidFill>
                    <a:latin typeface="+mn-lt"/>
                  </a:defRPr>
                </a:lvl4pPr>
                <a:lvl5pPr marL="1543050" indent="-1714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500">
                    <a:solidFill>
                      <a:schemeClr val="tx1"/>
                    </a:solidFill>
                    <a:latin typeface="+mn-lt"/>
                  </a:defRPr>
                </a:lvl5pPr>
                <a:lvl6pPr marL="1885950" indent="-17145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500">
                    <a:solidFill>
                      <a:schemeClr val="tx1"/>
                    </a:solidFill>
                    <a:latin typeface="+mn-lt"/>
                  </a:defRPr>
                </a:lvl6pPr>
                <a:lvl7pPr marL="2228850" indent="-17145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500">
                    <a:solidFill>
                      <a:schemeClr val="tx1"/>
                    </a:solidFill>
                    <a:latin typeface="+mn-lt"/>
                  </a:defRPr>
                </a:lvl7pPr>
                <a:lvl8pPr marL="2571750" indent="-17145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500">
                    <a:solidFill>
                      <a:schemeClr val="tx1"/>
                    </a:solidFill>
                    <a:latin typeface="+mn-lt"/>
                  </a:defRPr>
                </a:lvl8pPr>
                <a:lvl9pPr marL="2914650" indent="-17145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5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135731" algn="just" eaLnBrk="1" hangingPunct="1">
                  <a:lnSpc>
                    <a:spcPct val="90000"/>
                  </a:lnSpc>
                  <a:spcAft>
                    <a:spcPts val="450"/>
                  </a:spcAft>
                  <a:buFont typeface="+mj-lt"/>
                  <a:buAutoNum type="arabicPeriod" startAt="4"/>
                </a:pPr>
                <a:r>
                  <a:rPr lang="ru-RU" altLang="ru-RU" sz="1400" kern="0" dirty="0" smtClean="0">
                    <a:ea typeface="Cambria Math" panose="02040503050406030204" pitchFamily="18" charset="0"/>
                  </a:rPr>
                  <a:t>Вычисляем длину кода: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altLang="ru-RU" sz="1400" i="1" ker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altLang="ru-RU" sz="1400" i="1" ker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ru-RU" sz="1400" i="1" ker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ru-RU" altLang="ru-RU" sz="1400" i="1" kern="0">
                        <a:latin typeface="Cambria Math" panose="02040503050406030204" pitchFamily="18" charset="0"/>
                      </a:rPr>
                      <m:t>−1=</m:t>
                    </m:r>
                    <m:sSup>
                      <m:sSupPr>
                        <m:ctrlPr>
                          <a:rPr lang="ru-RU" altLang="ru-RU" sz="1400" i="1" ker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altLang="ru-RU" sz="1400" i="1" ker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ru-RU" altLang="ru-RU" sz="1400" i="1" ker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ru-RU" altLang="ru-RU" sz="1400" i="1" kern="0">
                        <a:latin typeface="Cambria Math" panose="02040503050406030204" pitchFamily="18" charset="0"/>
                      </a:rPr>
                      <m:t>−1=15</m:t>
                    </m:r>
                  </m:oMath>
                </a14:m>
                <a:r>
                  <a:rPr lang="ru-RU" altLang="ru-RU" sz="1400" kern="0" dirty="0">
                    <a:ea typeface="Cambria Math" panose="02040503050406030204" pitchFamily="18" charset="0"/>
                  </a:rPr>
                  <a:t> и строим таблицу кода, указав позиции контрольных разрядов: </a:t>
                </a:r>
                <a:endParaRPr lang="en-US" altLang="ru-RU" sz="1400" kern="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8911" y="4750277"/>
                <a:ext cx="6237501" cy="540060"/>
              </a:xfrm>
              <a:prstGeom prst="rect">
                <a:avLst/>
              </a:prstGeom>
              <a:blipFill rotWithShape="0">
                <a:blip r:embed="rId3"/>
                <a:stretch>
                  <a:fillRect l="-293" t="-5618" r="-293" b="-112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Group 16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55887"/>
              </p:ext>
            </p:extLst>
          </p:nvPr>
        </p:nvGraphicFramePr>
        <p:xfrm>
          <a:off x="215835" y="5381363"/>
          <a:ext cx="6210306" cy="1266470"/>
        </p:xfrm>
        <a:graphic>
          <a:graphicData uri="http://schemas.openxmlformats.org/drawingml/2006/table">
            <a:tbl>
              <a:tblPr/>
              <a:tblGrid>
                <a:gridCol w="414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1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43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43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31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43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43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43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314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433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1433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1433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1314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1433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106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ru-RU" alt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325" marB="343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ru-RU" alt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ru-RU" alt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ru-RU" alt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2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325" marB="343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2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09347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5449" y="6858833"/>
            <a:ext cx="652442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35731">
              <a:buFont typeface="+mj-lt"/>
              <a:buAutoNum type="arabicPeriod" startAt="5"/>
            </a:pPr>
            <a:r>
              <a:rPr lang="ru-RU" sz="1400" dirty="0"/>
              <a:t>Перенесем в нее значения из (1) справа-налево, пропуская контрольные разряды.</a:t>
            </a:r>
          </a:p>
          <a:p>
            <a:pPr indent="135731">
              <a:buFont typeface="+mj-lt"/>
              <a:buAutoNum type="arabicPeriod" startAt="5"/>
            </a:pPr>
            <a:r>
              <a:rPr lang="ru-RU" sz="1400" dirty="0"/>
              <a:t>Составим таблицу возможных позиций кода (см. слайд 3).</a:t>
            </a:r>
            <a:endParaRPr lang="en-US" sz="1400" dirty="0"/>
          </a:p>
          <a:p>
            <a:r>
              <a:rPr lang="ru-RU" sz="1400" dirty="0"/>
              <a:t>В таблице выделены позиции контрольных разрядов и места в коде из которых они определяются: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90770" y="5940152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/>
              <a:t>(2)</a:t>
            </a:r>
          </a:p>
        </p:txBody>
      </p:sp>
      <p:sp>
        <p:nvSpPr>
          <p:cNvPr id="10" name="Text Box 208"/>
          <p:cNvSpPr txBox="1">
            <a:spLocks noChangeArrowheads="1"/>
          </p:cNvSpPr>
          <p:nvPr/>
        </p:nvSpPr>
        <p:spPr bwMode="auto">
          <a:xfrm>
            <a:off x="2780928" y="7817150"/>
            <a:ext cx="384522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ru-RU" sz="1400" dirty="0"/>
              <a:t>k</a:t>
            </a:r>
            <a:r>
              <a:rPr lang="en-US" altLang="ru-RU" sz="1400" baseline="-25000" dirty="0"/>
              <a:t>1</a:t>
            </a:r>
            <a:r>
              <a:rPr lang="en-US" altLang="ru-RU" sz="1400" dirty="0"/>
              <a:t>=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(</a:t>
            </a:r>
            <a:r>
              <a:rPr lang="ru-RU" altLang="ru-RU" sz="1400" dirty="0">
                <a:latin typeface="+mn-lt"/>
                <a:sym typeface="Symbol" panose="05050102010706020507" pitchFamily="18" charset="2"/>
              </a:rPr>
              <a:t>3,   5,   7,   9, 11, 13, 15)=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(0110010)=1</a:t>
            </a:r>
            <a:endParaRPr lang="ru-RU" altLang="ru-RU" sz="1400" dirty="0">
              <a:latin typeface="+mn-lt"/>
            </a:endParaRPr>
          </a:p>
        </p:txBody>
      </p:sp>
      <p:sp>
        <p:nvSpPr>
          <p:cNvPr id="11" name="Text Box 208"/>
          <p:cNvSpPr txBox="1">
            <a:spLocks noChangeArrowheads="1"/>
          </p:cNvSpPr>
          <p:nvPr/>
        </p:nvSpPr>
        <p:spPr bwMode="auto">
          <a:xfrm>
            <a:off x="2809731" y="8044643"/>
            <a:ext cx="384522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1400" dirty="0"/>
              <a:t>k</a:t>
            </a:r>
            <a:r>
              <a:rPr lang="ru-RU" altLang="ru-RU" sz="1400" baseline="-25000" dirty="0"/>
              <a:t>2</a:t>
            </a:r>
            <a:r>
              <a:rPr lang="en-US" altLang="ru-RU" sz="1400" dirty="0"/>
              <a:t>=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(</a:t>
            </a:r>
            <a:r>
              <a:rPr lang="ru-RU" altLang="ru-RU" sz="1400" dirty="0">
                <a:latin typeface="+mn-lt"/>
                <a:sym typeface="Symbol" panose="05050102010706020507" pitchFamily="18" charset="2"/>
              </a:rPr>
              <a:t>3,   6,   7, 10, 11, 14, 15)=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(0011010)=1</a:t>
            </a:r>
            <a:endParaRPr lang="ru-RU" altLang="ru-RU" sz="1400" dirty="0">
              <a:latin typeface="+mn-lt"/>
            </a:endParaRPr>
          </a:p>
        </p:txBody>
      </p:sp>
      <p:sp>
        <p:nvSpPr>
          <p:cNvPr id="12" name="Text Box 208"/>
          <p:cNvSpPr txBox="1">
            <a:spLocks noChangeArrowheads="1"/>
          </p:cNvSpPr>
          <p:nvPr/>
        </p:nvSpPr>
        <p:spPr bwMode="auto">
          <a:xfrm>
            <a:off x="2809731" y="8276926"/>
            <a:ext cx="388843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1400" dirty="0"/>
              <a:t>k</a:t>
            </a:r>
            <a:r>
              <a:rPr lang="ru-RU" altLang="ru-RU" sz="1400" baseline="-25000" dirty="0"/>
              <a:t>3</a:t>
            </a:r>
            <a:r>
              <a:rPr lang="en-US" altLang="ru-RU" sz="1400" dirty="0"/>
              <a:t>=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(</a:t>
            </a:r>
            <a:r>
              <a:rPr lang="ru-RU" altLang="ru-RU" sz="1400" dirty="0">
                <a:latin typeface="+mn-lt"/>
                <a:sym typeface="Symbol" panose="05050102010706020507" pitchFamily="18" charset="2"/>
              </a:rPr>
              <a:t>5,   6,   7, 12, 13, 14, 15)=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(1010110)=0</a:t>
            </a:r>
            <a:endParaRPr lang="ru-RU" altLang="ru-RU" sz="1400" dirty="0">
              <a:latin typeface="+mn-lt"/>
            </a:endParaRPr>
          </a:p>
        </p:txBody>
      </p:sp>
      <p:sp>
        <p:nvSpPr>
          <p:cNvPr id="13" name="Text Box 208"/>
          <p:cNvSpPr txBox="1">
            <a:spLocks noChangeArrowheads="1"/>
          </p:cNvSpPr>
          <p:nvPr/>
        </p:nvSpPr>
        <p:spPr bwMode="auto">
          <a:xfrm>
            <a:off x="2809731" y="8512695"/>
            <a:ext cx="388843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1400" dirty="0"/>
              <a:t>k</a:t>
            </a:r>
            <a:r>
              <a:rPr lang="ru-RU" altLang="ru-RU" sz="1400" baseline="-25000" dirty="0"/>
              <a:t>4</a:t>
            </a:r>
            <a:r>
              <a:rPr lang="en-US" altLang="ru-RU" sz="1400" dirty="0"/>
              <a:t>=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(</a:t>
            </a:r>
            <a:r>
              <a:rPr lang="ru-RU" altLang="ru-RU" sz="1400" dirty="0">
                <a:latin typeface="+mn-lt"/>
                <a:sym typeface="Symbol" panose="05050102010706020507" pitchFamily="18" charset="2"/>
              </a:rPr>
              <a:t>9, 10, 11, 12, 13, 14, 15)=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(0100110)=1</a:t>
            </a:r>
            <a:endParaRPr lang="ru-RU" altLang="ru-RU" sz="1400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3573" y="8081228"/>
            <a:ext cx="2608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smtClean="0"/>
              <a:t>Записав значения </a:t>
            </a:r>
            <a:r>
              <a:rPr lang="ru-RU" sz="1400" i="1" dirty="0"/>
              <a:t>в таблицу (2) получили искомый код.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78273" y="6318589"/>
            <a:ext cx="53030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/>
              <a:t> 0              </a:t>
            </a:r>
            <a:r>
              <a:rPr lang="ru-RU" sz="1400" b="1" dirty="0"/>
              <a:t>1    </a:t>
            </a:r>
            <a:r>
              <a:rPr lang="ru-RU" sz="1400" b="1" dirty="0" smtClean="0"/>
              <a:t>   </a:t>
            </a:r>
            <a:r>
              <a:rPr lang="ru-RU" sz="1400" b="1" dirty="0"/>
              <a:t>0 </a:t>
            </a:r>
            <a:r>
              <a:rPr lang="ru-RU" sz="1400" b="1" dirty="0" smtClean="0"/>
              <a:t>     </a:t>
            </a:r>
            <a:r>
              <a:rPr lang="ru-RU" sz="1400" b="1" dirty="0"/>
              <a:t>1          </a:t>
            </a:r>
            <a:r>
              <a:rPr lang="ru-RU" sz="1400" b="1" dirty="0" smtClean="0"/>
              <a:t>     </a:t>
            </a:r>
            <a:r>
              <a:rPr lang="ru-RU" sz="1400" b="1" dirty="0"/>
              <a:t>0  </a:t>
            </a:r>
            <a:r>
              <a:rPr lang="ru-RU" sz="1400" b="1" dirty="0" smtClean="0"/>
              <a:t>     </a:t>
            </a:r>
            <a:r>
              <a:rPr lang="ru-RU" sz="1400" b="1" dirty="0"/>
              <a:t>1 </a:t>
            </a:r>
            <a:r>
              <a:rPr lang="ru-RU" sz="1400" b="1" dirty="0" smtClean="0"/>
              <a:t>     </a:t>
            </a:r>
            <a:r>
              <a:rPr lang="ru-RU" sz="1400" b="1" dirty="0"/>
              <a:t>0 </a:t>
            </a:r>
            <a:r>
              <a:rPr lang="ru-RU" sz="1400" b="1" dirty="0" smtClean="0"/>
              <a:t>     </a:t>
            </a:r>
            <a:r>
              <a:rPr lang="ru-RU" sz="1400" b="1" dirty="0"/>
              <a:t>0 </a:t>
            </a:r>
            <a:r>
              <a:rPr lang="ru-RU" sz="1400" b="1" dirty="0" smtClean="0"/>
              <a:t>      </a:t>
            </a:r>
            <a:r>
              <a:rPr lang="ru-RU" sz="1400" b="1" dirty="0"/>
              <a:t>1 </a:t>
            </a:r>
            <a:r>
              <a:rPr lang="ru-RU" sz="1400" b="1" dirty="0" smtClean="0"/>
              <a:t>     </a:t>
            </a:r>
            <a:r>
              <a:rPr lang="ru-RU" sz="1400" b="1" dirty="0"/>
              <a:t>1 </a:t>
            </a:r>
            <a:r>
              <a:rPr lang="ru-RU" sz="1400" b="1" dirty="0" smtClean="0"/>
              <a:t>     </a:t>
            </a:r>
            <a:r>
              <a:rPr lang="ru-RU" sz="1400" b="1" dirty="0"/>
              <a:t>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60648" y="6318590"/>
            <a:ext cx="33153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rgbClr val="FF0000"/>
                </a:solidFill>
              </a:rPr>
              <a:t>1    </a:t>
            </a:r>
            <a:r>
              <a:rPr lang="ru-RU" sz="1400" b="1" dirty="0" smtClean="0">
                <a:solidFill>
                  <a:srgbClr val="FF0000"/>
                </a:solidFill>
              </a:rPr>
              <a:t>   </a:t>
            </a:r>
            <a:r>
              <a:rPr lang="ru-RU" sz="1400" b="1" dirty="0">
                <a:solidFill>
                  <a:srgbClr val="FF0000"/>
                </a:solidFill>
              </a:rPr>
              <a:t>1    </a:t>
            </a:r>
            <a:r>
              <a:rPr lang="ru-RU" sz="1400" b="1" dirty="0" smtClean="0">
                <a:solidFill>
                  <a:srgbClr val="FF0000"/>
                </a:solidFill>
              </a:rPr>
              <a:t>           </a:t>
            </a:r>
            <a:r>
              <a:rPr lang="ru-RU" sz="1400" b="1" dirty="0">
                <a:solidFill>
                  <a:srgbClr val="FF0000"/>
                </a:solidFill>
              </a:rPr>
              <a:t>0 </a:t>
            </a:r>
            <a:r>
              <a:rPr lang="ru-RU" sz="1400" b="1" dirty="0" smtClean="0">
                <a:solidFill>
                  <a:srgbClr val="FF0000"/>
                </a:solidFill>
              </a:rPr>
              <a:t>                               </a:t>
            </a:r>
            <a:r>
              <a:rPr lang="ru-RU" sz="1400" b="1" dirty="0">
                <a:solidFill>
                  <a:srgbClr val="FF000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203459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3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6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49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92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3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6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83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3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46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89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32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7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18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61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4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9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39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1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696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07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747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67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787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807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3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829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80728" y="107504"/>
            <a:ext cx="4653136" cy="303498"/>
          </a:xfrm>
        </p:spPr>
        <p:txBody>
          <a:bodyPr/>
          <a:lstStyle/>
          <a:p>
            <a:pPr eaLnBrk="1" hangingPunct="1"/>
            <a:r>
              <a:rPr lang="ru-RU" alt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Пример поиска ошибки в коде Хемминга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73276" y="411002"/>
                <a:ext cx="6237312" cy="4248471"/>
              </a:xfrm>
            </p:spPr>
            <p:txBody>
              <a:bodyPr/>
              <a:lstStyle/>
              <a:p>
                <a:pPr marL="0" indent="135731" algn="just" eaLnBrk="1" hangingPunct="1">
                  <a:lnSpc>
                    <a:spcPct val="90000"/>
                  </a:lnSpc>
                  <a:spcAft>
                    <a:spcPts val="450"/>
                  </a:spcAft>
                  <a:buFont typeface="+mj-lt"/>
                  <a:buAutoNum type="arabicPeriod"/>
                </a:pPr>
                <a:r>
                  <a:rPr lang="ru-RU" altLang="ru-RU" sz="1400" dirty="0"/>
                  <a:t>Пусть задано число </a:t>
                </a:r>
                <a:r>
                  <a:rPr lang="en-US" altLang="ru-RU" sz="1400" dirty="0"/>
                  <a:t>X=</a:t>
                </a:r>
                <a:r>
                  <a:rPr lang="ru-RU" altLang="ru-RU" sz="1400" dirty="0"/>
                  <a:t>345, представляющее собой код Хемминга</a:t>
                </a:r>
                <a:r>
                  <a:rPr lang="en-US" altLang="ru-RU" sz="1400" dirty="0"/>
                  <a:t>. </a:t>
                </a:r>
                <a:r>
                  <a:rPr lang="ru-RU" altLang="ru-RU" sz="1400" dirty="0"/>
                  <a:t>Определяем битовую длину числа </a:t>
                </a:r>
                <a:r>
                  <a:rPr lang="en-US" altLang="ru-RU" sz="1400" i="1" dirty="0"/>
                  <a:t>t</a:t>
                </a:r>
                <a:r>
                  <a:rPr lang="en-US" altLang="ru-RU" sz="1400" dirty="0"/>
                  <a:t>:</a:t>
                </a:r>
              </a:p>
              <a:p>
                <a:pPr marL="0" indent="0" algn="ctr" eaLnBrk="1" hangingPunct="1">
                  <a:lnSpc>
                    <a:spcPct val="90000"/>
                  </a:lnSpc>
                  <a:spcAft>
                    <a:spcPts val="450"/>
                  </a:spcAft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altLang="ru-RU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altLang="ru-RU" sz="1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ru-RU" sz="1400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en-US" altLang="ru-RU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altLang="ru-RU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US" altLang="ru-RU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altLang="ru-RU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altLang="ru-RU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sSub>
                      <m:sSubPr>
                        <m:ctrlPr>
                          <a:rPr lang="en-US" altLang="ru-RU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ru-RU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altLang="ru-RU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ru-RU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US" altLang="ru-RU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−округляя вверх к целому числу</m:t>
                    </m:r>
                  </m:oMath>
                </a14:m>
                <a:r>
                  <a:rPr lang="ru-RU" altLang="ru-RU" sz="1400" dirty="0"/>
                  <a:t>. </a:t>
                </a:r>
              </a:p>
              <a:p>
                <a:pPr marL="0" indent="0" algn="just" eaLnBrk="1" hangingPunct="1">
                  <a:lnSpc>
                    <a:spcPct val="90000"/>
                  </a:lnSpc>
                  <a:spcAft>
                    <a:spcPts val="45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ru-RU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ru-RU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altLang="ru-RU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u-RU" altLang="ru-RU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345</m:t>
                      </m:r>
                      <m:r>
                        <a:rPr lang="en-US" altLang="ru-RU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ru-RU" altLang="ru-RU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r>
                        <a:rPr lang="en-US" altLang="ru-RU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,4</m:t>
                      </m:r>
                      <m:r>
                        <a:rPr lang="ru-RU" altLang="ru-RU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altLang="ru-RU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 </m:t>
                      </m:r>
                      <m:r>
                        <a:rPr lang="ru-RU" altLang="ru-RU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Тогда </m:t>
                      </m:r>
                      <m:r>
                        <a:rPr lang="en-US" altLang="ru-RU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altLang="ru-RU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 (можно также методом подбора).</m:t>
                      </m:r>
                    </m:oMath>
                  </m:oMathPara>
                </a14:m>
                <a:endParaRPr lang="ru-RU" altLang="ru-RU" sz="1400" dirty="0"/>
              </a:p>
              <a:p>
                <a:pPr marL="0" indent="135731" algn="just" eaLnBrk="1" hangingPunct="1">
                  <a:lnSpc>
                    <a:spcPct val="90000"/>
                  </a:lnSpc>
                  <a:spcAft>
                    <a:spcPts val="450"/>
                  </a:spcAft>
                  <a:buFont typeface="+mj-lt"/>
                  <a:buAutoNum type="arabicPeriod" startAt="2"/>
                </a:pPr>
                <a:r>
                  <a:rPr lang="ru-RU" altLang="ru-RU" sz="1400" dirty="0"/>
                  <a:t>Длину кода Хемминга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altLang="ru-RU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altLang="ru-RU" sz="1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ru-RU" sz="14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altLang="ru-RU" sz="1400" i="1"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US" altLang="ru-RU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altLang="ru-RU" sz="1400" dirty="0"/>
                  <a:t>вычислим из соотношения</a:t>
                </a:r>
                <a:r>
                  <a:rPr lang="en-US" altLang="ru-RU" sz="1400" dirty="0"/>
                  <a:t>:</a:t>
                </a:r>
              </a:p>
              <a:p>
                <a:pPr marL="0" indent="0" algn="just" eaLnBrk="1" hangingPunct="1">
                  <a:lnSpc>
                    <a:spcPct val="90000"/>
                  </a:lnSpc>
                  <a:spcAft>
                    <a:spcPts val="450"/>
                  </a:spcAft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altLang="ru-RU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altLang="ru-RU" sz="1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ru-RU" sz="14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altLang="ru-RU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en-US" altLang="ru-RU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altLang="ru-RU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</m:t>
                    </m:r>
                  </m:oMath>
                </a14:m>
                <a:r>
                  <a:rPr lang="ru-RU" altLang="ru-RU" sz="1400" dirty="0">
                    <a:sym typeface="Symbol" panose="05050102010706020507" pitchFamily="18" charset="2"/>
                  </a:rPr>
                  <a:t>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altLang="ru-RU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altLang="ru-RU" sz="1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ru-RU" sz="14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altLang="ru-RU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&gt;9 </m:t>
                    </m:r>
                    <m:d>
                      <m:dPr>
                        <m:ctrlPr>
                          <a:rPr lang="en-US" altLang="ru-RU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ru-RU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altLang="ru-RU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−целое число</m:t>
                        </m:r>
                      </m:e>
                    </m:d>
                    <m:r>
                      <m:rPr>
                        <m:nor/>
                      </m:rPr>
                      <a:rPr lang="ru-RU" altLang="ru-RU" sz="1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altLang="ru-RU" sz="1400" dirty="0">
                        <a:sym typeface="Symbol" panose="05050102010706020507" pitchFamily="18" charset="2"/>
                      </a:rPr>
                      <m:t>  </m:t>
                    </m:r>
                    <m:sSup>
                      <m:sSupPr>
                        <m:ctrlPr>
                          <a:rPr lang="ru-RU" altLang="ru-RU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ru-RU" sz="14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ru-RU" sz="1400" i="1">
                            <a:latin typeface="Cambria Math" panose="02040503050406030204" pitchFamily="18" charset="0"/>
                          </a:rPr>
                          <m:t>=4, тогда 2</m:t>
                        </m:r>
                      </m:e>
                      <m:sup>
                        <m:r>
                          <a:rPr lang="en-US" altLang="ru-RU" sz="14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ru-RU" altLang="ru-RU" sz="1400" i="1">
                        <a:latin typeface="Cambria Math" panose="02040503050406030204" pitchFamily="18" charset="0"/>
                      </a:rPr>
                      <m:t>−1=15</m:t>
                    </m:r>
                  </m:oMath>
                </a14:m>
                <a:endParaRPr lang="ru-RU" altLang="ru-RU" sz="1400" dirty="0"/>
              </a:p>
              <a:p>
                <a:pPr marL="0" indent="135731" algn="just" eaLnBrk="1" hangingPunct="1">
                  <a:lnSpc>
                    <a:spcPct val="90000"/>
                  </a:lnSpc>
                  <a:spcAft>
                    <a:spcPts val="450"/>
                  </a:spcAft>
                  <a:buFont typeface="+mj-lt"/>
                  <a:buAutoNum type="arabicPeriod" startAt="3"/>
                </a:pPr>
                <a:r>
                  <a:rPr lang="ru-RU" altLang="ru-RU" sz="1400" dirty="0"/>
                  <a:t>Запишем таблицу для кода:</a:t>
                </a:r>
              </a:p>
              <a:p>
                <a:pPr marL="0" indent="135731" algn="just" eaLnBrk="1" hangingPunct="1">
                  <a:lnSpc>
                    <a:spcPct val="90000"/>
                  </a:lnSpc>
                  <a:spcAft>
                    <a:spcPts val="450"/>
                  </a:spcAft>
                  <a:buFont typeface="+mj-lt"/>
                  <a:buAutoNum type="arabicPeriod" startAt="3"/>
                </a:pPr>
                <a:endParaRPr lang="ru-RU" altLang="ru-RU" sz="1400" dirty="0"/>
              </a:p>
              <a:p>
                <a:pPr marL="0" indent="135731" algn="just" eaLnBrk="1" hangingPunct="1">
                  <a:lnSpc>
                    <a:spcPct val="90000"/>
                  </a:lnSpc>
                  <a:spcAft>
                    <a:spcPts val="450"/>
                  </a:spcAft>
                  <a:buFont typeface="+mj-lt"/>
                  <a:buAutoNum type="arabicPeriod" startAt="3"/>
                </a:pPr>
                <a:endParaRPr lang="ru-RU" altLang="ru-RU" sz="1400" dirty="0"/>
              </a:p>
              <a:p>
                <a:pPr marL="0" indent="0" algn="just" eaLnBrk="1" hangingPunct="1">
                  <a:lnSpc>
                    <a:spcPct val="90000"/>
                  </a:lnSpc>
                  <a:spcAft>
                    <a:spcPts val="450"/>
                  </a:spcAft>
                  <a:buNone/>
                </a:pPr>
                <a:endParaRPr lang="ru-RU" altLang="ru-RU" sz="1400" dirty="0"/>
              </a:p>
              <a:p>
                <a:pPr marL="0" indent="0" algn="just" eaLnBrk="1" hangingPunct="1">
                  <a:lnSpc>
                    <a:spcPct val="90000"/>
                  </a:lnSpc>
                  <a:spcAft>
                    <a:spcPts val="450"/>
                  </a:spcAft>
                  <a:buNone/>
                </a:pPr>
                <a:endParaRPr lang="ru-RU" altLang="ru-RU" sz="1400" dirty="0"/>
              </a:p>
              <a:p>
                <a:pPr marL="0" indent="0" algn="just" eaLnBrk="1" hangingPunct="1">
                  <a:lnSpc>
                    <a:spcPct val="90000"/>
                  </a:lnSpc>
                  <a:spcAft>
                    <a:spcPts val="450"/>
                  </a:spcAft>
                  <a:buNone/>
                </a:pPr>
                <a:r>
                  <a:rPr lang="ru-RU" altLang="ru-RU" sz="1400" dirty="0"/>
                  <a:t>Перевод </a:t>
                </a:r>
                <a:r>
                  <a:rPr lang="en-US" altLang="ru-RU" sz="1400" dirty="0"/>
                  <a:t>X </a:t>
                </a:r>
                <a:r>
                  <a:rPr lang="ru-RU" altLang="ru-RU" sz="1400" dirty="0"/>
                  <a:t>в двоичную систему счисления выполним методом таблиц: 345-</a:t>
                </a:r>
                <a:r>
                  <a:rPr lang="ru-RU" altLang="ru-RU" sz="1400" u="sng" dirty="0"/>
                  <a:t>256</a:t>
                </a:r>
                <a:r>
                  <a:rPr lang="ru-RU" altLang="ru-RU" sz="1400" dirty="0"/>
                  <a:t>=89-</a:t>
                </a:r>
                <a:r>
                  <a:rPr lang="ru-RU" altLang="ru-RU" sz="1400" u="sng" dirty="0"/>
                  <a:t>64</a:t>
                </a:r>
                <a:r>
                  <a:rPr lang="ru-RU" altLang="ru-RU" sz="1400" dirty="0"/>
                  <a:t>=25-</a:t>
                </a:r>
                <a:r>
                  <a:rPr lang="ru-RU" altLang="ru-RU" sz="1400" u="sng" dirty="0"/>
                  <a:t>16</a:t>
                </a:r>
                <a:r>
                  <a:rPr lang="ru-RU" altLang="ru-RU" sz="1400" dirty="0"/>
                  <a:t>=9-</a:t>
                </a:r>
                <a:r>
                  <a:rPr lang="ru-RU" altLang="ru-RU" sz="1400" u="sng" dirty="0"/>
                  <a:t>8</a:t>
                </a:r>
                <a:r>
                  <a:rPr lang="ru-RU" altLang="ru-RU" sz="1400" dirty="0"/>
                  <a:t>=1-</a:t>
                </a:r>
                <a:r>
                  <a:rPr lang="ru-RU" altLang="ru-RU" sz="1400" u="sng" dirty="0"/>
                  <a:t>1</a:t>
                </a:r>
                <a:r>
                  <a:rPr lang="ru-RU" altLang="ru-RU" sz="1400" dirty="0"/>
                  <a:t>=0. </a:t>
                </a:r>
              </a:p>
              <a:p>
                <a:pPr marL="0" indent="135731" algn="just" eaLnBrk="1" hangingPunct="1">
                  <a:lnSpc>
                    <a:spcPct val="90000"/>
                  </a:lnSpc>
                  <a:spcAft>
                    <a:spcPts val="450"/>
                  </a:spcAft>
                  <a:buFont typeface="+mj-lt"/>
                  <a:buAutoNum type="arabicPeriod" startAt="4"/>
                </a:pPr>
                <a:r>
                  <a:rPr lang="ru-RU" altLang="ru-RU" sz="1400" dirty="0">
                    <a:ea typeface="Cambria Math" panose="02040503050406030204" pitchFamily="18" charset="0"/>
                  </a:rPr>
                  <a:t>Записав в пустые ячейки «0», используя соотношения с 4-го слайда, вычислим контрольные суммы для позиции ошибки</a:t>
                </a:r>
                <a:r>
                  <a:rPr lang="en-US" altLang="ru-RU" sz="1400" dirty="0">
                    <a:ea typeface="Cambria Math" panose="02040503050406030204" pitchFamily="18" charset="0"/>
                  </a:rPr>
                  <a:t>:</a:t>
                </a:r>
              </a:p>
            </p:txBody>
          </p:sp>
        </mc:Choice>
        <mc:Fallback xmlns="">
          <p:sp>
            <p:nvSpPr>
              <p:cNvPr id="307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73276" y="411002"/>
                <a:ext cx="6237312" cy="4248471"/>
              </a:xfrm>
              <a:blipFill rotWithShape="0">
                <a:blip r:embed="rId2"/>
                <a:stretch>
                  <a:fillRect l="-293" t="-574" r="-2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Group 16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2813564"/>
              </p:ext>
            </p:extLst>
          </p:nvPr>
        </p:nvGraphicFramePr>
        <p:xfrm>
          <a:off x="75782" y="2368750"/>
          <a:ext cx="6701816" cy="1161470"/>
        </p:xfrm>
        <a:graphic>
          <a:graphicData uri="http://schemas.openxmlformats.org/drawingml/2006/table">
            <a:tbl>
              <a:tblPr/>
              <a:tblGrid>
                <a:gridCol w="5877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29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29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29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85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82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97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097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0854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0972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097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72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0854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0972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695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16384</a:t>
                      </a:r>
                      <a:endParaRPr kumimoji="0" lang="ru-RU" altLang="ru-RU" sz="1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325" marB="343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8192</a:t>
                      </a:r>
                      <a:endParaRPr kumimoji="0" lang="ru-RU" altLang="ru-RU" sz="1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4096</a:t>
                      </a:r>
                      <a:endParaRPr kumimoji="0" lang="ru-RU" altLang="ru-RU" sz="1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2048</a:t>
                      </a:r>
                      <a:endParaRPr kumimoji="0" lang="ru-RU" altLang="ru-RU" sz="1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1024</a:t>
                      </a:r>
                      <a:endParaRPr kumimoji="0" lang="ru-RU" altLang="ru-RU" sz="1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512</a:t>
                      </a:r>
                      <a:endParaRPr kumimoji="0" lang="ru-RU" altLang="ru-RU" sz="1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256</a:t>
                      </a:r>
                      <a:endParaRPr kumimoji="0" lang="ru-RU" altLang="ru-RU" sz="1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</a:t>
                      </a:r>
                      <a:endParaRPr kumimoji="0" lang="ru-RU" altLang="ru-RU" sz="1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3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325" marB="343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3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alt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4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093475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19241" y="3222443"/>
            <a:ext cx="65453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0  </a:t>
            </a:r>
            <a:r>
              <a:rPr lang="ru-RU" sz="1400" b="1" dirty="0" smtClean="0"/>
              <a:t>   </a:t>
            </a:r>
            <a:r>
              <a:rPr lang="en-US" sz="1400" b="1" dirty="0" smtClean="0"/>
              <a:t>  </a:t>
            </a:r>
            <a:r>
              <a:rPr lang="ru-RU" sz="1400" b="1" dirty="0" smtClean="0"/>
              <a:t>  </a:t>
            </a:r>
            <a:r>
              <a:rPr lang="en-US" sz="1400" b="1" dirty="0"/>
              <a:t>0 </a:t>
            </a:r>
            <a:r>
              <a:rPr lang="ru-RU" sz="1400" b="1" dirty="0" smtClean="0"/>
              <a:t>  </a:t>
            </a:r>
            <a:r>
              <a:rPr lang="en-US" sz="1400" b="1" dirty="0" smtClean="0"/>
              <a:t>   </a:t>
            </a:r>
            <a:r>
              <a:rPr lang="ru-RU" sz="1400" b="1" dirty="0" smtClean="0"/>
              <a:t>  </a:t>
            </a:r>
            <a:r>
              <a:rPr lang="en-US" sz="1400" b="1" dirty="0"/>
              <a:t>0  </a:t>
            </a:r>
            <a:r>
              <a:rPr lang="ru-RU" sz="1400" b="1" dirty="0" smtClean="0"/>
              <a:t>   </a:t>
            </a:r>
            <a:r>
              <a:rPr lang="en-US" sz="1400" b="1" dirty="0" smtClean="0"/>
              <a:t>   </a:t>
            </a:r>
            <a:r>
              <a:rPr lang="ru-RU" sz="1400" b="1" dirty="0" smtClean="0"/>
              <a:t> </a:t>
            </a:r>
            <a:r>
              <a:rPr lang="en-US" sz="1400" b="1" dirty="0"/>
              <a:t>0  </a:t>
            </a:r>
            <a:r>
              <a:rPr lang="ru-RU" sz="1400" b="1" dirty="0" smtClean="0"/>
              <a:t>  </a:t>
            </a:r>
            <a:r>
              <a:rPr lang="en-US" sz="1400" b="1" dirty="0" smtClean="0"/>
              <a:t>   </a:t>
            </a:r>
            <a:r>
              <a:rPr lang="ru-RU" sz="1400" b="1" dirty="0" smtClean="0"/>
              <a:t> </a:t>
            </a:r>
            <a:r>
              <a:rPr lang="en-US" sz="1400" b="1" dirty="0"/>
              <a:t>0 </a:t>
            </a:r>
            <a:r>
              <a:rPr lang="ru-RU" sz="1400" b="1" dirty="0" smtClean="0"/>
              <a:t>   </a:t>
            </a:r>
            <a:r>
              <a:rPr lang="en-US" sz="1400" b="1" dirty="0" smtClean="0"/>
              <a:t>   </a:t>
            </a:r>
            <a:r>
              <a:rPr lang="ru-RU" sz="1400" b="1" dirty="0" smtClean="0"/>
              <a:t> </a:t>
            </a:r>
            <a:r>
              <a:rPr lang="en-US" sz="1400" b="1" dirty="0"/>
              <a:t>0  </a:t>
            </a:r>
            <a:r>
              <a:rPr lang="ru-RU" sz="1400" b="1" dirty="0" smtClean="0"/>
              <a:t> </a:t>
            </a:r>
            <a:r>
              <a:rPr lang="en-US" sz="1400" b="1" dirty="0" smtClean="0"/>
              <a:t>  </a:t>
            </a:r>
            <a:r>
              <a:rPr lang="ru-RU" sz="1400" b="1" dirty="0" smtClean="0"/>
              <a:t> </a:t>
            </a:r>
            <a:r>
              <a:rPr lang="en-US" sz="1400" b="1" dirty="0"/>
              <a:t>1 </a:t>
            </a:r>
            <a:r>
              <a:rPr lang="ru-RU" sz="1400" b="1" dirty="0" smtClean="0"/>
              <a:t>  </a:t>
            </a:r>
            <a:r>
              <a:rPr lang="en-US" sz="1400" b="1" dirty="0" smtClean="0"/>
              <a:t>   </a:t>
            </a:r>
            <a:r>
              <a:rPr lang="en-US" sz="1400" b="1" dirty="0"/>
              <a:t>0 </a:t>
            </a:r>
            <a:r>
              <a:rPr lang="ru-RU" sz="1400" b="1" dirty="0" smtClean="0"/>
              <a:t> </a:t>
            </a:r>
            <a:r>
              <a:rPr lang="en-US" sz="1400" b="1" dirty="0" smtClean="0"/>
              <a:t>    </a:t>
            </a:r>
            <a:r>
              <a:rPr lang="en-US" sz="1400" b="1" dirty="0"/>
              <a:t>1 </a:t>
            </a:r>
            <a:r>
              <a:rPr lang="ru-RU" sz="1400" b="1" dirty="0" smtClean="0"/>
              <a:t>   </a:t>
            </a:r>
            <a:r>
              <a:rPr lang="en-US" sz="1400" b="1" dirty="0" smtClean="0"/>
              <a:t>   </a:t>
            </a:r>
            <a:r>
              <a:rPr lang="en-US" sz="1400" b="1" dirty="0"/>
              <a:t>0 </a:t>
            </a:r>
            <a:r>
              <a:rPr lang="ru-RU" sz="1400" b="1" dirty="0" smtClean="0"/>
              <a:t> </a:t>
            </a:r>
            <a:r>
              <a:rPr lang="en-US" sz="1400" b="1" dirty="0" smtClean="0"/>
              <a:t>    </a:t>
            </a:r>
            <a:r>
              <a:rPr lang="en-US" sz="1400" b="1" dirty="0"/>
              <a:t>1 </a:t>
            </a:r>
            <a:r>
              <a:rPr lang="ru-RU" sz="1400" b="1" dirty="0" smtClean="0"/>
              <a:t> </a:t>
            </a:r>
            <a:r>
              <a:rPr lang="en-US" sz="1400" b="1" dirty="0" smtClean="0"/>
              <a:t>    </a:t>
            </a:r>
            <a:r>
              <a:rPr lang="en-US" sz="1400" b="1" dirty="0"/>
              <a:t>1 </a:t>
            </a:r>
            <a:r>
              <a:rPr lang="ru-RU" sz="1400" b="1" dirty="0" smtClean="0"/>
              <a:t>   </a:t>
            </a:r>
            <a:r>
              <a:rPr lang="en-US" sz="1400" b="1" dirty="0" smtClean="0"/>
              <a:t>   0</a:t>
            </a:r>
            <a:r>
              <a:rPr lang="ru-RU" sz="1400" b="1" dirty="0" smtClean="0"/>
              <a:t> </a:t>
            </a:r>
            <a:r>
              <a:rPr lang="en-US" sz="1400" b="1" dirty="0" smtClean="0"/>
              <a:t>     </a:t>
            </a:r>
            <a:r>
              <a:rPr lang="en-US" sz="1400" b="1" dirty="0"/>
              <a:t>0 </a:t>
            </a:r>
            <a:r>
              <a:rPr lang="ru-RU" sz="1400" b="1" dirty="0" smtClean="0"/>
              <a:t>  </a:t>
            </a:r>
            <a:r>
              <a:rPr lang="en-US" sz="1400" b="1" dirty="0" smtClean="0"/>
              <a:t>   </a:t>
            </a:r>
            <a:r>
              <a:rPr lang="en-US" sz="1400" b="1" dirty="0"/>
              <a:t>1</a:t>
            </a:r>
            <a:endParaRPr lang="ru-RU" sz="1400" b="1" dirty="0"/>
          </a:p>
        </p:txBody>
      </p:sp>
      <p:sp>
        <p:nvSpPr>
          <p:cNvPr id="7" name="Text Box 217"/>
          <p:cNvSpPr txBox="1">
            <a:spLocks noChangeArrowheads="1"/>
          </p:cNvSpPr>
          <p:nvPr/>
        </p:nvSpPr>
        <p:spPr bwMode="auto">
          <a:xfrm>
            <a:off x="1340768" y="4484246"/>
            <a:ext cx="4035922" cy="30777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1400" dirty="0"/>
              <a:t>P</a:t>
            </a:r>
            <a:r>
              <a:rPr lang="en-US" altLang="ru-RU" sz="1400" baseline="-25000" dirty="0"/>
              <a:t>1</a:t>
            </a:r>
            <a:r>
              <a:rPr lang="en-US" altLang="ru-RU" sz="1400" dirty="0"/>
              <a:t>=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</a:t>
            </a:r>
            <a:r>
              <a:rPr lang="ru-RU" altLang="ru-RU" sz="1400" dirty="0">
                <a:latin typeface="+mn-lt"/>
                <a:sym typeface="Symbol" panose="05050102010706020507" pitchFamily="18" charset="2"/>
              </a:rPr>
              <a:t>(1, 3, 5,  7,  9,11,13,15)</a:t>
            </a:r>
            <a:r>
              <a:rPr lang="en-US" altLang="ru-RU" sz="1400" dirty="0">
                <a:latin typeface="+mn-lt"/>
                <a:sym typeface="Symbol" panose="05050102010706020507" pitchFamily="18" charset="2"/>
              </a:rPr>
              <a:t>=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</a:t>
            </a:r>
            <a:r>
              <a:rPr lang="ru-RU" altLang="ru-RU" sz="1400" dirty="0">
                <a:sym typeface="Symbol" panose="05050102010706020507" pitchFamily="18" charset="2"/>
              </a:rPr>
              <a:t>(</a:t>
            </a:r>
            <a:r>
              <a:rPr lang="en-US" altLang="ru-RU" sz="1400" dirty="0">
                <a:sym typeface="Symbol" panose="05050102010706020507" pitchFamily="18" charset="2"/>
              </a:rPr>
              <a:t>00011101)=0</a:t>
            </a:r>
            <a:endParaRPr lang="ru-RU" altLang="ru-RU" sz="1400" dirty="0">
              <a:latin typeface="+mn-lt"/>
            </a:endParaRPr>
          </a:p>
        </p:txBody>
      </p:sp>
      <p:sp>
        <p:nvSpPr>
          <p:cNvPr id="8" name="Text Box 217"/>
          <p:cNvSpPr txBox="1">
            <a:spLocks noChangeArrowheads="1"/>
          </p:cNvSpPr>
          <p:nvPr/>
        </p:nvSpPr>
        <p:spPr bwMode="auto">
          <a:xfrm>
            <a:off x="1340768" y="4754276"/>
            <a:ext cx="4050450" cy="30777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1400" dirty="0"/>
              <a:t>P</a:t>
            </a:r>
            <a:r>
              <a:rPr lang="ru-RU" altLang="ru-RU" sz="1400" baseline="-25000" dirty="0"/>
              <a:t>2</a:t>
            </a:r>
            <a:r>
              <a:rPr lang="en-US" altLang="ru-RU" sz="1400" dirty="0"/>
              <a:t>=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</a:t>
            </a:r>
            <a:r>
              <a:rPr lang="ru-RU" altLang="ru-RU" sz="1400" dirty="0">
                <a:latin typeface="+mn-lt"/>
                <a:sym typeface="Symbol" panose="05050102010706020507" pitchFamily="18" charset="2"/>
              </a:rPr>
              <a:t>(2, 3, 6,  7,10,11,14,15)</a:t>
            </a:r>
            <a:r>
              <a:rPr lang="en-US" altLang="ru-RU" sz="1400" dirty="0">
                <a:sym typeface="Symbol" panose="05050102010706020507" pitchFamily="18" charset="2"/>
              </a:rPr>
              <a:t>=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</a:t>
            </a:r>
            <a:r>
              <a:rPr lang="ru-RU" altLang="ru-RU" sz="1400" dirty="0">
                <a:sym typeface="Symbol" panose="05050102010706020507" pitchFamily="18" charset="2"/>
              </a:rPr>
              <a:t>(</a:t>
            </a:r>
            <a:r>
              <a:rPr lang="en-US" altLang="ru-RU" sz="1400" dirty="0">
                <a:sym typeface="Symbol" panose="05050102010706020507" pitchFamily="18" charset="2"/>
              </a:rPr>
              <a:t>00010101)=1</a:t>
            </a:r>
            <a:endParaRPr lang="ru-RU" altLang="ru-RU" sz="1400" dirty="0">
              <a:latin typeface="+mn-lt"/>
            </a:endParaRPr>
          </a:p>
        </p:txBody>
      </p:sp>
      <p:sp>
        <p:nvSpPr>
          <p:cNvPr id="9" name="Text Box 217"/>
          <p:cNvSpPr txBox="1">
            <a:spLocks noChangeArrowheads="1"/>
          </p:cNvSpPr>
          <p:nvPr/>
        </p:nvSpPr>
        <p:spPr bwMode="auto">
          <a:xfrm>
            <a:off x="1340770" y="5024306"/>
            <a:ext cx="4042526" cy="30777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1400" dirty="0"/>
              <a:t>P</a:t>
            </a:r>
            <a:r>
              <a:rPr lang="ru-RU" altLang="ru-RU" sz="1400" baseline="-25000" dirty="0"/>
              <a:t>3</a:t>
            </a:r>
            <a:r>
              <a:rPr lang="en-US" altLang="ru-RU" sz="1400" dirty="0"/>
              <a:t>=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</a:t>
            </a:r>
            <a:r>
              <a:rPr lang="ru-RU" altLang="ru-RU" sz="1400" dirty="0">
                <a:latin typeface="+mn-lt"/>
                <a:sym typeface="Symbol" panose="05050102010706020507" pitchFamily="18" charset="2"/>
              </a:rPr>
              <a:t>(4, 5, 6,  7,12,13,14,15)</a:t>
            </a:r>
            <a:r>
              <a:rPr lang="en-US" altLang="ru-RU" sz="1400" dirty="0">
                <a:sym typeface="Symbol" panose="05050102010706020507" pitchFamily="18" charset="2"/>
              </a:rPr>
              <a:t>=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</a:t>
            </a:r>
            <a:r>
              <a:rPr lang="ru-RU" altLang="ru-RU" sz="1400" dirty="0">
                <a:sym typeface="Symbol" panose="05050102010706020507" pitchFamily="18" charset="2"/>
              </a:rPr>
              <a:t>(</a:t>
            </a:r>
            <a:r>
              <a:rPr lang="en-US" altLang="ru-RU" sz="1400" dirty="0">
                <a:sym typeface="Symbol" panose="05050102010706020507" pitchFamily="18" charset="2"/>
              </a:rPr>
              <a:t>00011001)=1</a:t>
            </a:r>
            <a:endParaRPr lang="ru-RU" altLang="ru-RU" sz="1400" dirty="0">
              <a:latin typeface="+mn-lt"/>
            </a:endParaRPr>
          </a:p>
        </p:txBody>
      </p:sp>
      <p:sp>
        <p:nvSpPr>
          <p:cNvPr id="10" name="Text Box 217"/>
          <p:cNvSpPr txBox="1">
            <a:spLocks noChangeArrowheads="1"/>
          </p:cNvSpPr>
          <p:nvPr/>
        </p:nvSpPr>
        <p:spPr bwMode="auto">
          <a:xfrm>
            <a:off x="1340770" y="5294336"/>
            <a:ext cx="4042526" cy="30777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1400" dirty="0"/>
              <a:t>P</a:t>
            </a:r>
            <a:r>
              <a:rPr lang="ru-RU" altLang="ru-RU" sz="1400" baseline="-25000" dirty="0"/>
              <a:t>4</a:t>
            </a:r>
            <a:r>
              <a:rPr lang="en-US" altLang="ru-RU" sz="1400" dirty="0"/>
              <a:t>=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</a:t>
            </a:r>
            <a:r>
              <a:rPr lang="ru-RU" altLang="ru-RU" sz="1400" dirty="0">
                <a:latin typeface="+mn-lt"/>
                <a:sym typeface="Symbol" panose="05050102010706020507" pitchFamily="18" charset="2"/>
              </a:rPr>
              <a:t>(8,9,10,11,12,13,14,15)</a:t>
            </a:r>
            <a:r>
              <a:rPr lang="en-US" altLang="ru-RU" sz="1400" dirty="0">
                <a:sym typeface="Symbol" panose="05050102010706020507" pitchFamily="18" charset="2"/>
              </a:rPr>
              <a:t>=</a:t>
            </a:r>
            <a:r>
              <a:rPr lang="ru-RU" altLang="ru-RU" sz="1400" dirty="0">
                <a:latin typeface="Symbol" panose="05050102010706020507" pitchFamily="18" charset="2"/>
                <a:sym typeface="Symbol" panose="05050102010706020507" pitchFamily="18" charset="2"/>
              </a:rPr>
              <a:t> </a:t>
            </a:r>
            <a:r>
              <a:rPr lang="ru-RU" altLang="ru-RU" sz="1400" dirty="0">
                <a:sym typeface="Symbol" panose="05050102010706020507" pitchFamily="18" charset="2"/>
              </a:rPr>
              <a:t>(</a:t>
            </a:r>
            <a:r>
              <a:rPr lang="en-US" altLang="ru-RU" sz="1400" dirty="0">
                <a:sym typeface="Symbol" panose="05050102010706020507" pitchFamily="18" charset="2"/>
              </a:rPr>
              <a:t>01011001)=0</a:t>
            </a:r>
            <a:endParaRPr lang="ru-RU" altLang="ru-RU" sz="1400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84784" y="5602113"/>
            <a:ext cx="3380156" cy="3077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1400" dirty="0"/>
              <a:t>Позиция ошибки</a:t>
            </a:r>
            <a:r>
              <a:rPr lang="en-US" sz="1400" dirty="0"/>
              <a:t>: </a:t>
            </a:r>
            <a:r>
              <a:rPr lang="en-US" altLang="ru-RU" sz="1400" dirty="0"/>
              <a:t>P</a:t>
            </a:r>
            <a:r>
              <a:rPr lang="ru-RU" altLang="ru-RU" sz="1400" baseline="-25000" dirty="0"/>
              <a:t>4</a:t>
            </a:r>
            <a:r>
              <a:rPr lang="en-US" altLang="ru-RU" sz="1400" dirty="0"/>
              <a:t> P</a:t>
            </a:r>
            <a:r>
              <a:rPr lang="en-US" altLang="ru-RU" sz="1400" baseline="-25000" dirty="0"/>
              <a:t>3</a:t>
            </a:r>
            <a:r>
              <a:rPr lang="en-US" altLang="ru-RU" sz="1400" dirty="0"/>
              <a:t> P</a:t>
            </a:r>
            <a:r>
              <a:rPr lang="en-US" altLang="ru-RU" sz="1400" baseline="-25000" dirty="0"/>
              <a:t>2</a:t>
            </a:r>
            <a:r>
              <a:rPr lang="en-US" altLang="ru-RU" sz="1400" dirty="0"/>
              <a:t> P</a:t>
            </a:r>
            <a:r>
              <a:rPr lang="en-US" altLang="ru-RU" sz="1400" baseline="-25000" dirty="0"/>
              <a:t>1</a:t>
            </a:r>
            <a:r>
              <a:rPr lang="en-US" altLang="ru-RU" sz="1400" dirty="0"/>
              <a:t> =0110</a:t>
            </a:r>
            <a:r>
              <a:rPr lang="en-US" altLang="ru-RU" sz="1400" baseline="-25000" dirty="0"/>
              <a:t>2</a:t>
            </a:r>
            <a:r>
              <a:rPr lang="en-US" altLang="ru-RU" sz="1400" dirty="0"/>
              <a:t>=6</a:t>
            </a:r>
            <a:endParaRPr lang="ru-RU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80316" y="5994092"/>
            <a:ext cx="3971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/>
              <a:t>После коррекции ошибки код принимает вид:</a:t>
            </a:r>
          </a:p>
        </p:txBody>
      </p:sp>
      <p:graphicFrame>
        <p:nvGraphicFramePr>
          <p:cNvPr id="13" name="Group 16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7435750"/>
              </p:ext>
            </p:extLst>
          </p:nvPr>
        </p:nvGraphicFramePr>
        <p:xfrm>
          <a:off x="336503" y="6361618"/>
          <a:ext cx="6210306" cy="1219480"/>
        </p:xfrm>
        <a:graphic>
          <a:graphicData uri="http://schemas.openxmlformats.org/drawingml/2006/table">
            <a:tbl>
              <a:tblPr/>
              <a:tblGrid>
                <a:gridCol w="414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1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43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43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31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43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43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43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314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433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1433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1433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1314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1433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743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ru-RU" alt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34325" marB="343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ru-RU" alt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kumimoji="0" lang="ru-RU" altLang="ru-RU" sz="1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kumimoji="0" lang="ru-RU" altLang="ru-RU" sz="1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kumimoji="0" lang="ru-RU" altLang="ru-RU" sz="1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ru-RU" altLang="ru-RU" sz="1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altLang="ru-RU" sz="1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kumimoji="0" lang="ru-RU" altLang="ru-RU" sz="1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2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325" marB="343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2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altLang="ru-RU" sz="15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ru-RU" altLang="ru-RU" sz="15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altLang="ru-RU" sz="15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altLang="ru-RU" sz="15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5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ru-RU" altLang="ru-RU" sz="15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altLang="ru-RU" sz="15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ru-RU" altLang="ru-RU" sz="15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5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ru-RU" altLang="ru-RU" sz="15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5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ru-RU" altLang="ru-RU" sz="15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5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ru-RU" altLang="ru-RU" sz="15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altLang="ru-RU" sz="15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ru-RU" altLang="ru-RU" sz="15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5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ru-RU" altLang="ru-RU" sz="15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5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ru-RU" altLang="ru-RU" sz="15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5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ru-RU" altLang="ru-RU" sz="15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5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ru-RU" altLang="ru-RU" sz="15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5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altLang="ru-RU" sz="15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5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ru-RU" altLang="ru-RU" sz="15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5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altLang="ru-RU" sz="15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325" marB="343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093475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04069" y="7667351"/>
            <a:ext cx="21255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Выделим исходное число, записав его в десятичной системе счисления:</a:t>
            </a:r>
          </a:p>
        </p:txBody>
      </p:sp>
      <p:graphicFrame>
        <p:nvGraphicFramePr>
          <p:cNvPr id="15" name="Group 16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7600057"/>
              </p:ext>
            </p:extLst>
          </p:nvPr>
        </p:nvGraphicFramePr>
        <p:xfrm>
          <a:off x="2337286" y="7688359"/>
          <a:ext cx="4217199" cy="972607"/>
        </p:xfrm>
        <a:graphic>
          <a:graphicData uri="http://schemas.openxmlformats.org/drawingml/2006/table">
            <a:tbl>
              <a:tblPr/>
              <a:tblGrid>
                <a:gridCol w="5086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29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29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29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5147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5147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5147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4909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4909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4909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3814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323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1024</a:t>
                      </a:r>
                      <a:endParaRPr kumimoji="0" lang="ru-RU" altLang="ru-RU" sz="1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512</a:t>
                      </a:r>
                      <a:endParaRPr kumimoji="0" lang="ru-RU" altLang="ru-RU" sz="1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256</a:t>
                      </a:r>
                      <a:endParaRPr kumimoji="0" lang="ru-RU" altLang="ru-RU" sz="1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</a:t>
                      </a:r>
                      <a:endParaRPr kumimoji="0" lang="ru-RU" altLang="ru-RU" sz="1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2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5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ru-RU" altLang="ru-RU" sz="15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5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ru-RU" altLang="ru-RU" sz="15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5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ru-RU" altLang="ru-RU" sz="15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5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ru-RU" altLang="ru-RU" sz="15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5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ru-RU" altLang="ru-RU" sz="15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5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ru-RU" altLang="ru-RU" sz="15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5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ru-RU" altLang="ru-RU" sz="15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5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ru-RU" altLang="ru-RU" sz="15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5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altLang="ru-RU" sz="15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5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ru-RU" altLang="ru-RU" sz="15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altLang="ru-RU" sz="15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altLang="ru-RU" sz="15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68580" marR="68580" marT="34325" marB="343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093475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836712" y="8656711"/>
            <a:ext cx="38146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/>
              <a:t>256+128+64+16+8+1=473 – исходное число</a:t>
            </a:r>
          </a:p>
        </p:txBody>
      </p:sp>
    </p:spTree>
    <p:extLst>
      <p:ext uri="{BB962C8B-B14F-4D97-AF65-F5344CB8AC3E}">
        <p14:creationId xmlns:p14="http://schemas.microsoft.com/office/powerpoint/2010/main" val="399584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3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6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49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92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3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78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9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2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9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9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42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73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4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32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8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62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2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98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18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2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658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702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2" grpId="0"/>
      <p:bldP spid="7" grpId="0"/>
      <p:bldP spid="8" grpId="0"/>
      <p:bldP spid="9" grpId="0"/>
      <p:bldP spid="10" grpId="0"/>
      <p:bldP spid="11" grpId="0" animBg="1"/>
      <p:bldP spid="12" grpId="0"/>
      <p:bldP spid="14" grpId="0"/>
      <p:bldP spid="16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2207</TotalTime>
  <Words>1295</Words>
  <Application>Microsoft Office PowerPoint</Application>
  <PresentationFormat>Экран (4:3)</PresentationFormat>
  <Paragraphs>482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Cambria Math</vt:lpstr>
      <vt:lpstr>Symbol</vt:lpstr>
      <vt:lpstr>Times New Roman</vt:lpstr>
      <vt:lpstr>Оформление по умолчанию</vt:lpstr>
      <vt:lpstr>Презентация PowerPoint</vt:lpstr>
      <vt:lpstr>Эффективность кода Хэмминга</vt:lpstr>
      <vt:lpstr>Пример построения кода Хемминга</vt:lpstr>
      <vt:lpstr>Пример поиска ошибки в коде Хемминга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Олег Левченко</cp:lastModifiedBy>
  <cp:revision>130</cp:revision>
  <cp:lastPrinted>2021-12-24T07:54:33Z</cp:lastPrinted>
  <dcterms:created xsi:type="dcterms:W3CDTF">2009-12-13T21:44:16Z</dcterms:created>
  <dcterms:modified xsi:type="dcterms:W3CDTF">2021-12-24T15:07:41Z</dcterms:modified>
</cp:coreProperties>
</file>