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A259-A5F6-439F-9C3D-F52D7B5D6F68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6BA-87EB-48BD-93AC-6788610B1B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187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A259-A5F6-439F-9C3D-F52D7B5D6F68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6BA-87EB-48BD-93AC-6788610B1B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48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A259-A5F6-439F-9C3D-F52D7B5D6F68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6BA-87EB-48BD-93AC-6788610B1B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33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A259-A5F6-439F-9C3D-F52D7B5D6F68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6BA-87EB-48BD-93AC-6788610B1B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67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A259-A5F6-439F-9C3D-F52D7B5D6F68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6BA-87EB-48BD-93AC-6788610B1B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32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A259-A5F6-439F-9C3D-F52D7B5D6F68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6BA-87EB-48BD-93AC-6788610B1B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453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A259-A5F6-439F-9C3D-F52D7B5D6F68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6BA-87EB-48BD-93AC-6788610B1B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98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A259-A5F6-439F-9C3D-F52D7B5D6F68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6BA-87EB-48BD-93AC-6788610B1B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08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A259-A5F6-439F-9C3D-F52D7B5D6F68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6BA-87EB-48BD-93AC-6788610B1B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08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A259-A5F6-439F-9C3D-F52D7B5D6F68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6BA-87EB-48BD-93AC-6788610B1B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194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A259-A5F6-439F-9C3D-F52D7B5D6F68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6BA-87EB-48BD-93AC-6788610B1B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889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9A259-A5F6-439F-9C3D-F52D7B5D6F68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246BA-87EB-48BD-93AC-6788610B1B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76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bd.ms/share/v2/aHR0cHM6Ly93aGl0ZWJvYXJkLm1pY3Jvc29mdC5jb20vYXBpL3YxLjAvd2hpdGVib2FyZHMvcmVkZWVtLzJhNmYzYWUyNDkwNTRkNjg4OGExYmJhZjM4MzFlZmFhX0JCQTcxNzYyLTEyRTAtNDJFMS1CMzI0LTVCMTMxRjQyNEUzRA==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9501" y="139792"/>
            <a:ext cx="8489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Пусть есть динамическая структура данных – односвязный список следующего вида:</a:t>
            </a:r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2281727" y="880217"/>
            <a:ext cx="769571" cy="239282"/>
            <a:chOff x="2281727" y="880217"/>
            <a:chExt cx="769571" cy="23928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281727" y="880217"/>
              <a:ext cx="384561" cy="2392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666737" y="880217"/>
              <a:ext cx="384561" cy="2392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next</a:t>
              </a: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3330881" y="880217"/>
            <a:ext cx="769571" cy="239282"/>
            <a:chOff x="2281727" y="880217"/>
            <a:chExt cx="769571" cy="239282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2281727" y="880217"/>
              <a:ext cx="384561" cy="2392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666737" y="880217"/>
              <a:ext cx="384561" cy="2392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4495538" y="880217"/>
            <a:ext cx="769571" cy="239282"/>
            <a:chOff x="2281727" y="880217"/>
            <a:chExt cx="769571" cy="239282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2281727" y="880217"/>
              <a:ext cx="384561" cy="2392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666737" y="880217"/>
              <a:ext cx="384561" cy="2392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650569" y="880217"/>
            <a:ext cx="769571" cy="239282"/>
            <a:chOff x="2281727" y="880217"/>
            <a:chExt cx="769571" cy="239282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2281727" y="880217"/>
              <a:ext cx="384561" cy="2392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666737" y="880217"/>
              <a:ext cx="384561" cy="2392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602931" y="89515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…</a:t>
            </a:r>
            <a:endParaRPr lang="ru-RU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7161735" y="880217"/>
            <a:ext cx="769571" cy="239282"/>
            <a:chOff x="2281727" y="880217"/>
            <a:chExt cx="769571" cy="239282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2281727" y="880217"/>
              <a:ext cx="384561" cy="2392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2666737" y="880217"/>
              <a:ext cx="384561" cy="2392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3" name="Прямая со стрелкой 22"/>
          <p:cNvCxnSpPr>
            <a:stCxn id="7" idx="3"/>
            <a:endCxn id="10" idx="1"/>
          </p:cNvCxnSpPr>
          <p:nvPr/>
        </p:nvCxnSpPr>
        <p:spPr>
          <a:xfrm>
            <a:off x="3051298" y="999858"/>
            <a:ext cx="27958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1" idx="3"/>
            <a:endCxn id="13" idx="1"/>
          </p:cNvCxnSpPr>
          <p:nvPr/>
        </p:nvCxnSpPr>
        <p:spPr>
          <a:xfrm>
            <a:off x="4100452" y="999858"/>
            <a:ext cx="395086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4" idx="3"/>
            <a:endCxn id="16" idx="1"/>
          </p:cNvCxnSpPr>
          <p:nvPr/>
        </p:nvCxnSpPr>
        <p:spPr>
          <a:xfrm>
            <a:off x="5265109" y="999858"/>
            <a:ext cx="38546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7" idx="3"/>
          </p:cNvCxnSpPr>
          <p:nvPr/>
        </p:nvCxnSpPr>
        <p:spPr>
          <a:xfrm>
            <a:off x="6420140" y="999858"/>
            <a:ext cx="211666" cy="116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20" idx="1"/>
          </p:cNvCxnSpPr>
          <p:nvPr/>
        </p:nvCxnSpPr>
        <p:spPr>
          <a:xfrm>
            <a:off x="6959154" y="999858"/>
            <a:ext cx="202581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21" idx="3"/>
            <a:endCxn id="40" idx="1"/>
          </p:cNvCxnSpPr>
          <p:nvPr/>
        </p:nvCxnSpPr>
        <p:spPr>
          <a:xfrm>
            <a:off x="7931306" y="999858"/>
            <a:ext cx="240543" cy="295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171849" y="818147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nil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1521332" y="1630986"/>
            <a:ext cx="615477" cy="380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46" name="Прямая со стрелкой 45"/>
          <p:cNvCxnSpPr>
            <a:stCxn id="44" idx="0"/>
            <a:endCxn id="5" idx="1"/>
          </p:cNvCxnSpPr>
          <p:nvPr/>
        </p:nvCxnSpPr>
        <p:spPr>
          <a:xfrm flipV="1">
            <a:off x="1829071" y="999858"/>
            <a:ext cx="452656" cy="6311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31711" y="2105774"/>
            <a:ext cx="12060289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1)Написать функцию для добавления нового элемента перед первым (на него указывает </a:t>
            </a:r>
            <a:r>
              <a:rPr lang="en-US" dirty="0" smtClean="0"/>
              <a:t>SP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Вызов функции имеет вид: </a:t>
            </a:r>
            <a:r>
              <a:rPr lang="en-US" dirty="0" smtClean="0"/>
              <a:t>SP:=f1(SP, d); </a:t>
            </a:r>
            <a:r>
              <a:rPr lang="ru-RU" dirty="0" smtClean="0"/>
              <a:t>где </a:t>
            </a:r>
            <a:r>
              <a:rPr lang="en-US" dirty="0" smtClean="0"/>
              <a:t>a </a:t>
            </a:r>
            <a:r>
              <a:rPr lang="ru-RU" dirty="0" smtClean="0"/>
              <a:t>(</a:t>
            </a:r>
            <a:r>
              <a:rPr lang="en-US" dirty="0" smtClean="0"/>
              <a:t>integer) – </a:t>
            </a:r>
            <a:r>
              <a:rPr lang="ru-RU" dirty="0" smtClean="0"/>
              <a:t>значение, присваиваемое полю </a:t>
            </a:r>
            <a:r>
              <a:rPr lang="en-US" dirty="0" smtClean="0"/>
              <a:t>d </a:t>
            </a:r>
            <a:r>
              <a:rPr lang="ru-RU" dirty="0" smtClean="0"/>
              <a:t>нового элемента.</a:t>
            </a:r>
          </a:p>
          <a:p>
            <a:r>
              <a:rPr lang="ru-RU" dirty="0" smtClean="0"/>
              <a:t>Начальное значение </a:t>
            </a:r>
            <a:r>
              <a:rPr lang="en-US" dirty="0" smtClean="0"/>
              <a:t>SP=nil</a:t>
            </a:r>
            <a:r>
              <a:rPr lang="ru-RU" dirty="0" smtClean="0"/>
              <a:t>.  </a:t>
            </a:r>
          </a:p>
          <a:p>
            <a:r>
              <a:rPr lang="ru-RU" dirty="0" smtClean="0"/>
              <a:t>2) Написать функцию для удаления первого элемента списка (на него указывает </a:t>
            </a:r>
            <a:r>
              <a:rPr lang="en-US" dirty="0" smtClean="0"/>
              <a:t>SP</a:t>
            </a:r>
            <a:r>
              <a:rPr lang="ru-RU" dirty="0" smtClean="0"/>
              <a:t>), возвращающую адрес следующего.</a:t>
            </a:r>
          </a:p>
          <a:p>
            <a:r>
              <a:rPr lang="ru-RU" dirty="0" smtClean="0"/>
              <a:t>Вызов функции имеет вид: </a:t>
            </a:r>
            <a:r>
              <a:rPr lang="en-US" dirty="0" smtClean="0"/>
              <a:t>SP:=f</a:t>
            </a:r>
            <a:r>
              <a:rPr lang="ru-RU" dirty="0" smtClean="0"/>
              <a:t>2</a:t>
            </a:r>
            <a:r>
              <a:rPr lang="en-US" dirty="0" smtClean="0"/>
              <a:t>(SP); </a:t>
            </a:r>
            <a:r>
              <a:rPr lang="ru-RU" dirty="0" smtClean="0"/>
              <a:t>где </a:t>
            </a:r>
            <a:r>
              <a:rPr lang="en-US" dirty="0" smtClean="0"/>
              <a:t>a </a:t>
            </a:r>
            <a:r>
              <a:rPr lang="ru-RU" dirty="0" smtClean="0"/>
              <a:t>(</a:t>
            </a:r>
            <a:r>
              <a:rPr lang="en-US" dirty="0" smtClean="0"/>
              <a:t>integer) – </a:t>
            </a:r>
            <a:r>
              <a:rPr lang="ru-RU" dirty="0" smtClean="0"/>
              <a:t>значение, присваиваемое полю </a:t>
            </a:r>
            <a:r>
              <a:rPr lang="en-US" dirty="0" smtClean="0"/>
              <a:t>d </a:t>
            </a:r>
            <a:r>
              <a:rPr lang="ru-RU" dirty="0" smtClean="0"/>
              <a:t>нового элемента.</a:t>
            </a:r>
          </a:p>
          <a:p>
            <a:r>
              <a:rPr lang="ru-RU" dirty="0" smtClean="0"/>
              <a:t>Если входное значение </a:t>
            </a:r>
            <a:r>
              <a:rPr lang="en-US" dirty="0" smtClean="0"/>
              <a:t>SP=nil</a:t>
            </a:r>
            <a:r>
              <a:rPr lang="ru-RU" dirty="0" smtClean="0"/>
              <a:t>, то функция возвращает </a:t>
            </a:r>
            <a:r>
              <a:rPr lang="en-US" dirty="0" smtClean="0"/>
              <a:t>nil </a:t>
            </a:r>
            <a:r>
              <a:rPr lang="ru-RU" dirty="0" smtClean="0"/>
              <a:t>и выводит сообщение об ошибке.</a:t>
            </a:r>
            <a:endParaRPr lang="en-US" dirty="0" smtClean="0"/>
          </a:p>
          <a:p>
            <a:r>
              <a:rPr lang="ru-RU" dirty="0" smtClean="0"/>
              <a:t>Удаление выполняется по следующей схеме:</a:t>
            </a:r>
          </a:p>
          <a:p>
            <a:pPr marL="342900" indent="-342900">
              <a:buAutoNum type="alphaLcParenR"/>
            </a:pPr>
            <a:r>
              <a:rPr lang="ru-RU" dirty="0" smtClean="0"/>
              <a:t>Сохранить в адресной переменной </a:t>
            </a:r>
            <a:r>
              <a:rPr lang="en-US" dirty="0" smtClean="0"/>
              <a:t>T </a:t>
            </a:r>
            <a:r>
              <a:rPr lang="ru-RU" dirty="0" smtClean="0"/>
              <a:t>значение </a:t>
            </a:r>
            <a:r>
              <a:rPr lang="en-US" dirty="0" smtClean="0"/>
              <a:t>SP</a:t>
            </a:r>
          </a:p>
          <a:p>
            <a:pPr marL="342900" indent="-342900">
              <a:buAutoNum type="alphaLcParenR"/>
            </a:pPr>
            <a:r>
              <a:rPr lang="ru-RU" dirty="0" smtClean="0"/>
              <a:t>Установить для </a:t>
            </a:r>
            <a:r>
              <a:rPr lang="en-US" dirty="0" smtClean="0"/>
              <a:t>SP </a:t>
            </a:r>
            <a:r>
              <a:rPr lang="ru-RU" dirty="0" smtClean="0"/>
              <a:t>значение = адресу следующего элемента</a:t>
            </a:r>
          </a:p>
          <a:p>
            <a:pPr marL="342900" indent="-342900">
              <a:buAutoNum type="alphaLcParenR"/>
            </a:pPr>
            <a:r>
              <a:rPr lang="ru-RU" dirty="0" smtClean="0"/>
              <a:t>Удалить старый элемент командой </a:t>
            </a:r>
            <a:r>
              <a:rPr lang="en-US" dirty="0" smtClean="0"/>
              <a:t>dispose(T);</a:t>
            </a:r>
          </a:p>
          <a:p>
            <a:r>
              <a:rPr lang="en-US" dirty="0" smtClean="0"/>
              <a:t>3) </a:t>
            </a:r>
            <a:r>
              <a:rPr lang="ru-RU" dirty="0" smtClean="0"/>
              <a:t>Написать процедуру, которая выводит на печать все элементы структуры данных от левого до </a:t>
            </a:r>
            <a:r>
              <a:rPr lang="en-US" dirty="0" smtClean="0"/>
              <a:t>nil</a:t>
            </a:r>
            <a:r>
              <a:rPr lang="ru-RU" dirty="0" smtClean="0"/>
              <a:t>. В процессе печати </a:t>
            </a:r>
          </a:p>
          <a:p>
            <a:r>
              <a:rPr lang="ru-RU" dirty="0" smtClean="0"/>
              <a:t>необходимо печатаемый элемент удалять. В конце печати </a:t>
            </a:r>
            <a:r>
              <a:rPr lang="en-US" dirty="0" smtClean="0"/>
              <a:t>SP=nil</a:t>
            </a:r>
            <a:r>
              <a:rPr lang="ru-RU" dirty="0" smtClean="0"/>
              <a:t>  </a:t>
            </a:r>
            <a:endParaRPr lang="en-US" dirty="0" smtClean="0"/>
          </a:p>
          <a:p>
            <a:r>
              <a:rPr lang="ru-RU" dirty="0" smtClean="0"/>
              <a:t>Необходимые для выполнения работы </a:t>
            </a:r>
            <a:r>
              <a:rPr lang="en-US" dirty="0" err="1" smtClean="0"/>
              <a:t>pascal</a:t>
            </a:r>
            <a:r>
              <a:rPr lang="en-US" dirty="0" smtClean="0"/>
              <a:t> – </a:t>
            </a:r>
            <a:r>
              <a:rPr lang="ru-RU" dirty="0" smtClean="0"/>
              <a:t>фрагменты были представлены на предыдущем уроке…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076060"/>
            <a:ext cx="2968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Адрес загрузки </a:t>
            </a:r>
            <a:r>
              <a:rPr lang="en-US" dirty="0" smtClean="0"/>
              <a:t>Whiteboard:</a:t>
            </a:r>
            <a:endParaRPr lang="ru-RU" dirty="0"/>
          </a:p>
        </p:txBody>
      </p:sp>
      <p:sp>
        <p:nvSpPr>
          <p:cNvPr id="3" name="Прямоугольник 2">
            <a:hlinkClick r:id="rId2"/>
          </p:cNvPr>
          <p:cNvSpPr/>
          <p:nvPr/>
        </p:nvSpPr>
        <p:spPr>
          <a:xfrm>
            <a:off x="2862842" y="5905321"/>
            <a:ext cx="93291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hlinkClick r:id="rId2"/>
              </a:rPr>
              <a:t>https://wbd.ms/share/v2/aHR0cHM6Ly93aGl0ZWJvYXJkLm1pY3Jvc29mdC5jb20vYXBpL3YxLjAvd2hpdGVib2FyZHMvcmVkZWVtLzJhNmYzYWUyNDkwNTRkNjg4OGExYmJhZjM4MzFlZmFhX0JCQTcxNzYyLTEyRTAtNDJFMS1CMzI0LTVCMTMxRjQyNEUzRA==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662943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196</Words>
  <Application>Microsoft Office PowerPoint</Application>
  <PresentationFormat>Широкоэкранный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Олег Левченко</cp:lastModifiedBy>
  <cp:revision>6</cp:revision>
  <dcterms:created xsi:type="dcterms:W3CDTF">2020-11-25T18:05:42Z</dcterms:created>
  <dcterms:modified xsi:type="dcterms:W3CDTF">2020-11-25T20:18:28Z</dcterms:modified>
</cp:coreProperties>
</file>