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DABF7-1498-4EF1-9B6A-EDAD32750471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36F93-4F74-4D39-955C-30E2A29010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0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36F93-4F74-4D39-955C-30E2A29010F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70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67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26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545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18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22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37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42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84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9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86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57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CB8A3-C417-4364-9552-9449B561DD63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0B0D6-F34F-4214-B21F-59AB7A8CA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7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757671"/>
              </p:ext>
            </p:extLst>
          </p:nvPr>
        </p:nvGraphicFramePr>
        <p:xfrm>
          <a:off x="338138" y="3149600"/>
          <a:ext cx="844232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" imgW="5232240" imgH="495000" progId="Equation.DSMT4">
                  <p:embed/>
                </p:oleObj>
              </mc:Choice>
              <mc:Fallback>
                <p:oleObj name="Equation" r:id="rId4" imgW="52322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8138" y="3149600"/>
                        <a:ext cx="8442325" cy="798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27695"/>
            <a:ext cx="736541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ru-RU" dirty="0" smtClean="0"/>
              <a:t>Для заданного выражения построить дерево операций в котором: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Действие указать в узле, а рядом – его уровень (см. Рис. 1, 2):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При выборе порядка действий в цепочке одинакового приоритета</a:t>
            </a:r>
          </a:p>
          <a:p>
            <a:r>
              <a:rPr lang="ru-RU" dirty="0" smtClean="0"/>
              <a:t>действия выполнять слева-направо (как показано на рисунках)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ru-RU" dirty="0" smtClean="0"/>
              <a:t>Преобразовать выражение таким образом, чтобы дерево операций </a:t>
            </a:r>
          </a:p>
          <a:p>
            <a:r>
              <a:rPr lang="ru-RU" dirty="0" smtClean="0"/>
              <a:t>для него стало наименьшей возможной высоты, построить это дерево </a:t>
            </a:r>
          </a:p>
          <a:p>
            <a:r>
              <a:rPr lang="ru-RU" dirty="0" smtClean="0"/>
              <a:t>(использовать переместительные законы сложения и умножения)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ru-RU" dirty="0" smtClean="0"/>
              <a:t>Для заданного дерева операций записать выражение</a:t>
            </a:r>
            <a:endParaRPr lang="en-US" dirty="0" smtClean="0"/>
          </a:p>
          <a:p>
            <a:r>
              <a:rPr lang="ru-RU" sz="1600" i="1" dirty="0" smtClean="0"/>
              <a:t>При выполнении задания выражение необходимо записывать по ширине листа</a:t>
            </a:r>
            <a:r>
              <a:rPr lang="ru-RU" dirty="0" smtClean="0"/>
              <a:t> </a:t>
            </a:r>
          </a:p>
        </p:txBody>
      </p:sp>
      <p:grpSp>
        <p:nvGrpSpPr>
          <p:cNvPr id="81" name="Группа 80"/>
          <p:cNvGrpSpPr/>
          <p:nvPr/>
        </p:nvGrpSpPr>
        <p:grpSpPr>
          <a:xfrm>
            <a:off x="7092280" y="116632"/>
            <a:ext cx="1942008" cy="1224136"/>
            <a:chOff x="6950472" y="44624"/>
            <a:chExt cx="1942008" cy="1224136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6950472" y="44624"/>
              <a:ext cx="1437952" cy="1224136"/>
              <a:chOff x="7020272" y="404664"/>
              <a:chExt cx="1437952" cy="1224136"/>
            </a:xfrm>
          </p:grpSpPr>
          <p:sp>
            <p:nvSpPr>
              <p:cNvPr id="8" name="Овал 7"/>
              <p:cNvSpPr/>
              <p:nvPr/>
            </p:nvSpPr>
            <p:spPr>
              <a:xfrm>
                <a:off x="7020272" y="404664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7308304" y="404664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+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Овал 9"/>
              <p:cNvSpPr/>
              <p:nvPr/>
            </p:nvSpPr>
            <p:spPr>
              <a:xfrm>
                <a:off x="7596336" y="404664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Овал 10"/>
              <p:cNvSpPr/>
              <p:nvPr/>
            </p:nvSpPr>
            <p:spPr>
              <a:xfrm>
                <a:off x="7884368" y="404664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-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8170192" y="404664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C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Овал 12"/>
              <p:cNvSpPr/>
              <p:nvPr/>
            </p:nvSpPr>
            <p:spPr>
              <a:xfrm>
                <a:off x="7308304" y="908720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+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Овал 13"/>
              <p:cNvSpPr/>
              <p:nvPr/>
            </p:nvSpPr>
            <p:spPr>
              <a:xfrm>
                <a:off x="7740352" y="1232756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-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" name="Прямая соединительная линия 15"/>
              <p:cNvCxnSpPr>
                <a:stCxn id="8" idx="4"/>
                <a:endCxn id="13" idx="4"/>
              </p:cNvCxnSpPr>
              <p:nvPr/>
            </p:nvCxnSpPr>
            <p:spPr>
              <a:xfrm>
                <a:off x="7164288" y="692696"/>
                <a:ext cx="288032" cy="50405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>
                <a:stCxn id="10" idx="4"/>
                <a:endCxn id="13" idx="4"/>
              </p:cNvCxnSpPr>
              <p:nvPr/>
            </p:nvCxnSpPr>
            <p:spPr>
              <a:xfrm flipH="1">
                <a:off x="7452320" y="692696"/>
                <a:ext cx="288032" cy="50405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>
                <a:stCxn id="13" idx="4"/>
                <a:endCxn id="14" idx="4"/>
              </p:cNvCxnSpPr>
              <p:nvPr/>
            </p:nvCxnSpPr>
            <p:spPr>
              <a:xfrm>
                <a:off x="7452320" y="1196752"/>
                <a:ext cx="432048" cy="324036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/>
              <p:cNvCxnSpPr>
                <a:stCxn id="12" idx="4"/>
                <a:endCxn id="14" idx="4"/>
              </p:cNvCxnSpPr>
              <p:nvPr/>
            </p:nvCxnSpPr>
            <p:spPr>
              <a:xfrm flipH="1">
                <a:off x="7884368" y="692696"/>
                <a:ext cx="429840" cy="82809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Овал 33"/>
              <p:cNvSpPr/>
              <p:nvPr/>
            </p:nvSpPr>
            <p:spPr>
              <a:xfrm>
                <a:off x="7524328" y="1025140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1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7882160" y="1340768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2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6" name="Прямоугольник 35"/>
            <p:cNvSpPr/>
            <p:nvPr/>
          </p:nvSpPr>
          <p:spPr>
            <a:xfrm>
              <a:off x="8138748" y="764704"/>
              <a:ext cx="7537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Рис. 1</a:t>
              </a:r>
              <a:endParaRPr lang="ru-RU" dirty="0"/>
            </a:p>
          </p:txBody>
        </p:sp>
      </p:grpSp>
      <p:grpSp>
        <p:nvGrpSpPr>
          <p:cNvPr id="80" name="Группа 79"/>
          <p:cNvGrpSpPr/>
          <p:nvPr/>
        </p:nvGrpSpPr>
        <p:grpSpPr>
          <a:xfrm>
            <a:off x="7164288" y="1412776"/>
            <a:ext cx="1944216" cy="864096"/>
            <a:chOff x="7164288" y="1412776"/>
            <a:chExt cx="1944216" cy="864096"/>
          </a:xfrm>
        </p:grpSpPr>
        <p:grpSp>
          <p:nvGrpSpPr>
            <p:cNvPr id="78" name="Группа 77"/>
            <p:cNvGrpSpPr/>
            <p:nvPr/>
          </p:nvGrpSpPr>
          <p:grpSpPr>
            <a:xfrm>
              <a:off x="7164288" y="1412776"/>
              <a:ext cx="1437952" cy="861898"/>
              <a:chOff x="7023584" y="3723209"/>
              <a:chExt cx="1437952" cy="861898"/>
            </a:xfrm>
          </p:grpSpPr>
          <p:sp>
            <p:nvSpPr>
              <p:cNvPr id="39" name="Овал 38"/>
              <p:cNvSpPr/>
              <p:nvPr/>
            </p:nvSpPr>
            <p:spPr>
              <a:xfrm>
                <a:off x="7023584" y="3723209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7311616" y="3723209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+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7599648" y="3723209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7887680" y="3723209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-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8173504" y="3723209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C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7382520" y="4034522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+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Овал 44"/>
              <p:cNvSpPr/>
              <p:nvPr/>
            </p:nvSpPr>
            <p:spPr>
              <a:xfrm>
                <a:off x="7743664" y="4351091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-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>
                <a:stCxn id="39" idx="5"/>
                <a:endCxn id="44" idx="1"/>
              </p:cNvCxnSpPr>
              <p:nvPr/>
            </p:nvCxnSpPr>
            <p:spPr>
              <a:xfrm>
                <a:off x="7269435" y="3969060"/>
                <a:ext cx="139445" cy="918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>
                <a:stCxn id="41" idx="3"/>
                <a:endCxn id="44" idx="7"/>
              </p:cNvCxnSpPr>
              <p:nvPr/>
            </p:nvCxnSpPr>
            <p:spPr>
              <a:xfrm flipH="1">
                <a:off x="7536160" y="3969060"/>
                <a:ext cx="105669" cy="918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>
                <a:stCxn id="44" idx="4"/>
                <a:endCxn id="45" idx="1"/>
              </p:cNvCxnSpPr>
              <p:nvPr/>
            </p:nvCxnSpPr>
            <p:spPr>
              <a:xfrm>
                <a:off x="7472520" y="4214522"/>
                <a:ext cx="297504" cy="1629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>
                <a:stCxn id="43" idx="4"/>
                <a:endCxn id="45" idx="7"/>
              </p:cNvCxnSpPr>
              <p:nvPr/>
            </p:nvCxnSpPr>
            <p:spPr>
              <a:xfrm flipH="1">
                <a:off x="7897304" y="4011241"/>
                <a:ext cx="420216" cy="366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Овал 49"/>
              <p:cNvSpPr/>
              <p:nvPr/>
            </p:nvSpPr>
            <p:spPr>
              <a:xfrm>
                <a:off x="7524328" y="3980506"/>
                <a:ext cx="288032" cy="288032"/>
              </a:xfrm>
              <a:prstGeom prst="ellipse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1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Овал 50"/>
              <p:cNvSpPr/>
              <p:nvPr/>
            </p:nvSpPr>
            <p:spPr>
              <a:xfrm>
                <a:off x="7884368" y="4297075"/>
                <a:ext cx="288032" cy="28803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2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9" name="Прямоугольник 78"/>
            <p:cNvSpPr/>
            <p:nvPr/>
          </p:nvSpPr>
          <p:spPr>
            <a:xfrm>
              <a:off x="8354772" y="1907540"/>
              <a:ext cx="7537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Рис. 2</a:t>
              </a:r>
              <a:endParaRPr lang="ru-RU" dirty="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172757" y="2780928"/>
            <a:ext cx="5777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/>
              <a:t>Заданное выражение (по вариантам, для заданий 1 и 2):</a:t>
            </a:r>
            <a:endParaRPr lang="ru-RU" u="sng" dirty="0"/>
          </a:p>
        </p:txBody>
      </p:sp>
      <p:sp>
        <p:nvSpPr>
          <p:cNvPr id="83" name="TextBox 82"/>
          <p:cNvSpPr txBox="1"/>
          <p:nvPr/>
        </p:nvSpPr>
        <p:spPr>
          <a:xfrm>
            <a:off x="172756" y="4005064"/>
            <a:ext cx="5046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/>
              <a:t>Заданное дерево (по вариантам, для задания 3):</a:t>
            </a:r>
            <a:endParaRPr lang="ru-RU" u="sng" dirty="0"/>
          </a:p>
        </p:txBody>
      </p:sp>
      <p:graphicFrame>
        <p:nvGraphicFramePr>
          <p:cNvPr id="84" name="Таблица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862592"/>
              </p:ext>
            </p:extLst>
          </p:nvPr>
        </p:nvGraphicFramePr>
        <p:xfrm>
          <a:off x="13432" y="4374396"/>
          <a:ext cx="9095072" cy="2366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7536"/>
                <a:gridCol w="4547536"/>
              </a:tblGrid>
              <a:tr h="236697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Вариант 1</a:t>
                      </a:r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Вариант 2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74" name="Группа 273"/>
          <p:cNvGrpSpPr/>
          <p:nvPr/>
        </p:nvGrpSpPr>
        <p:grpSpPr>
          <a:xfrm>
            <a:off x="179512" y="4189730"/>
            <a:ext cx="4320480" cy="2497622"/>
            <a:chOff x="179512" y="4509120"/>
            <a:chExt cx="4320480" cy="2178232"/>
          </a:xfrm>
        </p:grpSpPr>
        <p:sp>
          <p:nvSpPr>
            <p:cNvPr id="88" name="Овал 87"/>
            <p:cNvSpPr/>
            <p:nvPr/>
          </p:nvSpPr>
          <p:spPr>
            <a:xfrm>
              <a:off x="179512" y="4509120"/>
              <a:ext cx="288032" cy="288032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0" name="Овал 89"/>
            <p:cNvSpPr/>
            <p:nvPr/>
          </p:nvSpPr>
          <p:spPr>
            <a:xfrm>
              <a:off x="683568" y="4509120"/>
              <a:ext cx="288032" cy="288032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2" name="Овал 91"/>
            <p:cNvSpPr/>
            <p:nvPr/>
          </p:nvSpPr>
          <p:spPr>
            <a:xfrm>
              <a:off x="1187624" y="4509120"/>
              <a:ext cx="288032" cy="288032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3" name="Овал 92"/>
            <p:cNvSpPr/>
            <p:nvPr/>
          </p:nvSpPr>
          <p:spPr>
            <a:xfrm>
              <a:off x="3084534" y="4956909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+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4" name="Овал 93"/>
            <p:cNvSpPr/>
            <p:nvPr/>
          </p:nvSpPr>
          <p:spPr>
            <a:xfrm>
              <a:off x="2725346" y="5695740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-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95" name="Прямая соединительная линия 94"/>
            <p:cNvCxnSpPr>
              <a:stCxn id="93" idx="7"/>
              <a:endCxn id="117" idx="4"/>
            </p:cNvCxnSpPr>
            <p:nvPr/>
          </p:nvCxnSpPr>
          <p:spPr>
            <a:xfrm flipV="1">
              <a:off x="3238174" y="4797152"/>
              <a:ext cx="181698" cy="186117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>
              <a:stCxn id="116" idx="4"/>
              <a:endCxn id="93" idx="1"/>
            </p:cNvCxnSpPr>
            <p:nvPr/>
          </p:nvCxnSpPr>
          <p:spPr>
            <a:xfrm>
              <a:off x="2915816" y="4797152"/>
              <a:ext cx="195078" cy="186117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>
              <a:stCxn id="94" idx="1"/>
              <a:endCxn id="129" idx="4"/>
            </p:cNvCxnSpPr>
            <p:nvPr/>
          </p:nvCxnSpPr>
          <p:spPr>
            <a:xfrm flipH="1" flipV="1">
              <a:off x="2153139" y="5153856"/>
              <a:ext cx="598567" cy="5682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>
              <a:stCxn id="93" idx="5"/>
              <a:endCxn id="124" idx="1"/>
            </p:cNvCxnSpPr>
            <p:nvPr/>
          </p:nvCxnSpPr>
          <p:spPr>
            <a:xfrm>
              <a:off x="3238174" y="5110549"/>
              <a:ext cx="262074" cy="16859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Овал 113"/>
            <p:cNvSpPr/>
            <p:nvPr/>
          </p:nvSpPr>
          <p:spPr>
            <a:xfrm>
              <a:off x="1691680" y="4509120"/>
              <a:ext cx="288032" cy="288032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2267744" y="4509120"/>
              <a:ext cx="288032" cy="288032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6" name="Овал 115"/>
            <p:cNvSpPr/>
            <p:nvPr/>
          </p:nvSpPr>
          <p:spPr>
            <a:xfrm>
              <a:off x="2771800" y="4509120"/>
              <a:ext cx="288032" cy="288032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3275856" y="4509120"/>
              <a:ext cx="288032" cy="288032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3707904" y="4509120"/>
              <a:ext cx="288032" cy="288032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4211960" y="4509120"/>
              <a:ext cx="288032" cy="288032"/>
            </a:xfrm>
            <a:prstGeom prst="ellipse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593568" y="5402195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endParaRPr lang="ru-RU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3473888" y="5252782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x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3592707" y="6109561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971600" y="4977172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smtClean="0">
                  <a:solidFill>
                    <a:schemeClr val="tx1"/>
                  </a:solidFill>
                </a:rPr>
                <a:t>-</a:t>
              </a:r>
            </a:p>
          </p:txBody>
        </p:sp>
        <p:sp>
          <p:nvSpPr>
            <p:cNvPr id="128" name="Овал 127"/>
            <p:cNvSpPr/>
            <p:nvPr/>
          </p:nvSpPr>
          <p:spPr>
            <a:xfrm>
              <a:off x="2661706" y="6507352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x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2063139" y="4973856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32" name="Прямая соединительная линия 131"/>
            <p:cNvCxnSpPr>
              <a:stCxn id="124" idx="3"/>
              <a:endCxn id="94" idx="7"/>
            </p:cNvCxnSpPr>
            <p:nvPr/>
          </p:nvCxnSpPr>
          <p:spPr>
            <a:xfrm flipH="1">
              <a:off x="2878986" y="5406422"/>
              <a:ext cx="621262" cy="315678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>
              <a:stCxn id="126" idx="3"/>
              <a:endCxn id="128" idx="7"/>
            </p:cNvCxnSpPr>
            <p:nvPr/>
          </p:nvCxnSpPr>
          <p:spPr>
            <a:xfrm flipH="1">
              <a:off x="2815346" y="6263201"/>
              <a:ext cx="803721" cy="270511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Прямая соединительная линия 133"/>
            <p:cNvCxnSpPr>
              <a:stCxn id="94" idx="5"/>
              <a:endCxn id="126" idx="1"/>
            </p:cNvCxnSpPr>
            <p:nvPr/>
          </p:nvCxnSpPr>
          <p:spPr>
            <a:xfrm>
              <a:off x="2878986" y="5849380"/>
              <a:ext cx="740081" cy="286541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Прямая соединительная линия 134"/>
            <p:cNvCxnSpPr>
              <a:stCxn id="118" idx="4"/>
              <a:endCxn id="124" idx="7"/>
            </p:cNvCxnSpPr>
            <p:nvPr/>
          </p:nvCxnSpPr>
          <p:spPr>
            <a:xfrm flipH="1">
              <a:off x="3627528" y="4797152"/>
              <a:ext cx="224392" cy="481990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>
              <a:stCxn id="92" idx="4"/>
              <a:endCxn id="127" idx="7"/>
            </p:cNvCxnSpPr>
            <p:nvPr/>
          </p:nvCxnSpPr>
          <p:spPr>
            <a:xfrm flipH="1">
              <a:off x="1125240" y="4797152"/>
              <a:ext cx="206400" cy="206380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Прямая соединительная линия 148"/>
            <p:cNvCxnSpPr>
              <a:stCxn id="115" idx="4"/>
              <a:endCxn id="129" idx="7"/>
            </p:cNvCxnSpPr>
            <p:nvPr/>
          </p:nvCxnSpPr>
          <p:spPr>
            <a:xfrm flipH="1">
              <a:off x="2216779" y="4797152"/>
              <a:ext cx="194981" cy="203064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>
              <a:stCxn id="90" idx="4"/>
              <a:endCxn id="127" idx="1"/>
            </p:cNvCxnSpPr>
            <p:nvPr/>
          </p:nvCxnSpPr>
          <p:spPr>
            <a:xfrm>
              <a:off x="827584" y="4797152"/>
              <a:ext cx="170376" cy="206380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>
              <a:stCxn id="114" idx="4"/>
              <a:endCxn id="129" idx="1"/>
            </p:cNvCxnSpPr>
            <p:nvPr/>
          </p:nvCxnSpPr>
          <p:spPr>
            <a:xfrm>
              <a:off x="1835696" y="4797152"/>
              <a:ext cx="253803" cy="203064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/>
            <p:cNvCxnSpPr>
              <a:stCxn id="88" idx="4"/>
              <a:endCxn id="123" idx="1"/>
            </p:cNvCxnSpPr>
            <p:nvPr/>
          </p:nvCxnSpPr>
          <p:spPr>
            <a:xfrm>
              <a:off x="323528" y="4797152"/>
              <a:ext cx="296400" cy="63140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>
              <a:stCxn id="123" idx="4"/>
              <a:endCxn id="128" idx="1"/>
            </p:cNvCxnSpPr>
            <p:nvPr/>
          </p:nvCxnSpPr>
          <p:spPr>
            <a:xfrm>
              <a:off x="683568" y="5582195"/>
              <a:ext cx="2004498" cy="951517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/>
            <p:cNvCxnSpPr>
              <a:stCxn id="127" idx="4"/>
              <a:endCxn id="123" idx="7"/>
            </p:cNvCxnSpPr>
            <p:nvPr/>
          </p:nvCxnSpPr>
          <p:spPr>
            <a:xfrm flipH="1">
              <a:off x="747208" y="5157172"/>
              <a:ext cx="314392" cy="271383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Прямая соединительная линия 168"/>
            <p:cNvCxnSpPr>
              <a:stCxn id="119" idx="4"/>
              <a:endCxn id="126" idx="7"/>
            </p:cNvCxnSpPr>
            <p:nvPr/>
          </p:nvCxnSpPr>
          <p:spPr>
            <a:xfrm flipH="1">
              <a:off x="3746347" y="4797152"/>
              <a:ext cx="609629" cy="1338769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Группа 234"/>
          <p:cNvGrpSpPr/>
          <p:nvPr/>
        </p:nvGrpSpPr>
        <p:grpSpPr>
          <a:xfrm>
            <a:off x="4716016" y="4189731"/>
            <a:ext cx="4320480" cy="2407622"/>
            <a:chOff x="4716016" y="4515217"/>
            <a:chExt cx="4320480" cy="2082135"/>
          </a:xfrm>
        </p:grpSpPr>
        <p:cxnSp>
          <p:nvCxnSpPr>
            <p:cNvPr id="168" name="Прямая соединительная линия 167"/>
            <p:cNvCxnSpPr>
              <a:stCxn id="201" idx="4"/>
              <a:endCxn id="218" idx="1"/>
            </p:cNvCxnSpPr>
            <p:nvPr/>
          </p:nvCxnSpPr>
          <p:spPr>
            <a:xfrm>
              <a:off x="5364088" y="4803249"/>
              <a:ext cx="170376" cy="206380"/>
            </a:xfrm>
            <a:prstGeom prst="lin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2" name="Группа 231"/>
            <p:cNvGrpSpPr/>
            <p:nvPr/>
          </p:nvGrpSpPr>
          <p:grpSpPr>
            <a:xfrm>
              <a:off x="4716016" y="4515217"/>
              <a:ext cx="4320480" cy="2082135"/>
              <a:chOff x="3779912" y="4661520"/>
              <a:chExt cx="4320480" cy="2082135"/>
            </a:xfrm>
          </p:grpSpPr>
          <p:sp>
            <p:nvSpPr>
              <p:cNvPr id="200" name="Овал 199"/>
              <p:cNvSpPr/>
              <p:nvPr/>
            </p:nvSpPr>
            <p:spPr>
              <a:xfrm>
                <a:off x="3779912" y="4661520"/>
                <a:ext cx="288032" cy="288032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Овал 200"/>
              <p:cNvSpPr/>
              <p:nvPr/>
            </p:nvSpPr>
            <p:spPr>
              <a:xfrm>
                <a:off x="4283968" y="4661520"/>
                <a:ext cx="288032" cy="288032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Овал 201"/>
              <p:cNvSpPr/>
              <p:nvPr/>
            </p:nvSpPr>
            <p:spPr>
              <a:xfrm>
                <a:off x="4788024" y="4661520"/>
                <a:ext cx="288032" cy="288032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Овал 202"/>
              <p:cNvSpPr/>
              <p:nvPr/>
            </p:nvSpPr>
            <p:spPr>
              <a:xfrm>
                <a:off x="7200312" y="5129572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+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Овал 203"/>
              <p:cNvSpPr/>
              <p:nvPr/>
            </p:nvSpPr>
            <p:spPr>
              <a:xfrm>
                <a:off x="6192200" y="5129572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-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05" name="Прямая соединительная линия 204"/>
              <p:cNvCxnSpPr>
                <a:stCxn id="203" idx="7"/>
                <a:endCxn id="213" idx="4"/>
              </p:cNvCxnSpPr>
              <p:nvPr/>
            </p:nvCxnSpPr>
            <p:spPr>
              <a:xfrm flipV="1">
                <a:off x="7353952" y="4949552"/>
                <a:ext cx="98368" cy="2063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Прямая соединительная линия 205"/>
              <p:cNvCxnSpPr>
                <a:stCxn id="212" idx="4"/>
                <a:endCxn id="203" idx="1"/>
              </p:cNvCxnSpPr>
              <p:nvPr/>
            </p:nvCxnSpPr>
            <p:spPr>
              <a:xfrm>
                <a:off x="7020272" y="4949552"/>
                <a:ext cx="206400" cy="2063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Прямая соединительная линия 206"/>
              <p:cNvCxnSpPr>
                <a:stCxn id="204" idx="1"/>
                <a:endCxn id="210" idx="4"/>
              </p:cNvCxnSpPr>
              <p:nvPr/>
            </p:nvCxnSpPr>
            <p:spPr>
              <a:xfrm flipH="1" flipV="1">
                <a:off x="6012160" y="4949552"/>
                <a:ext cx="206400" cy="2063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Прямая соединительная линия 207"/>
              <p:cNvCxnSpPr>
                <a:stCxn id="203" idx="5"/>
                <a:endCxn id="216" idx="1"/>
              </p:cNvCxnSpPr>
              <p:nvPr/>
            </p:nvCxnSpPr>
            <p:spPr>
              <a:xfrm>
                <a:off x="7353952" y="5283212"/>
                <a:ext cx="207989" cy="14833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9" name="Овал 208"/>
              <p:cNvSpPr/>
              <p:nvPr/>
            </p:nvSpPr>
            <p:spPr>
              <a:xfrm>
                <a:off x="5292080" y="4661520"/>
                <a:ext cx="288032" cy="288032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Овал 209"/>
              <p:cNvSpPr/>
              <p:nvPr/>
            </p:nvSpPr>
            <p:spPr>
              <a:xfrm>
                <a:off x="5868144" y="4661520"/>
                <a:ext cx="288032" cy="288032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Овал 210"/>
              <p:cNvSpPr/>
              <p:nvPr/>
            </p:nvSpPr>
            <p:spPr>
              <a:xfrm>
                <a:off x="6372200" y="4661520"/>
                <a:ext cx="288032" cy="288032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Овал 211"/>
              <p:cNvSpPr/>
              <p:nvPr/>
            </p:nvSpPr>
            <p:spPr>
              <a:xfrm>
                <a:off x="6876256" y="4661520"/>
                <a:ext cx="288032" cy="288032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Овал 212"/>
              <p:cNvSpPr/>
              <p:nvPr/>
            </p:nvSpPr>
            <p:spPr>
              <a:xfrm>
                <a:off x="7308304" y="4661520"/>
                <a:ext cx="288032" cy="288032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Овал 213"/>
              <p:cNvSpPr/>
              <p:nvPr/>
            </p:nvSpPr>
            <p:spPr>
              <a:xfrm>
                <a:off x="7812360" y="4661520"/>
                <a:ext cx="288032" cy="288032"/>
              </a:xfrm>
              <a:prstGeom prst="ellipse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Овал 214"/>
              <p:cNvSpPr/>
              <p:nvPr/>
            </p:nvSpPr>
            <p:spPr>
              <a:xfrm>
                <a:off x="5536575" y="6563655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+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Овал 215"/>
              <p:cNvSpPr/>
              <p:nvPr/>
            </p:nvSpPr>
            <p:spPr>
              <a:xfrm>
                <a:off x="7535581" y="5405182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x</a:t>
                </a:r>
                <a:endParaRPr lang="ru-RU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Овал 216"/>
              <p:cNvSpPr/>
              <p:nvPr/>
            </p:nvSpPr>
            <p:spPr>
              <a:xfrm>
                <a:off x="6684934" y="6128074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/</a:t>
                </a:r>
                <a:endParaRPr lang="ru-RU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8" name="Овал 217"/>
              <p:cNvSpPr/>
              <p:nvPr/>
            </p:nvSpPr>
            <p:spPr>
              <a:xfrm>
                <a:off x="4572000" y="5129572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x</a:t>
                </a:r>
                <a:endParaRPr lang="ru-RU" sz="12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Овал 218"/>
              <p:cNvSpPr/>
              <p:nvPr/>
            </p:nvSpPr>
            <p:spPr>
              <a:xfrm>
                <a:off x="5382935" y="5812530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+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Овал 219"/>
              <p:cNvSpPr/>
              <p:nvPr/>
            </p:nvSpPr>
            <p:spPr>
              <a:xfrm>
                <a:off x="5796136" y="5489632"/>
                <a:ext cx="180000" cy="1800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/</a:t>
                </a:r>
                <a:endParaRPr lang="ru-RU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21" name="Прямая соединительная линия 220"/>
              <p:cNvCxnSpPr>
                <a:stCxn id="211" idx="4"/>
                <a:endCxn id="204" idx="7"/>
              </p:cNvCxnSpPr>
              <p:nvPr/>
            </p:nvCxnSpPr>
            <p:spPr>
              <a:xfrm flipH="1">
                <a:off x="6345840" y="4949552"/>
                <a:ext cx="170376" cy="2063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Прямая соединительная линия 221"/>
              <p:cNvCxnSpPr>
                <a:stCxn id="220" idx="3"/>
                <a:endCxn id="219" idx="7"/>
              </p:cNvCxnSpPr>
              <p:nvPr/>
            </p:nvCxnSpPr>
            <p:spPr>
              <a:xfrm flipH="1">
                <a:off x="5536575" y="5643272"/>
                <a:ext cx="285921" cy="19561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Прямая соединительная линия 222"/>
              <p:cNvCxnSpPr>
                <a:stCxn id="219" idx="5"/>
                <a:endCxn id="217" idx="1"/>
              </p:cNvCxnSpPr>
              <p:nvPr/>
            </p:nvCxnSpPr>
            <p:spPr>
              <a:xfrm>
                <a:off x="5536575" y="5966170"/>
                <a:ext cx="1174719" cy="18826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Прямая соединительная линия 223"/>
              <p:cNvCxnSpPr>
                <a:stCxn id="214" idx="4"/>
                <a:endCxn id="216" idx="7"/>
              </p:cNvCxnSpPr>
              <p:nvPr/>
            </p:nvCxnSpPr>
            <p:spPr>
              <a:xfrm flipH="1">
                <a:off x="7689221" y="4949552"/>
                <a:ext cx="267155" cy="48199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Прямая соединительная линия 224"/>
              <p:cNvCxnSpPr>
                <a:stCxn id="202" idx="4"/>
                <a:endCxn id="218" idx="7"/>
              </p:cNvCxnSpPr>
              <p:nvPr/>
            </p:nvCxnSpPr>
            <p:spPr>
              <a:xfrm flipH="1">
                <a:off x="4725640" y="4949552"/>
                <a:ext cx="206400" cy="2063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Прямая соединительная линия 225"/>
              <p:cNvCxnSpPr>
                <a:stCxn id="204" idx="3"/>
                <a:endCxn id="220" idx="7"/>
              </p:cNvCxnSpPr>
              <p:nvPr/>
            </p:nvCxnSpPr>
            <p:spPr>
              <a:xfrm flipH="1">
                <a:off x="5949776" y="5283212"/>
                <a:ext cx="268784" cy="2327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Прямая соединительная линия 226"/>
              <p:cNvCxnSpPr>
                <a:stCxn id="209" idx="4"/>
                <a:endCxn id="220" idx="1"/>
              </p:cNvCxnSpPr>
              <p:nvPr/>
            </p:nvCxnSpPr>
            <p:spPr>
              <a:xfrm>
                <a:off x="5436096" y="4949552"/>
                <a:ext cx="386400" cy="5664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Прямая соединительная линия 227"/>
              <p:cNvCxnSpPr>
                <a:stCxn id="200" idx="4"/>
                <a:endCxn id="215" idx="1"/>
              </p:cNvCxnSpPr>
              <p:nvPr/>
            </p:nvCxnSpPr>
            <p:spPr>
              <a:xfrm>
                <a:off x="3923928" y="4949552"/>
                <a:ext cx="1639007" cy="1640463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Прямая соединительная линия 228"/>
              <p:cNvCxnSpPr>
                <a:stCxn id="218" idx="4"/>
                <a:endCxn id="219" idx="1"/>
              </p:cNvCxnSpPr>
              <p:nvPr/>
            </p:nvCxnSpPr>
            <p:spPr>
              <a:xfrm>
                <a:off x="4662000" y="5309572"/>
                <a:ext cx="747295" cy="52931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Прямая соединительная линия 229"/>
              <p:cNvCxnSpPr>
                <a:stCxn id="217" idx="3"/>
                <a:endCxn id="215" idx="7"/>
              </p:cNvCxnSpPr>
              <p:nvPr/>
            </p:nvCxnSpPr>
            <p:spPr>
              <a:xfrm flipH="1">
                <a:off x="5690215" y="6281714"/>
                <a:ext cx="1021079" cy="308301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Прямая соединительная линия 230"/>
              <p:cNvCxnSpPr>
                <a:stCxn id="216" idx="3"/>
                <a:endCxn id="217" idx="7"/>
              </p:cNvCxnSpPr>
              <p:nvPr/>
            </p:nvCxnSpPr>
            <p:spPr>
              <a:xfrm flipH="1">
                <a:off x="6838574" y="5558822"/>
                <a:ext cx="723367" cy="59561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5690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Группа 104"/>
          <p:cNvGrpSpPr/>
          <p:nvPr/>
        </p:nvGrpSpPr>
        <p:grpSpPr>
          <a:xfrm>
            <a:off x="6227720" y="223422"/>
            <a:ext cx="2200581" cy="1296144"/>
            <a:chOff x="971600" y="1196752"/>
            <a:chExt cx="2200581" cy="1296144"/>
          </a:xfrm>
        </p:grpSpPr>
        <p:sp>
          <p:nvSpPr>
            <p:cNvPr id="41" name="Овал 40"/>
            <p:cNvSpPr/>
            <p:nvPr/>
          </p:nvSpPr>
          <p:spPr>
            <a:xfrm>
              <a:off x="971600" y="1196752"/>
              <a:ext cx="288032" cy="2880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1845928" y="1204962"/>
              <a:ext cx="288032" cy="28803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-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3" name="Овал 42"/>
            <p:cNvSpPr/>
            <p:nvPr/>
          </p:nvSpPr>
          <p:spPr>
            <a:xfrm>
              <a:off x="2207179" y="1212589"/>
              <a:ext cx="288032" cy="2880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4" name="Овал 43"/>
            <p:cNvSpPr/>
            <p:nvPr/>
          </p:nvSpPr>
          <p:spPr>
            <a:xfrm>
              <a:off x="2582136" y="1196752"/>
              <a:ext cx="288032" cy="28803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-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5" name="Овал 44"/>
            <p:cNvSpPr/>
            <p:nvPr/>
          </p:nvSpPr>
          <p:spPr>
            <a:xfrm>
              <a:off x="2884149" y="1196752"/>
              <a:ext cx="288032" cy="2880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6" name="Овал 45"/>
            <p:cNvSpPr/>
            <p:nvPr/>
          </p:nvSpPr>
          <p:spPr>
            <a:xfrm>
              <a:off x="1943728" y="2312896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-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7" name="Овал 46"/>
            <p:cNvSpPr/>
            <p:nvPr/>
          </p:nvSpPr>
          <p:spPr>
            <a:xfrm>
              <a:off x="2627784" y="1664824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-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Прямая соединительная линия 47"/>
            <p:cNvCxnSpPr>
              <a:stCxn id="86" idx="5"/>
              <a:endCxn id="46" idx="1"/>
            </p:cNvCxnSpPr>
            <p:nvPr/>
          </p:nvCxnSpPr>
          <p:spPr>
            <a:xfrm>
              <a:off x="1425171" y="1818464"/>
              <a:ext cx="544917" cy="520792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stCxn id="43" idx="5"/>
              <a:endCxn id="47" idx="1"/>
            </p:cNvCxnSpPr>
            <p:nvPr/>
          </p:nvCxnSpPr>
          <p:spPr>
            <a:xfrm>
              <a:off x="2453030" y="1458440"/>
              <a:ext cx="201114" cy="2327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stCxn id="45" idx="4"/>
              <a:endCxn id="47" idx="7"/>
            </p:cNvCxnSpPr>
            <p:nvPr/>
          </p:nvCxnSpPr>
          <p:spPr>
            <a:xfrm flipH="1">
              <a:off x="2781424" y="1484784"/>
              <a:ext cx="246741" cy="20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Овал 78"/>
            <p:cNvSpPr/>
            <p:nvPr/>
          </p:nvSpPr>
          <p:spPr>
            <a:xfrm>
              <a:off x="1475656" y="1200857"/>
              <a:ext cx="288032" cy="2880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0" name="Овал 79"/>
            <p:cNvSpPr/>
            <p:nvPr/>
          </p:nvSpPr>
          <p:spPr>
            <a:xfrm>
              <a:off x="1217451" y="1196752"/>
              <a:ext cx="288032" cy="28803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∙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6" name="Овал 85"/>
            <p:cNvSpPr/>
            <p:nvPr/>
          </p:nvSpPr>
          <p:spPr>
            <a:xfrm>
              <a:off x="1271531" y="1664824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x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7" name="Прямая соединительная линия 86"/>
            <p:cNvCxnSpPr>
              <a:stCxn id="86" idx="1"/>
              <a:endCxn id="41" idx="4"/>
            </p:cNvCxnSpPr>
            <p:nvPr/>
          </p:nvCxnSpPr>
          <p:spPr>
            <a:xfrm flipH="1" flipV="1">
              <a:off x="1115616" y="1484784"/>
              <a:ext cx="182275" cy="20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>
              <a:stCxn id="86" idx="7"/>
              <a:endCxn id="79" idx="4"/>
            </p:cNvCxnSpPr>
            <p:nvPr/>
          </p:nvCxnSpPr>
          <p:spPr>
            <a:xfrm flipV="1">
              <a:off x="1425171" y="1488889"/>
              <a:ext cx="194501" cy="202295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>
              <a:stCxn id="47" idx="3"/>
              <a:endCxn id="46" idx="7"/>
            </p:cNvCxnSpPr>
            <p:nvPr/>
          </p:nvCxnSpPr>
          <p:spPr>
            <a:xfrm flipH="1">
              <a:off x="2097368" y="1818464"/>
              <a:ext cx="556776" cy="520792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TextBox 105"/>
          <p:cNvSpPr txBox="1"/>
          <p:nvPr/>
        </p:nvSpPr>
        <p:spPr>
          <a:xfrm>
            <a:off x="107504" y="116632"/>
            <a:ext cx="54726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правильного выбора порядка действий </a:t>
            </a:r>
            <a:r>
              <a:rPr lang="ru-RU" dirty="0" smtClean="0"/>
              <a:t>нужно во всех действиях, где перед левым слагаемым стоит знак «-», записать этот минус в скобках вместе с этим слагаемым, а перед скобкой поставить знак «+»</a:t>
            </a:r>
            <a:r>
              <a:rPr lang="en-US" dirty="0" smtClean="0"/>
              <a:t>. </a:t>
            </a:r>
            <a:r>
              <a:rPr lang="ru-RU" dirty="0" smtClean="0"/>
              <a:t>Если этого не сделать, то можно легко ошибиться</a:t>
            </a:r>
            <a:r>
              <a:rPr lang="ru-RU" dirty="0" smtClean="0"/>
              <a:t>:</a:t>
            </a:r>
          </a:p>
          <a:p>
            <a:r>
              <a:rPr lang="en-US" dirty="0" smtClean="0"/>
              <a:t> </a:t>
            </a:r>
            <a:r>
              <a:rPr lang="ru-RU" dirty="0" smtClean="0"/>
              <a:t>Пусть </a:t>
            </a:r>
            <a:r>
              <a:rPr lang="en-US" dirty="0" smtClean="0"/>
              <a:t>A=4, B=3, C=2, D=1. </a:t>
            </a:r>
            <a:r>
              <a:rPr lang="ru-RU" dirty="0" smtClean="0"/>
              <a:t>Тогда, согласно изображенному дереву:  (4∙3) – (2-1)=12-1=11, тогда как на самом деле: 4</a:t>
            </a:r>
            <a:r>
              <a:rPr lang="ru-RU" dirty="0"/>
              <a:t> </a:t>
            </a:r>
            <a:r>
              <a:rPr lang="ru-RU" dirty="0" smtClean="0"/>
              <a:t>∙ 3-2-1=12-2-1=9</a:t>
            </a:r>
          </a:p>
          <a:p>
            <a:r>
              <a:rPr lang="ru-RU" dirty="0" smtClean="0"/>
              <a:t>Если предварительно преобразовать дерево:</a:t>
            </a:r>
            <a:r>
              <a:rPr lang="en-US" dirty="0" smtClean="0"/>
              <a:t>                                                              </a:t>
            </a:r>
            <a:endParaRPr lang="ru-RU" dirty="0"/>
          </a:p>
          <a:p>
            <a:r>
              <a:rPr lang="ru-RU" dirty="0" smtClean="0"/>
              <a:t>   4∙3+(-2)+(-1)=12-2-1=9.  Ответ верный.</a:t>
            </a:r>
          </a:p>
          <a:p>
            <a:endParaRPr lang="ru-RU" dirty="0"/>
          </a:p>
        </p:txBody>
      </p:sp>
      <p:sp>
        <p:nvSpPr>
          <p:cNvPr id="113" name="Овал 112"/>
          <p:cNvSpPr/>
          <p:nvPr/>
        </p:nvSpPr>
        <p:spPr>
          <a:xfrm>
            <a:off x="8668240" y="1144006"/>
            <a:ext cx="288032" cy="28803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166" name="Группа 165"/>
          <p:cNvGrpSpPr/>
          <p:nvPr/>
        </p:nvGrpSpPr>
        <p:grpSpPr>
          <a:xfrm>
            <a:off x="5733788" y="1700808"/>
            <a:ext cx="2942668" cy="1463900"/>
            <a:chOff x="6201332" y="2023485"/>
            <a:chExt cx="2942668" cy="1463900"/>
          </a:xfrm>
        </p:grpSpPr>
        <p:sp>
          <p:nvSpPr>
            <p:cNvPr id="110" name="Овал 109"/>
            <p:cNvSpPr/>
            <p:nvPr/>
          </p:nvSpPr>
          <p:spPr>
            <a:xfrm>
              <a:off x="6201332" y="2186872"/>
              <a:ext cx="288032" cy="2880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001816" y="2216705"/>
              <a:ext cx="288032" cy="28803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+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289848" y="2066498"/>
              <a:ext cx="871066" cy="588446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(-</a:t>
              </a:r>
              <a:r>
                <a:rPr lang="en-US" dirty="0">
                  <a:solidFill>
                    <a:schemeClr val="tx1"/>
                  </a:solidFill>
                </a:rPr>
                <a:t> C</a:t>
              </a:r>
              <a:r>
                <a:rPr lang="ru-RU" dirty="0" smtClean="0">
                  <a:solidFill>
                    <a:schemeClr val="tx1"/>
                  </a:solidFill>
                </a:rPr>
                <a:t>)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8327513" y="2023485"/>
              <a:ext cx="816487" cy="614806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(-</a:t>
              </a:r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r>
                <a:rPr lang="ru-RU" dirty="0" smtClean="0">
                  <a:solidFill>
                    <a:schemeClr val="tx1"/>
                  </a:solidFill>
                </a:rPr>
                <a:t>)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7568246" y="3307385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+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6" name="Овал 115"/>
            <p:cNvSpPr/>
            <p:nvPr/>
          </p:nvSpPr>
          <p:spPr>
            <a:xfrm>
              <a:off x="8194285" y="2817875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+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17" name="Прямая соединительная линия 116"/>
            <p:cNvCxnSpPr>
              <a:stCxn id="122" idx="5"/>
              <a:endCxn id="115" idx="1"/>
            </p:cNvCxnSpPr>
            <p:nvPr/>
          </p:nvCxnSpPr>
          <p:spPr>
            <a:xfrm>
              <a:off x="6665273" y="2741966"/>
              <a:ext cx="929333" cy="591779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>
              <a:stCxn id="112" idx="5"/>
              <a:endCxn id="116" idx="1"/>
            </p:cNvCxnSpPr>
            <p:nvPr/>
          </p:nvCxnSpPr>
          <p:spPr>
            <a:xfrm>
              <a:off x="8033349" y="2568768"/>
              <a:ext cx="187296" cy="2754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>
              <a:stCxn id="114" idx="3"/>
              <a:endCxn id="116" idx="7"/>
            </p:cNvCxnSpPr>
            <p:nvPr/>
          </p:nvCxnSpPr>
          <p:spPr>
            <a:xfrm flipH="1">
              <a:off x="8347925" y="2548255"/>
              <a:ext cx="99160" cy="29598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Овал 119"/>
            <p:cNvSpPr/>
            <p:nvPr/>
          </p:nvSpPr>
          <p:spPr>
            <a:xfrm>
              <a:off x="6691633" y="2195082"/>
              <a:ext cx="288032" cy="288032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6444208" y="2186872"/>
              <a:ext cx="288032" cy="28803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∙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2" name="Овал 121"/>
            <p:cNvSpPr/>
            <p:nvPr/>
          </p:nvSpPr>
          <p:spPr>
            <a:xfrm>
              <a:off x="6511633" y="2588326"/>
              <a:ext cx="180000" cy="18000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x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23" name="Прямая соединительная линия 122"/>
            <p:cNvCxnSpPr>
              <a:stCxn id="122" idx="1"/>
              <a:endCxn id="110" idx="4"/>
            </p:cNvCxnSpPr>
            <p:nvPr/>
          </p:nvCxnSpPr>
          <p:spPr>
            <a:xfrm flipH="1" flipV="1">
              <a:off x="6345348" y="2474904"/>
              <a:ext cx="192645" cy="139782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>
              <a:stCxn id="122" idx="7"/>
              <a:endCxn id="120" idx="4"/>
            </p:cNvCxnSpPr>
            <p:nvPr/>
          </p:nvCxnSpPr>
          <p:spPr>
            <a:xfrm flipV="1">
              <a:off x="6665273" y="2483114"/>
              <a:ext cx="170376" cy="131572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/>
            <p:cNvCxnSpPr>
              <a:stCxn id="116" idx="3"/>
              <a:endCxn id="115" idx="7"/>
            </p:cNvCxnSpPr>
            <p:nvPr/>
          </p:nvCxnSpPr>
          <p:spPr>
            <a:xfrm flipH="1">
              <a:off x="7721886" y="2971515"/>
              <a:ext cx="498759" cy="362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Овал 150"/>
            <p:cNvSpPr/>
            <p:nvPr/>
          </p:nvSpPr>
          <p:spPr>
            <a:xfrm>
              <a:off x="8113206" y="2216705"/>
              <a:ext cx="288032" cy="28803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+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3953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277</Words>
  <Application>Microsoft Office PowerPoint</Application>
  <PresentationFormat>Экран (4:3)</PresentationFormat>
  <Paragraphs>89</Paragraphs>
  <Slides>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Equation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leomtl</dc:creator>
  <cp:lastModifiedBy>leomtl</cp:lastModifiedBy>
  <cp:revision>22</cp:revision>
  <dcterms:created xsi:type="dcterms:W3CDTF">2015-11-16T22:19:59Z</dcterms:created>
  <dcterms:modified xsi:type="dcterms:W3CDTF">2015-12-01T22:09:00Z</dcterms:modified>
</cp:coreProperties>
</file>