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311" r:id="rId3"/>
    <p:sldId id="314" r:id="rId4"/>
    <p:sldId id="317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E0E9C8A2-2990-4D97-AED0-6F4123ED28F9}">
          <p14:sldIdLst>
            <p14:sldId id="256"/>
            <p14:sldId id="311"/>
            <p14:sldId id="314"/>
            <p14:sldId id="31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сения" initials="К" lastIdx="1" clrIdx="0">
    <p:extLst>
      <p:ext uri="{19B8F6BF-5375-455C-9EA6-DF929625EA0E}">
        <p15:presenceInfo xmlns:p15="http://schemas.microsoft.com/office/powerpoint/2012/main" userId="Ксения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1716"/>
    <a:srgbClr val="939393"/>
    <a:srgbClr val="AEAEB0"/>
    <a:srgbClr val="F24750"/>
    <a:srgbClr val="EC4B4D"/>
    <a:srgbClr val="EA4F4D"/>
    <a:srgbClr val="EA4E50"/>
    <a:srgbClr val="EB4A4F"/>
    <a:srgbClr val="EE484C"/>
    <a:srgbClr val="EF4B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0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2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9360BD-E8CC-4BB7-A4A8-6CA57D16D36F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5BD7D-3CE9-43D3-B0A2-982C8D162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09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E82E33-DA1E-4E62-A8F2-531E7EE390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7FB4A28-97BC-4E43-9B02-7A5656CC97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19B3191-E766-43C1-98C1-D17180981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18E28-0D5E-47D8-9C2C-0A8A26D7B4DF}" type="datetime1">
              <a:rPr lang="ru-RU" smtClean="0"/>
              <a:t>05.04.2023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F88C92F-DD36-45F3-BD11-24860B6EA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EB1898B-A756-4036-8F5C-CAD7A1C33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7A2A-95A8-4FA2-9350-2C7084AE53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002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785244-8F6A-4A32-AF2D-8005A3464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369A03C-C2AD-4AD1-AEA8-D9BB5AA0F1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A40110-05E6-4FD6-BD7D-747EDA4A7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99DC5-DB7C-4D8D-9C1C-B3627CE70E71}" type="datetime1">
              <a:rPr lang="ru-RU" smtClean="0"/>
              <a:t>05.04.2023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E4AC35-A5C1-4F53-B291-CF8A778C7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3562936-7BF3-4785-99A3-529233F33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7A2A-95A8-4FA2-9350-2C7084AE53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2543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ADD4920-E548-4CCC-9409-2BC966FBFE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62DA66E-38C5-4223-8B0E-E785188ECA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333EFB5-852E-44EB-946E-ECE580604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3288B-1062-4A24-AFE1-BDB914941150}" type="datetime1">
              <a:rPr lang="ru-RU" smtClean="0"/>
              <a:t>05.04.2023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A72304-E126-4F3E-9C1E-61C229BC5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DFBC4DC-4BBD-4F4C-AC74-882D9CDB7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7A2A-95A8-4FA2-9350-2C7084AE53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6037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FD0301-971A-4C2F-BE6D-B396EE9F5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37A0E64-4E63-4D8D-BA32-58E2517C4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67C3A6-04C9-496A-A0EC-C2AAA9E5B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C2D7C-BD08-4E8D-81FB-B7126A57FEF9}" type="datetime1">
              <a:rPr lang="ru-RU" smtClean="0"/>
              <a:t>05.04.2023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0D056A8-4B74-4A6D-9151-9FDB0C43F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59E7586-DFA7-4D1E-9CC6-181BC6A10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7A2A-95A8-4FA2-9350-2C7084AE53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936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472207-7D49-49B6-8537-6A673AB28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80E190B-A18E-4F90-ACB6-F7FD16A4C5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58C00B-B3FB-4968-AD1F-6A5F521CA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8F45C-D6FB-4947-BAB5-C8D126959F27}" type="datetime1">
              <a:rPr lang="ru-RU" smtClean="0"/>
              <a:t>05.04.2023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3B10BF4-2B1A-4E74-9B9A-D3D49C3A4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1186F73-B05D-4E0B-A6C4-E6131F8A3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7A2A-95A8-4FA2-9350-2C7084AE53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5908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7222BB-2BBE-4964-8B34-4943431A7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4F353BA-4988-4202-A2AF-705028CBC6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DB887DC-AB1E-4308-B8D1-29838E9CD4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16D9073-1DDF-4596-A5DD-839EE54AF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AEFB2-ACA5-4A72-AAC1-C6F952E6C104}" type="datetime1">
              <a:rPr lang="ru-RU" smtClean="0"/>
              <a:t>05.04.2023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4BA8528-393D-47B2-8C55-AB869CC53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F0BC38B-87DC-4F80-B7B1-B559F739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7A2A-95A8-4FA2-9350-2C7084AE53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182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D371FB-2925-48BA-A0EF-190FB3C36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7DEA2A1-CF62-4E07-93EF-2C73152C8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839C928-A0F0-4296-BC28-D9BD4BC3E0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18429D4-448C-44AE-875D-3F92661C43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2B7B434-6327-4934-AE8D-D68316A852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B317294-5BE0-411C-903B-48059FA20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9A982-5645-43B9-84A1-905FB65FDC9E}" type="datetime1">
              <a:rPr lang="ru-RU" smtClean="0"/>
              <a:t>05.04.2023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E45F914-2024-433A-B87F-F716D2044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C63E12F-21F9-415E-9890-74826E6EA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7A2A-95A8-4FA2-9350-2C7084AE53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5625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88A5C5-BFBB-424C-A250-2E37DC8C3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049C33A-41CA-456B-8770-6AEDD0341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351DB-CC90-4EF1-B727-81968AB6A722}" type="datetime1">
              <a:rPr lang="ru-RU" smtClean="0"/>
              <a:t>05.04.2023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F243536-FB7F-4ED4-B786-D52206FA8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2686A8E-F400-44FD-A2B7-3E8AA7314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7A2A-95A8-4FA2-9350-2C7084AE53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772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FC87D4E-8AB0-4D34-80A4-7F18CA4B8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031DB-D346-4986-93C2-BC1ADF970FE5}" type="datetime1">
              <a:rPr lang="ru-RU" smtClean="0"/>
              <a:t>05.04.2023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2D93FE6-058C-4740-852C-0BF895E73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732C8C8-EDCB-4740-A798-6BD347493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7A2A-95A8-4FA2-9350-2C7084AE53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637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F10B43-1D58-4F92-96CC-0AD81F1D5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2658DCC-5E5D-4989-8D03-327B7BC903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BF71931-65C8-4B91-BE24-9967FEC8DA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C33BDE7-04A9-4B0F-A400-C43E2AD64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BCAF6-18F4-4F9C-9CCF-3E506739B393}" type="datetime1">
              <a:rPr lang="ru-RU" smtClean="0"/>
              <a:t>05.04.2023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C5B8F38-9634-4BE1-AF9C-AAF428FEC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816B1CE-F607-4851-90E1-395BB60C9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7A2A-95A8-4FA2-9350-2C7084AE53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068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57E20A-24A8-46DF-91C6-F9E46DEE1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F018044-1551-4B0C-97C8-1FFAE4E334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8AEA506-7C55-4FCB-859E-E6CCDCA7B2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678E501-20CD-40FD-A847-42BE2D061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A2D6C-751F-4902-A10B-6D1BB14184D8}" type="datetime1">
              <a:rPr lang="ru-RU" smtClean="0"/>
              <a:t>05.04.2023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4442060-3502-4375-9E5F-48F5DE372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D5F097F-03FD-4F4C-B127-A951E99AD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7A2A-95A8-4FA2-9350-2C7084AE53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543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DBFCCF-B7F9-4A7B-8DB3-92345BB52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E4D8FFC-1E68-44CE-B628-9A460D9CAA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DFF79B1-C1A3-4089-8BBB-8380447DB0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0E26F-59BD-4CE3-9E55-A0DE13F72C05}" type="datetime1">
              <a:rPr lang="ru-RU" smtClean="0"/>
              <a:t>05.04.2023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ECB277-6EA2-4C96-84AE-9229779313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3C706C9-FC56-4178-BCC7-A6CDA7CD3D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57A2A-95A8-4FA2-9350-2C7084AE53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582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61675A-1C4C-46C4-B093-969ECD3D0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4006" y="0"/>
            <a:ext cx="9281595" cy="533779"/>
          </a:xfrm>
        </p:spPr>
        <p:txBody>
          <a:bodyPr anchor="t">
            <a:noAutofit/>
          </a:bodyPr>
          <a:lstStyle/>
          <a:p>
            <a:pPr algn="l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Программирование на языке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Python.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Продвинутый уровень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DC8CDE9-9EC7-4832-9D5A-7B1A12752945}"/>
              </a:ext>
            </a:extLst>
          </p:cNvPr>
          <p:cNvSpPr txBox="1"/>
          <p:nvPr/>
        </p:nvSpPr>
        <p:spPr>
          <a:xfrm>
            <a:off x="785429" y="473569"/>
            <a:ext cx="10627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Модуль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Функции, модули,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файлы. 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 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Работа с модулями</a:t>
            </a:r>
            <a:endParaRPr lang="ru-RU" sz="2800" i="1" dirty="0">
              <a:solidFill>
                <a:srgbClr val="AEAE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682641CF-9F21-415E-823C-914A7582CF84}"/>
              </a:ext>
            </a:extLst>
          </p:cNvPr>
          <p:cNvSpPr txBox="1">
            <a:spLocks/>
          </p:cNvSpPr>
          <p:nvPr/>
        </p:nvSpPr>
        <p:spPr>
          <a:xfrm>
            <a:off x="86264" y="1164566"/>
            <a:ext cx="3769743" cy="43017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Определение модуля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Объект 2">
            <a:extLst>
              <a:ext uri="{FF2B5EF4-FFF2-40B4-BE49-F238E27FC236}">
                <a16:creationId xmlns:a16="http://schemas.microsoft.com/office/drawing/2014/main" id="{76BD3693-F418-4F5F-8898-2B80588367EC}"/>
              </a:ext>
            </a:extLst>
          </p:cNvPr>
          <p:cNvSpPr txBox="1">
            <a:spLocks/>
          </p:cNvSpPr>
          <p:nvPr/>
        </p:nvSpPr>
        <p:spPr>
          <a:xfrm>
            <a:off x="64422" y="1655913"/>
            <a:ext cx="11848657" cy="10527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dirty="0" smtClean="0"/>
              <a:t>Модулем в языке </a:t>
            </a:r>
            <a:r>
              <a:rPr lang="en-US" dirty="0" smtClean="0"/>
              <a:t>P</a:t>
            </a:r>
            <a:r>
              <a:rPr lang="ru-RU" dirty="0" err="1" smtClean="0"/>
              <a:t>ython</a:t>
            </a:r>
            <a:r>
              <a:rPr lang="ru-RU" dirty="0" smtClean="0"/>
              <a:t> может быть любой программный файл, который содержит код, включая функции, класс или переменные </a:t>
            </a:r>
            <a:r>
              <a:rPr lang="ru-RU" dirty="0" err="1" smtClean="0"/>
              <a:t>Python</a:t>
            </a:r>
            <a:r>
              <a:rPr lang="ru-RU" dirty="0" smtClean="0"/>
              <a:t>. Таким образом, можно сказать, что любой файл с кодом, сохраненный с расширением(.</a:t>
            </a:r>
            <a:r>
              <a:rPr lang="ru-RU" dirty="0" err="1" smtClean="0"/>
              <a:t>py</a:t>
            </a:r>
            <a:r>
              <a:rPr lang="ru-RU" dirty="0" smtClean="0"/>
              <a:t>), рассматривается как модуль.</a:t>
            </a:r>
            <a:endParaRPr lang="ru-RU" dirty="0"/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682641CF-9F21-415E-823C-914A7582CF84}"/>
              </a:ext>
            </a:extLst>
          </p:cNvPr>
          <p:cNvSpPr txBox="1">
            <a:spLocks/>
          </p:cNvSpPr>
          <p:nvPr/>
        </p:nvSpPr>
        <p:spPr>
          <a:xfrm>
            <a:off x="0" y="2895394"/>
            <a:ext cx="4244196" cy="4344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Преимущества модулей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4" name="Объект 2">
            <a:extLst>
              <a:ext uri="{FF2B5EF4-FFF2-40B4-BE49-F238E27FC236}">
                <a16:creationId xmlns:a16="http://schemas.microsoft.com/office/drawing/2014/main" id="{76BD3693-F418-4F5F-8898-2B80588367EC}"/>
              </a:ext>
            </a:extLst>
          </p:cNvPr>
          <p:cNvSpPr txBox="1">
            <a:spLocks/>
          </p:cNvSpPr>
          <p:nvPr/>
        </p:nvSpPr>
        <p:spPr>
          <a:xfrm>
            <a:off x="0" y="3372567"/>
            <a:ext cx="12012558" cy="33387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dirty="0" smtClean="0"/>
              <a:t>Обеспечивается многократное использование программного кода в различных программах за счет сохранения его в файлах с возможностью повторной загрузки и запуска кода столько раз, сколько потребуется;</a:t>
            </a:r>
          </a:p>
          <a:p>
            <a:pPr algn="just"/>
            <a:r>
              <a:rPr lang="ru-RU" dirty="0" smtClean="0"/>
              <a:t>Разбивается пространство имен программы на отдельные замкнутые пакеты, сводя к минимуму вероятность конфликта имен, поскольку все имена каждого отдельного модуля становятся видимыми в основном пространстве только после импортирования модуля;</a:t>
            </a:r>
          </a:p>
          <a:p>
            <a:pPr algn="just"/>
            <a:r>
              <a:rPr lang="ru-RU" dirty="0" smtClean="0"/>
              <a:t>Может использоваться для независимой разработки компонентов, а также реализации служб или данных для совместного использования, за счет возможности последующего импортирования множеством клиентов.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583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2641CF-9F21-415E-823C-914A7582C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10" y="284671"/>
            <a:ext cx="3398807" cy="443028"/>
          </a:xfrm>
        </p:spPr>
        <p:txBody>
          <a:bodyPr>
            <a:noAutofit/>
          </a:bodyPr>
          <a:lstStyle/>
          <a:p>
            <a:pPr algn="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Категории модулей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7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1462426" y="6137999"/>
            <a:ext cx="719846" cy="720001"/>
          </a:xfrm>
        </p:spPr>
        <p:txBody>
          <a:bodyPr anchor="b"/>
          <a:lstStyle/>
          <a:p>
            <a:fld id="{ADD57A2A-95A8-4FA2-9350-2C7084AE5356}" type="slidenum">
              <a:rPr lang="ru-RU" sz="1800" b="1" smtClean="0">
                <a:solidFill>
                  <a:schemeClr val="bg1"/>
                </a:solidFill>
              </a:rPr>
              <a:pPr/>
              <a:t>2</a:t>
            </a:fld>
            <a:endParaRPr lang="ru-RU" sz="1800" b="1" dirty="0">
              <a:solidFill>
                <a:schemeClr val="bg1"/>
              </a:solidFill>
            </a:endParaRPr>
          </a:p>
        </p:txBody>
      </p:sp>
      <p:pic>
        <p:nvPicPr>
          <p:cNvPr id="11" name="Рисунок 1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401"/>
          <a:stretch/>
        </p:blipFill>
        <p:spPr bwMode="auto">
          <a:xfrm>
            <a:off x="0" y="1121433"/>
            <a:ext cx="3554083" cy="273457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Заголовок 3"/>
          <p:cNvSpPr txBox="1">
            <a:spLocks/>
          </p:cNvSpPr>
          <p:nvPr/>
        </p:nvSpPr>
        <p:spPr>
          <a:xfrm>
            <a:off x="5236234" y="215661"/>
            <a:ext cx="5037826" cy="4226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встроенные модули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565925"/>
              </p:ext>
            </p:extLst>
          </p:nvPr>
        </p:nvGraphicFramePr>
        <p:xfrm>
          <a:off x="3625969" y="862640"/>
          <a:ext cx="8462514" cy="31313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82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80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733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Имя модуля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Описание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12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math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Модуль функций вещественных </a:t>
                      </a:r>
                      <a:r>
                        <a:rPr lang="ru-RU" sz="2000" dirty="0">
                          <a:effectLst/>
                        </a:rPr>
                        <a:t>и комплексных аргументов.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58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random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Модуль псевдослучайных чисел различных </a:t>
                      </a:r>
                      <a:r>
                        <a:rPr lang="ru-RU" sz="2000" dirty="0">
                          <a:effectLst/>
                        </a:rPr>
                        <a:t>распределений.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54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time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Модуль текущего </a:t>
                      </a:r>
                      <a:r>
                        <a:rPr lang="ru-RU" sz="2000" dirty="0">
                          <a:effectLst/>
                        </a:rPr>
                        <a:t>времени и преобразования </a:t>
                      </a:r>
                      <a:r>
                        <a:rPr lang="ru-RU" sz="2000" dirty="0" smtClean="0">
                          <a:effectLst/>
                        </a:rPr>
                        <a:t>его форматов.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80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itertools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Модуль функций </a:t>
                      </a:r>
                      <a:r>
                        <a:rPr lang="ru-RU" sz="2000" dirty="0">
                          <a:effectLst/>
                        </a:rPr>
                        <a:t>для работы с </a:t>
                      </a:r>
                      <a:r>
                        <a:rPr lang="ru-RU" sz="2000" dirty="0" smtClean="0">
                          <a:effectLst/>
                        </a:rPr>
                        <a:t>итераторами, позволяющими обрабатывать  цепочки данных без циклов.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95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turtle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Модуль для реализации черепашьей графики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" name="Заголовок 1">
            <a:extLst>
              <a:ext uri="{FF2B5EF4-FFF2-40B4-BE49-F238E27FC236}">
                <a16:creationId xmlns:a16="http://schemas.microsoft.com/office/drawing/2014/main" id="{682641CF-9F21-415E-823C-914A7582CF84}"/>
              </a:ext>
            </a:extLst>
          </p:cNvPr>
          <p:cNvSpPr txBox="1">
            <a:spLocks/>
          </p:cNvSpPr>
          <p:nvPr/>
        </p:nvSpPr>
        <p:spPr>
          <a:xfrm>
            <a:off x="224286" y="4465402"/>
            <a:ext cx="2885811" cy="477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Создание модуля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1" name="Объект 2">
            <a:extLst>
              <a:ext uri="{FF2B5EF4-FFF2-40B4-BE49-F238E27FC236}">
                <a16:creationId xmlns:a16="http://schemas.microsoft.com/office/drawing/2014/main" id="{76BD3693-F418-4F5F-8898-2B80588367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080598"/>
            <a:ext cx="12192000" cy="110454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/>
              <a:t>Создания пользовательского модуля практически ничем не отличается от создания обычной программы, так как было сказано ранее, каждая программа на </a:t>
            </a:r>
            <a:r>
              <a:rPr lang="ru-RU" sz="2400" dirty="0" err="1"/>
              <a:t>Python</a:t>
            </a:r>
            <a:r>
              <a:rPr lang="ru-RU" sz="2400" dirty="0"/>
              <a:t> также является и модулем. Необходимо лишь убедиться, что у неё установлено расширение .</a:t>
            </a:r>
            <a:r>
              <a:rPr lang="ru-RU" sz="2400" dirty="0" err="1"/>
              <a:t>py</a:t>
            </a:r>
            <a:r>
              <a:rPr lang="ru-RU" sz="2400" dirty="0"/>
              <a:t>.</a:t>
            </a:r>
          </a:p>
          <a:p>
            <a:pPr marL="0" indent="0">
              <a:buNone/>
            </a:pPr>
            <a:endParaRPr lang="ru-RU" sz="2400" dirty="0"/>
          </a:p>
          <a:p>
            <a:pPr algn="just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6459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>
            <a:extLst>
              <a:ext uri="{FF2B5EF4-FFF2-40B4-BE49-F238E27FC236}">
                <a16:creationId xmlns:a16="http://schemas.microsoft.com/office/drawing/2014/main" id="{4DC8CDE9-9EC7-4832-9D5A-7B1A12752945}"/>
              </a:ext>
            </a:extLst>
          </p:cNvPr>
          <p:cNvSpPr txBox="1"/>
          <p:nvPr/>
        </p:nvSpPr>
        <p:spPr>
          <a:xfrm>
            <a:off x="845814" y="146649"/>
            <a:ext cx="1072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Модуль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Функции, модули, файлы.  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 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Работа с модулями</a:t>
            </a:r>
            <a:endParaRPr lang="ru-RU" sz="2800" i="1" dirty="0">
              <a:solidFill>
                <a:srgbClr val="AEAE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682641CF-9F21-415E-823C-914A7582CF84}"/>
              </a:ext>
            </a:extLst>
          </p:cNvPr>
          <p:cNvSpPr txBox="1">
            <a:spLocks/>
          </p:cNvSpPr>
          <p:nvPr/>
        </p:nvSpPr>
        <p:spPr>
          <a:xfrm>
            <a:off x="0" y="885441"/>
            <a:ext cx="1419321" cy="36538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Пакеты 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id="{76BD3693-F418-4F5F-8898-2B80588367EC}"/>
              </a:ext>
            </a:extLst>
          </p:cNvPr>
          <p:cNvSpPr txBox="1">
            <a:spLocks/>
          </p:cNvSpPr>
          <p:nvPr/>
        </p:nvSpPr>
        <p:spPr>
          <a:xfrm>
            <a:off x="0" y="1259095"/>
            <a:ext cx="12192000" cy="20448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dirty="0" smtClean="0"/>
              <a:t>Пакеты в </a:t>
            </a:r>
            <a:r>
              <a:rPr lang="ru-RU" dirty="0" err="1" smtClean="0"/>
              <a:t>Python</a:t>
            </a:r>
            <a:r>
              <a:rPr lang="ru-RU" dirty="0" smtClean="0"/>
              <a:t> </a:t>
            </a:r>
            <a:r>
              <a:rPr lang="ru-RU" dirty="0" smtClean="0"/>
              <a:t>– способ структуризации модулей. Пакет </a:t>
            </a:r>
            <a:r>
              <a:rPr lang="ru-RU" dirty="0" smtClean="0"/>
              <a:t>- папка, содержащая </a:t>
            </a:r>
            <a:r>
              <a:rPr lang="ru-RU" dirty="0" smtClean="0"/>
              <a:t>модули, другие </a:t>
            </a:r>
            <a:r>
              <a:rPr lang="ru-RU" dirty="0" smtClean="0"/>
              <a:t>пакеты и </a:t>
            </a:r>
            <a:r>
              <a:rPr lang="ru-RU" dirty="0" smtClean="0"/>
              <a:t>файл  </a:t>
            </a:r>
            <a:r>
              <a:rPr lang="ru-RU" b="1" dirty="0" smtClean="0"/>
              <a:t>__</a:t>
            </a:r>
            <a:r>
              <a:rPr lang="ru-RU" b="1" dirty="0" err="1"/>
              <a:t>init</a:t>
            </a:r>
            <a:r>
              <a:rPr lang="ru-RU" b="1" dirty="0"/>
              <a:t> __.py</a:t>
            </a:r>
            <a:r>
              <a:rPr lang="ru-RU" dirty="0" smtClean="0"/>
              <a:t> - инициализация </a:t>
            </a:r>
            <a:r>
              <a:rPr lang="ru-RU" dirty="0" smtClean="0"/>
              <a:t>пакета (с версии 3.3 - не обязательно).</a:t>
            </a:r>
            <a:endParaRPr lang="ru-RU" dirty="0" smtClean="0"/>
          </a:p>
          <a:p>
            <a:pPr algn="just"/>
            <a:r>
              <a:rPr lang="ru-RU" dirty="0" smtClean="0"/>
              <a:t>Пакеты облегчают программистам процесс разработки приложений за счет возможности выстраивания иерархической структуры каталогов с </a:t>
            </a:r>
            <a:r>
              <a:rPr lang="ru-RU" dirty="0" err="1" smtClean="0"/>
              <a:t>подпакетами</a:t>
            </a:r>
            <a:r>
              <a:rPr lang="ru-RU" dirty="0" smtClean="0"/>
              <a:t>/модулями/подмодулями. </a:t>
            </a:r>
            <a:endParaRPr lang="en-US" dirty="0" smtClean="0"/>
          </a:p>
          <a:p>
            <a:pPr algn="just"/>
            <a:r>
              <a:rPr lang="ru-RU" dirty="0" smtClean="0"/>
              <a:t>Пакеты используются для эффективной категоризации кода уровня приложения.</a:t>
            </a:r>
            <a:endParaRPr lang="ru-RU" dirty="0"/>
          </a:p>
        </p:txBody>
      </p:sp>
      <p:sp>
        <p:nvSpPr>
          <p:cNvPr id="14" name="Заголовок 1">
            <a:extLst>
              <a:ext uri="{FF2B5EF4-FFF2-40B4-BE49-F238E27FC236}">
                <a16:creationId xmlns:a16="http://schemas.microsoft.com/office/drawing/2014/main" id="{682641CF-9F21-415E-823C-914A7582CF84}"/>
              </a:ext>
            </a:extLst>
          </p:cNvPr>
          <p:cNvSpPr txBox="1">
            <a:spLocks/>
          </p:cNvSpPr>
          <p:nvPr/>
        </p:nvSpPr>
        <p:spPr>
          <a:xfrm>
            <a:off x="0" y="3818423"/>
            <a:ext cx="3558671" cy="3998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Подключение пакета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5" name="Объект 2">
            <a:extLst>
              <a:ext uri="{FF2B5EF4-FFF2-40B4-BE49-F238E27FC236}">
                <a16:creationId xmlns:a16="http://schemas.microsoft.com/office/drawing/2014/main" id="{76BD3693-F418-4F5F-8898-2B80588367EC}"/>
              </a:ext>
            </a:extLst>
          </p:cNvPr>
          <p:cNvSpPr txBox="1">
            <a:spLocks/>
          </p:cNvSpPr>
          <p:nvPr/>
        </p:nvSpPr>
        <p:spPr>
          <a:xfrm>
            <a:off x="112144" y="4200703"/>
            <a:ext cx="11878574" cy="2363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 smtClean="0"/>
              <a:t>Подключение пакета аналогично подключению модуля. Кроме того, возможен импорт отдельных модулей пакета, если нет необходимости использовать весь пакет:</a:t>
            </a:r>
            <a:endParaRPr lang="en-US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sz="1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b="1" dirty="0" smtClean="0"/>
              <a:t>import</a:t>
            </a:r>
            <a:r>
              <a:rPr lang="en-US" dirty="0" smtClean="0"/>
              <a:t> &lt;</a:t>
            </a:r>
            <a:r>
              <a:rPr lang="ru-RU" dirty="0" err="1" smtClean="0"/>
              <a:t>имя_пакета</a:t>
            </a:r>
            <a:r>
              <a:rPr lang="en-US" dirty="0" smtClean="0"/>
              <a:t>&gt;</a:t>
            </a:r>
            <a:r>
              <a:rPr lang="ru-RU" dirty="0" smtClean="0"/>
              <a:t>                                         Пример: </a:t>
            </a:r>
            <a:r>
              <a:rPr lang="ru-RU" b="1" dirty="0" err="1" smtClean="0"/>
              <a:t>import</a:t>
            </a:r>
            <a:r>
              <a:rPr lang="ru-RU" dirty="0" smtClean="0"/>
              <a:t> package_1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 smtClean="0"/>
              <a:t>или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b="1" dirty="0" smtClean="0"/>
              <a:t>import</a:t>
            </a:r>
            <a:r>
              <a:rPr lang="en-US" dirty="0" smtClean="0"/>
              <a:t> &lt;</a:t>
            </a:r>
            <a:r>
              <a:rPr lang="ru-RU" dirty="0" err="1" smtClean="0"/>
              <a:t>имя_пакета</a:t>
            </a:r>
            <a:r>
              <a:rPr lang="en-US" dirty="0" smtClean="0"/>
              <a:t>&gt;.&lt;</a:t>
            </a:r>
            <a:r>
              <a:rPr lang="ru-RU" dirty="0" smtClean="0"/>
              <a:t>имя_модуля1</a:t>
            </a:r>
            <a:r>
              <a:rPr lang="en-US" dirty="0" smtClean="0"/>
              <a:t>&gt;</a:t>
            </a:r>
            <a:r>
              <a:rPr lang="ru-RU" dirty="0" smtClean="0"/>
              <a:t>         Пример: </a:t>
            </a:r>
            <a:r>
              <a:rPr lang="ru-RU" b="1" dirty="0" err="1" smtClean="0"/>
              <a:t>import</a:t>
            </a:r>
            <a:r>
              <a:rPr lang="ru-RU" dirty="0" smtClean="0"/>
              <a:t> package_1.module_1</a:t>
            </a:r>
          </a:p>
        </p:txBody>
      </p:sp>
    </p:spTree>
    <p:extLst>
      <p:ext uri="{BB962C8B-B14F-4D97-AF65-F5344CB8AC3E}">
        <p14:creationId xmlns:p14="http://schemas.microsoft.com/office/powerpoint/2010/main" val="142684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2641CF-9F21-415E-823C-914A7582C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084" y="91810"/>
            <a:ext cx="3886475" cy="391269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Специальные атрибуты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6BD3693-F418-4F5F-8898-2B80588367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499972"/>
            <a:ext cx="12192000" cy="211383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/>
              <a:t>Специальные атрибуты содержат системную информацию о модуле (</a:t>
            </a:r>
            <a:r>
              <a:rPr lang="ru-RU" sz="2400" dirty="0" smtClean="0"/>
              <a:t>путь, </a:t>
            </a:r>
            <a:r>
              <a:rPr lang="ru-RU" sz="2400" dirty="0"/>
              <a:t>имя </a:t>
            </a:r>
            <a:r>
              <a:rPr lang="ru-RU" sz="2400" dirty="0" smtClean="0"/>
              <a:t>и </a:t>
            </a:r>
            <a:r>
              <a:rPr lang="ru-RU" sz="2400" dirty="0"/>
              <a:t>др.) и доступны всегда. Рассмотрим некоторые из них:</a:t>
            </a:r>
          </a:p>
          <a:p>
            <a:r>
              <a:rPr lang="ru-RU" sz="2400" b="1" dirty="0"/>
              <a:t>__</a:t>
            </a:r>
            <a:r>
              <a:rPr lang="ru-RU" sz="2400" b="1" dirty="0" err="1"/>
              <a:t>name</a:t>
            </a:r>
            <a:r>
              <a:rPr lang="ru-RU" sz="2400" b="1" dirty="0" smtClean="0"/>
              <a:t>__</a:t>
            </a:r>
            <a:r>
              <a:rPr lang="ru-RU" sz="2400" dirty="0" smtClean="0"/>
              <a:t>    -    полное </a:t>
            </a:r>
            <a:r>
              <a:rPr lang="ru-RU" sz="2400" dirty="0"/>
              <a:t>имя модуля</a:t>
            </a:r>
            <a:r>
              <a:rPr lang="ru-RU" sz="2400" dirty="0" smtClean="0"/>
              <a:t>.   Пример</a:t>
            </a:r>
            <a:r>
              <a:rPr lang="ru-RU" sz="2400" dirty="0"/>
              <a:t>: "</a:t>
            </a:r>
            <a:r>
              <a:rPr lang="ru-RU" sz="2400" dirty="0" err="1"/>
              <a:t>math</a:t>
            </a:r>
            <a:r>
              <a:rPr lang="ru-RU" sz="2400" dirty="0"/>
              <a:t>" или "</a:t>
            </a:r>
            <a:r>
              <a:rPr lang="ru-RU" sz="2400" dirty="0" err="1"/>
              <a:t>os.path</a:t>
            </a:r>
            <a:r>
              <a:rPr lang="ru-RU" sz="2400" dirty="0"/>
              <a:t>".</a:t>
            </a:r>
          </a:p>
          <a:p>
            <a:r>
              <a:rPr lang="ru-RU" sz="2400" b="1" dirty="0"/>
              <a:t>__</a:t>
            </a:r>
            <a:r>
              <a:rPr lang="ru-RU" sz="2400" b="1" dirty="0" err="1"/>
              <a:t>doc</a:t>
            </a:r>
            <a:r>
              <a:rPr lang="ru-RU" sz="2400" b="1" dirty="0" smtClean="0"/>
              <a:t>__</a:t>
            </a:r>
            <a:r>
              <a:rPr lang="ru-RU" sz="2400" dirty="0" smtClean="0"/>
              <a:t>  -  Строка </a:t>
            </a:r>
            <a:r>
              <a:rPr lang="ru-RU" sz="2400" dirty="0"/>
              <a:t>документации.</a:t>
            </a:r>
          </a:p>
          <a:p>
            <a:r>
              <a:rPr lang="ru-RU" sz="2400" b="1" dirty="0"/>
              <a:t>__</a:t>
            </a:r>
            <a:r>
              <a:rPr lang="ru-RU" sz="2400" b="1" dirty="0" err="1"/>
              <a:t>file</a:t>
            </a:r>
            <a:r>
              <a:rPr lang="ru-RU" sz="2400" b="1" dirty="0" smtClean="0"/>
              <a:t>__</a:t>
            </a:r>
            <a:r>
              <a:rPr lang="ru-RU" sz="2400" dirty="0" smtClean="0"/>
              <a:t>  -  Полный </a:t>
            </a:r>
            <a:r>
              <a:rPr lang="ru-RU" sz="2400" dirty="0"/>
              <a:t>путь к </a:t>
            </a:r>
            <a:r>
              <a:rPr lang="ru-RU" sz="2400" dirty="0" smtClean="0"/>
              <a:t>файлу модуля. Пример</a:t>
            </a:r>
            <a:r>
              <a:rPr lang="ru-RU" sz="2400" dirty="0"/>
              <a:t>: </a:t>
            </a:r>
            <a:r>
              <a:rPr lang="ru-RU" sz="2400" dirty="0" smtClean="0"/>
              <a:t>C:\code\task_09\fibonacci.py</a:t>
            </a:r>
            <a:r>
              <a:rPr lang="ru-RU" sz="2400" dirty="0"/>
              <a:t>.</a:t>
            </a:r>
          </a:p>
          <a:p>
            <a:pPr marL="0" indent="0" algn="just">
              <a:buNone/>
            </a:pPr>
            <a:endParaRPr lang="ru-RU" sz="2400" dirty="0"/>
          </a:p>
        </p:txBody>
      </p:sp>
      <p:sp>
        <p:nvSpPr>
          <p:cNvPr id="17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1462426" y="6137999"/>
            <a:ext cx="719846" cy="720001"/>
          </a:xfrm>
        </p:spPr>
        <p:txBody>
          <a:bodyPr anchor="b"/>
          <a:lstStyle/>
          <a:p>
            <a:fld id="{ADD57A2A-95A8-4FA2-9350-2C7084AE5356}" type="slidenum">
              <a:rPr lang="ru-RU" sz="1800" b="1" smtClean="0">
                <a:solidFill>
                  <a:schemeClr val="bg1"/>
                </a:solidFill>
              </a:rPr>
              <a:pPr/>
              <a:t>4</a:t>
            </a:fld>
            <a:endParaRPr lang="ru-RU" sz="1800" b="1" dirty="0">
              <a:solidFill>
                <a:schemeClr val="bg1"/>
              </a:solidFill>
            </a:endParaRPr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id="{76BD3693-F418-4F5F-8898-2B80588367EC}"/>
              </a:ext>
            </a:extLst>
          </p:cNvPr>
          <p:cNvSpPr txBox="1">
            <a:spLocks/>
          </p:cNvSpPr>
          <p:nvPr/>
        </p:nvSpPr>
        <p:spPr>
          <a:xfrm>
            <a:off x="112143" y="2665204"/>
            <a:ext cx="12079857" cy="11908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dirty="0" smtClean="0"/>
              <a:t>Дополнительные (необязательные) атрибуты могут содержать справочную информацию об авторе, версии модуля и т.д. и имеют следующие обозначения: </a:t>
            </a:r>
            <a:r>
              <a:rPr lang="ru-RU" sz="2400" b="1" dirty="0" smtClean="0"/>
              <a:t>__</a:t>
            </a:r>
            <a:r>
              <a:rPr lang="ru-RU" sz="2400" b="1" dirty="0" err="1" smtClean="0"/>
              <a:t>author</a:t>
            </a:r>
            <a:r>
              <a:rPr lang="ru-RU" sz="2400" b="1" dirty="0" smtClean="0"/>
              <a:t>__</a:t>
            </a:r>
            <a:r>
              <a:rPr lang="ru-RU" sz="2400" dirty="0" smtClean="0"/>
              <a:t>, </a:t>
            </a:r>
            <a:r>
              <a:rPr lang="ru-RU" sz="2400" b="1" dirty="0"/>
              <a:t>__</a:t>
            </a:r>
            <a:r>
              <a:rPr lang="ru-RU" sz="2400" b="1" dirty="0" err="1"/>
              <a:t>email</a:t>
            </a:r>
            <a:r>
              <a:rPr lang="ru-RU" sz="2400" b="1" dirty="0"/>
              <a:t>__</a:t>
            </a:r>
            <a:r>
              <a:rPr lang="ru-RU" sz="2400" dirty="0"/>
              <a:t>, </a:t>
            </a:r>
            <a:r>
              <a:rPr lang="ru-RU" sz="2400" b="1" dirty="0" smtClean="0"/>
              <a:t>__</a:t>
            </a:r>
            <a:r>
              <a:rPr lang="ru-RU" sz="2400" b="1" dirty="0" err="1" smtClean="0"/>
              <a:t>copyright</a:t>
            </a:r>
            <a:r>
              <a:rPr lang="ru-RU" sz="2400" b="1" dirty="0" smtClean="0"/>
              <a:t>__</a:t>
            </a:r>
            <a:r>
              <a:rPr lang="ru-RU" sz="2400" dirty="0" smtClean="0"/>
              <a:t>, </a:t>
            </a:r>
            <a:r>
              <a:rPr lang="ru-RU" sz="2400" b="1" dirty="0" smtClean="0"/>
              <a:t>__</a:t>
            </a:r>
            <a:r>
              <a:rPr lang="ru-RU" sz="2400" b="1" dirty="0" err="1" smtClean="0"/>
              <a:t>credits</a:t>
            </a:r>
            <a:r>
              <a:rPr lang="ru-RU" sz="2400" b="1" dirty="0" smtClean="0"/>
              <a:t>__</a:t>
            </a:r>
            <a:r>
              <a:rPr lang="ru-RU" sz="2400" dirty="0" smtClean="0"/>
              <a:t>, </a:t>
            </a:r>
            <a:r>
              <a:rPr lang="ru-RU" sz="2400" b="1" dirty="0" smtClean="0"/>
              <a:t>__</a:t>
            </a:r>
            <a:r>
              <a:rPr lang="ru-RU" sz="2400" b="1" dirty="0" err="1" smtClean="0"/>
              <a:t>license</a:t>
            </a:r>
            <a:r>
              <a:rPr lang="ru-RU" sz="2400" b="1" dirty="0" smtClean="0"/>
              <a:t>__</a:t>
            </a:r>
            <a:r>
              <a:rPr lang="ru-RU" sz="2400" dirty="0" smtClean="0"/>
              <a:t>, </a:t>
            </a:r>
            <a:r>
              <a:rPr lang="ru-RU" sz="2400" b="1" dirty="0" smtClean="0"/>
              <a:t>__</a:t>
            </a:r>
            <a:r>
              <a:rPr lang="ru-RU" sz="2400" b="1" dirty="0" err="1" smtClean="0"/>
              <a:t>version</a:t>
            </a:r>
            <a:r>
              <a:rPr lang="ru-RU" sz="2400" b="1" dirty="0" smtClean="0"/>
              <a:t>__</a:t>
            </a:r>
            <a:r>
              <a:rPr lang="ru-RU" sz="2400" dirty="0" smtClean="0"/>
              <a:t>, </a:t>
            </a:r>
            <a:r>
              <a:rPr lang="ru-RU" sz="2400" b="1" dirty="0" smtClean="0"/>
              <a:t>__</a:t>
            </a:r>
            <a:r>
              <a:rPr lang="ru-RU" sz="2400" b="1" dirty="0" err="1" smtClean="0"/>
              <a:t>maintainer</a:t>
            </a:r>
            <a:r>
              <a:rPr lang="ru-RU" sz="2400" b="1" dirty="0" smtClean="0"/>
              <a:t>__</a:t>
            </a:r>
            <a:r>
              <a:rPr lang="ru-RU" sz="2400" dirty="0" smtClean="0"/>
              <a:t>, </a:t>
            </a:r>
            <a:r>
              <a:rPr lang="ru-RU" sz="2400" b="1" dirty="0" smtClean="0"/>
              <a:t>__</a:t>
            </a:r>
            <a:r>
              <a:rPr lang="ru-RU" sz="2400" b="1" dirty="0" err="1" smtClean="0"/>
              <a:t>status</a:t>
            </a:r>
            <a:r>
              <a:rPr lang="ru-RU" sz="2400" b="1" dirty="0" smtClean="0"/>
              <a:t>__</a:t>
            </a:r>
            <a:r>
              <a:rPr lang="ru-RU" sz="2400" dirty="0" smtClean="0"/>
              <a:t>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ru-RU" sz="2400" dirty="0"/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682641CF-9F21-415E-823C-914A7582CF84}"/>
              </a:ext>
            </a:extLst>
          </p:cNvPr>
          <p:cNvSpPr txBox="1">
            <a:spLocks/>
          </p:cNvSpPr>
          <p:nvPr/>
        </p:nvSpPr>
        <p:spPr>
          <a:xfrm>
            <a:off x="280084" y="3870180"/>
            <a:ext cx="3006581" cy="434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Внешние пакеты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76BD3693-F418-4F5F-8898-2B80588367EC}"/>
              </a:ext>
            </a:extLst>
          </p:cNvPr>
          <p:cNvSpPr txBox="1">
            <a:spLocks/>
          </p:cNvSpPr>
          <p:nvPr/>
        </p:nvSpPr>
        <p:spPr>
          <a:xfrm>
            <a:off x="133434" y="4295595"/>
            <a:ext cx="11960799" cy="1484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2400" dirty="0" smtClean="0"/>
              <a:t>Также в </a:t>
            </a:r>
            <a:r>
              <a:rPr lang="en-US" sz="2400" dirty="0" smtClean="0"/>
              <a:t>Python </a:t>
            </a:r>
            <a:r>
              <a:rPr lang="ru-RU" sz="2400" dirty="0" smtClean="0"/>
              <a:t>возможен вариант установки внешнего пакета или модуля. Большая часть популярных пакетов может быть найдена в </a:t>
            </a:r>
            <a:r>
              <a:rPr lang="ru-RU" sz="2400" b="1" dirty="0" err="1" smtClean="0"/>
              <a:t>PyPI</a:t>
            </a:r>
            <a:r>
              <a:rPr lang="ru-RU" sz="2400" dirty="0" smtClean="0"/>
              <a:t> (</a:t>
            </a:r>
            <a:r>
              <a:rPr lang="ru-RU" sz="2400" dirty="0" err="1" smtClean="0"/>
              <a:t>Python</a:t>
            </a:r>
            <a:r>
              <a:rPr lang="ru-RU" sz="2400" dirty="0" smtClean="0"/>
              <a:t> </a:t>
            </a:r>
            <a:r>
              <a:rPr lang="ru-RU" sz="2400" dirty="0" err="1" smtClean="0"/>
              <a:t>Package</a:t>
            </a:r>
            <a:r>
              <a:rPr lang="ru-RU" sz="2400" dirty="0" smtClean="0"/>
              <a:t> </a:t>
            </a:r>
            <a:r>
              <a:rPr lang="ru-RU" sz="2400" dirty="0" err="1" smtClean="0"/>
              <a:t>Index</a:t>
            </a:r>
            <a:r>
              <a:rPr lang="ru-RU" sz="2400" dirty="0" smtClean="0"/>
              <a:t>). Также множество пакетов </a:t>
            </a:r>
            <a:r>
              <a:rPr lang="ru-RU" sz="2400" dirty="0" err="1" smtClean="0"/>
              <a:t>Python</a:t>
            </a:r>
            <a:r>
              <a:rPr lang="ru-RU" sz="2400" dirty="0" smtClean="0"/>
              <a:t> можно найти на </a:t>
            </a:r>
            <a:r>
              <a:rPr lang="ru-RU" sz="2400" b="1" dirty="0" err="1" smtClean="0"/>
              <a:t>github</a:t>
            </a:r>
            <a:r>
              <a:rPr lang="ru-RU" sz="2400" dirty="0" smtClean="0"/>
              <a:t>, и </a:t>
            </a:r>
            <a:r>
              <a:rPr lang="ru-RU" sz="2400" b="1" dirty="0" err="1" smtClean="0"/>
              <a:t>bitbucket</a:t>
            </a:r>
            <a:r>
              <a:rPr lang="ru-RU" sz="2400" dirty="0" smtClean="0"/>
              <a:t>, а также в </a:t>
            </a:r>
            <a:r>
              <a:rPr lang="ru-RU" sz="2400" b="1" dirty="0" err="1" smtClean="0"/>
              <a:t>Google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Code</a:t>
            </a:r>
            <a:r>
              <a:rPr lang="ru-RU" sz="2400" dirty="0" smtClean="0"/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2400" dirty="0" smtClean="0"/>
              <a:t>Существуют следующие варианты установки внешних пакетов:</a:t>
            </a:r>
            <a:endParaRPr lang="en-US" sz="2400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8832333"/>
              </p:ext>
            </p:extLst>
          </p:nvPr>
        </p:nvGraphicFramePr>
        <p:xfrm>
          <a:off x="142813" y="5852383"/>
          <a:ext cx="11865156" cy="82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32578">
                  <a:extLst>
                    <a:ext uri="{9D8B030D-6E8A-4147-A177-3AD203B41FA5}">
                      <a16:colId xmlns:a16="http://schemas.microsoft.com/office/drawing/2014/main" val="2561893344"/>
                    </a:ext>
                  </a:extLst>
                </a:gridCol>
                <a:gridCol w="5932578">
                  <a:extLst>
                    <a:ext uri="{9D8B030D-6E8A-4147-A177-3AD203B41FA5}">
                      <a16:colId xmlns:a16="http://schemas.microsoft.com/office/drawing/2014/main" val="37925209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400" dirty="0" smtClean="0"/>
                        <a:t>установка из источника;</a:t>
                      </a:r>
                      <a:endParaRPr lang="en-US" sz="24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smtClean="0"/>
                        <a:t> </a:t>
                      </a:r>
                      <a:r>
                        <a:rPr lang="ru-RU" sz="2400" dirty="0" err="1" smtClean="0"/>
                        <a:t>easy_install</a:t>
                      </a:r>
                      <a:r>
                        <a:rPr lang="ru-RU" sz="2400" dirty="0" smtClean="0"/>
                        <a:t>;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smtClean="0"/>
                        <a:t>pip</a:t>
                      </a:r>
                      <a:r>
                        <a:rPr lang="ru-RU" sz="2400" dirty="0" smtClean="0"/>
                        <a:t>;</a:t>
                      </a:r>
                      <a:endParaRPr lang="en-US" sz="24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400" dirty="0" smtClean="0"/>
                        <a:t>другие способы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088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572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3291</TotalTime>
  <Words>546</Words>
  <Application>Microsoft Office PowerPoint</Application>
  <PresentationFormat>Широкоэкранный</PresentationFormat>
  <Paragraphs>50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Программирование на языке Python.Продвинутый уровень</vt:lpstr>
      <vt:lpstr>Категории модулей</vt:lpstr>
      <vt:lpstr>Презентация PowerPoint</vt:lpstr>
      <vt:lpstr>Специальные атрибуты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Ксения</dc:creator>
  <cp:lastModifiedBy>Олег Левченко</cp:lastModifiedBy>
  <cp:revision>101</cp:revision>
  <dcterms:created xsi:type="dcterms:W3CDTF">2022-02-13T20:20:25Z</dcterms:created>
  <dcterms:modified xsi:type="dcterms:W3CDTF">2023-04-05T04:11:07Z</dcterms:modified>
</cp:coreProperties>
</file>