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13" r:id="rId3"/>
    <p:sldId id="315" r:id="rId4"/>
    <p:sldId id="316" r:id="rId5"/>
    <p:sldId id="31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0E9C8A2-2990-4D97-AED0-6F4123ED28F9}">
          <p14:sldIdLst>
            <p14:sldId id="256"/>
            <p14:sldId id="313"/>
            <p14:sldId id="315"/>
            <p14:sldId id="316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сения" initials="К" lastIdx="1" clrIdx="0">
    <p:extLst>
      <p:ext uri="{19B8F6BF-5375-455C-9EA6-DF929625EA0E}">
        <p15:presenceInfo xmlns:p15="http://schemas.microsoft.com/office/powerpoint/2012/main" userId="Ксени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16"/>
    <a:srgbClr val="939393"/>
    <a:srgbClr val="AEAEB0"/>
    <a:srgbClr val="F24750"/>
    <a:srgbClr val="EC4B4D"/>
    <a:srgbClr val="EA4F4D"/>
    <a:srgbClr val="EA4E50"/>
    <a:srgbClr val="EB4A4F"/>
    <a:srgbClr val="EE484C"/>
    <a:srgbClr val="EF4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360BD-E8CC-4BB7-A4A8-6CA57D16D36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5BD7D-3CE9-43D3-B0A2-982C8D162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0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82E33-DA1E-4E62-A8F2-531E7EE39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FB4A28-97BC-4E43-9B02-7A5656CC9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B3191-E766-43C1-98C1-D1718098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E28-0D5E-47D8-9C2C-0A8A26D7B4DF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88C92F-DD36-45F3-BD11-24860B6E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B1898B-A756-4036-8F5C-CAD7A1C3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0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85244-8F6A-4A32-AF2D-8005A346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69A03C-C2AD-4AD1-AEA8-D9BB5AA0F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A40110-05E6-4FD6-BD7D-747EDA4A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9DC5-DB7C-4D8D-9C1C-B3627CE70E71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E4AC35-A5C1-4F53-B291-CF8A778C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62936-7BF3-4785-99A3-529233F3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54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ADD4920-E548-4CCC-9409-2BC966FBF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2DA66E-38C5-4223-8B0E-E785188EC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33EFB5-852E-44EB-946E-ECE58060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288B-1062-4A24-AFE1-BDB914941150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A72304-E126-4F3E-9C1E-61C229BC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FBC4DC-4BBD-4F4C-AC74-882D9CDB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3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D0301-971A-4C2F-BE6D-B396EE9F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7A0E64-4E63-4D8D-BA32-58E2517C4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67C3A6-04C9-496A-A0EC-C2AAA9E5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D7C-BD08-4E8D-81FB-B7126A57FEF9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D056A8-4B74-4A6D-9151-9FDB0C43F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9E7586-DFA7-4D1E-9CC6-181BC6A1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3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72207-7D49-49B6-8537-6A673AB2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0E190B-A18E-4F90-ACB6-F7FD16A4C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58C00B-B3FB-4968-AD1F-6A5F521C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F45C-D6FB-4947-BAB5-C8D126959F27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10BF4-2B1A-4E74-9B9A-D3D49C3A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186F73-B05D-4E0B-A6C4-E6131F8A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0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222BB-2BBE-4964-8B34-4943431A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F353BA-4988-4202-A2AF-705028CBC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B887DC-AB1E-4308-B8D1-29838E9CD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6D9073-1DDF-4596-A5DD-839EE54A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EFB2-ACA5-4A72-AAC1-C6F952E6C104}" type="datetime1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BA8528-393D-47B2-8C55-AB869CC5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0BC38B-87DC-4F80-B7B1-B559F739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371FB-2925-48BA-A0EF-190FB3C36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DEA2A1-CF62-4E07-93EF-2C73152C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39C928-A0F0-4296-BC28-D9BD4BC3E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8429D4-448C-44AE-875D-3F92661C4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B7B434-6327-4934-AE8D-D68316A85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317294-5BE0-411C-903B-48059FA2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A982-5645-43B9-84A1-905FB65FDC9E}" type="datetime1">
              <a:rPr lang="ru-RU" smtClean="0"/>
              <a:t>21.03.2023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45F914-2024-433A-B87F-F716D204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63E12F-21F9-415E-9890-74826E6E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2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8A5C5-BFBB-424C-A250-2E37DC8C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49C33A-41CA-456B-8770-6AEDD034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51DB-CC90-4EF1-B727-81968AB6A722}" type="datetime1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243536-FB7F-4ED4-B786-D52206FA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686A8E-F400-44FD-A2B7-3E8AA731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77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C87D4E-8AB0-4D34-80A4-7F18CA4B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031DB-D346-4986-93C2-BC1ADF970FE5}" type="datetime1">
              <a:rPr lang="ru-RU" smtClean="0"/>
              <a:t>21.03.2023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D93FE6-058C-4740-852C-0BF895E7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32C8C8-EDCB-4740-A798-6BD347493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F10B43-1D58-4F92-96CC-0AD81F1D5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58DCC-5E5D-4989-8D03-327B7BC9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F71931-65C8-4B91-BE24-9967FEC8D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33BDE7-04A9-4B0F-A400-C43E2AD6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CAF6-18F4-4F9C-9CCF-3E506739B393}" type="datetime1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5B8F38-9634-4BE1-AF9C-AAF428FE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16B1CE-F607-4851-90E1-395BB60C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6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E20A-24A8-46DF-91C6-F9E46DEE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018044-1551-4B0C-97C8-1FFAE4E33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AEA506-7C55-4FCB-859E-E6CCDCA7B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78E501-20CD-40FD-A847-42BE2D06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2D6C-751F-4902-A10B-6D1BB14184D8}" type="datetime1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442060-3502-4375-9E5F-48F5DE37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5F097F-03FD-4F4C-B127-A951E99A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BFCCF-B7F9-4A7B-8DB3-92345BB5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4D8FFC-1E68-44CE-B628-9A460D9CA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FF79B1-C1A3-4089-8BBB-8380447DB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E26F-59BD-4CE3-9E55-A0DE13F72C05}" type="datetime1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ECB277-6EA2-4C96-84AE-922977931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C706C9-FC56-4178-BCC7-A6CDA7CD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58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4DC8CDE9-9EC7-4832-9D5A-7B1A12752945}"/>
              </a:ext>
            </a:extLst>
          </p:cNvPr>
          <p:cNvSpPr txBox="1"/>
          <p:nvPr/>
        </p:nvSpPr>
        <p:spPr>
          <a:xfrm>
            <a:off x="0" y="13714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Модуль </a:t>
            </a:r>
            <a:r>
              <a:rPr lang="en-US" sz="2600" b="1" dirty="0" smtClean="0"/>
              <a:t>3</a:t>
            </a:r>
            <a:r>
              <a:rPr lang="ru-RU" sz="2600" b="1" dirty="0" smtClean="0"/>
              <a:t>. </a:t>
            </a:r>
            <a:r>
              <a:rPr lang="ru-RU" sz="2600" b="1" dirty="0"/>
              <a:t>Функции, модули, </a:t>
            </a:r>
            <a:r>
              <a:rPr lang="ru-RU" sz="2600" b="1" dirty="0" smtClean="0"/>
              <a:t>файлы.  </a:t>
            </a:r>
            <a:r>
              <a:rPr lang="ru-RU" sz="2400" i="1" dirty="0" smtClean="0"/>
              <a:t>Темы </a:t>
            </a:r>
            <a:r>
              <a:rPr lang="en-US" sz="2400" i="1" dirty="0" smtClean="0"/>
              <a:t>1</a:t>
            </a:r>
            <a:r>
              <a:rPr lang="ru-RU" sz="2400" i="1" dirty="0" smtClean="0"/>
              <a:t>.1. - </a:t>
            </a:r>
            <a:r>
              <a:rPr lang="en-US" sz="2400" i="1" dirty="0" smtClean="0"/>
              <a:t>1</a:t>
            </a:r>
            <a:r>
              <a:rPr lang="ru-RU" sz="2400" i="1" dirty="0" smtClean="0"/>
              <a:t>.</a:t>
            </a:r>
            <a:r>
              <a:rPr lang="ru-RU" sz="2400" i="1" dirty="0"/>
              <a:t>4</a:t>
            </a:r>
            <a:r>
              <a:rPr lang="ru-RU" sz="2400" i="1" dirty="0" smtClean="0"/>
              <a:t>. </a:t>
            </a:r>
            <a:r>
              <a:rPr lang="ru-RU" sz="2400" i="1" dirty="0"/>
              <a:t>Работа с </a:t>
            </a:r>
            <a:r>
              <a:rPr lang="ru-RU" sz="2400" i="1" dirty="0" smtClean="0"/>
              <a:t>функциями</a:t>
            </a:r>
            <a:endParaRPr lang="ru-RU" sz="2400" i="1" dirty="0">
              <a:solidFill>
                <a:srgbClr val="AEAEB0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672860"/>
            <a:ext cx="12192000" cy="802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функции:</a:t>
            </a:r>
            <a:r>
              <a:rPr lang="ru-RU" sz="2400" b="1" dirty="0" smtClean="0"/>
              <a:t> </a:t>
            </a:r>
            <a:r>
              <a:rPr lang="ru-RU" sz="2400" dirty="0" smtClean="0">
                <a:latin typeface="+mn-lt"/>
              </a:rPr>
              <a:t>именованный (кроме </a:t>
            </a:r>
            <a:r>
              <a:rPr lang="el-GR" sz="2400" dirty="0">
                <a:latin typeface="+mn-lt"/>
                <a:cs typeface="Calibri" panose="020F0502020204030204" pitchFamily="34" charset="0"/>
              </a:rPr>
              <a:t>λ</a:t>
            </a:r>
            <a:r>
              <a:rPr lang="ru-RU" sz="2400" dirty="0" smtClean="0">
                <a:latin typeface="+mn-lt"/>
                <a:cs typeface="Calibri" panose="020F0502020204030204" pitchFamily="34" charset="0"/>
              </a:rPr>
              <a:t>-</a:t>
            </a:r>
            <a:r>
              <a:rPr lang="ru-RU" sz="2400" dirty="0" smtClean="0">
                <a:latin typeface="+mn-lt"/>
              </a:rPr>
              <a:t>функций) фрагмент </a:t>
            </a:r>
            <a:r>
              <a:rPr lang="ru-RU" sz="2400" dirty="0">
                <a:latin typeface="+mn-lt"/>
              </a:rPr>
              <a:t>программного кода, </a:t>
            </a:r>
            <a:r>
              <a:rPr lang="ru-RU" sz="2400" dirty="0" smtClean="0">
                <a:latin typeface="+mn-lt"/>
              </a:rPr>
              <a:t>вызываемый из любого </a:t>
            </a:r>
            <a:r>
              <a:rPr lang="ru-RU" sz="2400" dirty="0">
                <a:latin typeface="+mn-lt"/>
              </a:rPr>
              <a:t>места </a:t>
            </a:r>
            <a:r>
              <a:rPr lang="ru-RU" sz="2400" dirty="0" smtClean="0">
                <a:latin typeface="+mn-lt"/>
              </a:rPr>
              <a:t>программы, в который можно передать и вернуть значения.</a:t>
            </a:r>
            <a:endParaRPr lang="ru-RU" sz="2400" b="1" dirty="0">
              <a:latin typeface="+mn-lt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1538173"/>
            <a:ext cx="12051101" cy="463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функции. 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+mn-lt"/>
              </a:rPr>
              <a:t>В общем </a:t>
            </a:r>
            <a:r>
              <a:rPr lang="ru-RU" sz="2400" dirty="0">
                <a:latin typeface="+mn-lt"/>
              </a:rPr>
              <a:t>виде функция имеет следующий формат</a:t>
            </a:r>
            <a:r>
              <a:rPr lang="ru-RU" sz="2400" dirty="0" smtClean="0">
                <a:latin typeface="+mn-lt"/>
              </a:rPr>
              <a:t>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86264" y="1931958"/>
            <a:ext cx="12105736" cy="2148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b="1" dirty="0" err="1" smtClean="0"/>
              <a:t>def</a:t>
            </a:r>
            <a:r>
              <a:rPr lang="ru-RU" sz="2400" dirty="0" smtClean="0"/>
              <a:t> </a:t>
            </a:r>
            <a:r>
              <a:rPr lang="ru-RU" sz="2400" dirty="0" smtClean="0"/>
              <a:t>&lt;</a:t>
            </a:r>
            <a:r>
              <a:rPr lang="ru-RU" sz="2400" dirty="0" err="1" smtClean="0"/>
              <a:t>имя_функции</a:t>
            </a:r>
            <a:r>
              <a:rPr lang="ru-RU" sz="2400" dirty="0" smtClean="0"/>
              <a:t>&gt;(</a:t>
            </a:r>
            <a:r>
              <a:rPr lang="en-US" sz="2400" dirty="0" smtClean="0"/>
              <a:t>par</a:t>
            </a:r>
            <a:r>
              <a:rPr lang="ru-RU" sz="2400" dirty="0" smtClean="0"/>
              <a:t>1</a:t>
            </a:r>
            <a:r>
              <a:rPr lang="ru-RU" sz="2400" dirty="0" smtClean="0"/>
              <a:t>, </a:t>
            </a:r>
            <a:r>
              <a:rPr lang="en-US" sz="2400" dirty="0" smtClean="0"/>
              <a:t>par</a:t>
            </a:r>
            <a:r>
              <a:rPr lang="ru-RU" sz="2400" dirty="0" smtClean="0"/>
              <a:t>2,...</a:t>
            </a:r>
            <a:r>
              <a:rPr lang="en-US" sz="2400" dirty="0"/>
              <a:t>,</a:t>
            </a:r>
            <a:r>
              <a:rPr lang="ru-RU" sz="2400" dirty="0" smtClean="0"/>
              <a:t> </a:t>
            </a:r>
            <a:r>
              <a:rPr lang="en-US" sz="2400" dirty="0" smtClean="0"/>
              <a:t>par</a:t>
            </a:r>
            <a:r>
              <a:rPr lang="ru-RU" sz="2400" dirty="0" smtClean="0"/>
              <a:t>N):</a:t>
            </a:r>
            <a:endParaRPr lang="ru-R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dirty="0" smtClean="0"/>
              <a:t>	операторы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Возвращаемое </a:t>
            </a:r>
            <a:r>
              <a:rPr lang="ru-RU" sz="2400" dirty="0" smtClean="0"/>
              <a:t>значение</a:t>
            </a:r>
            <a:r>
              <a:rPr lang="ru-RU" sz="2400" dirty="0" smtClean="0"/>
              <a:t>, если оно есть,</a:t>
            </a:r>
            <a:r>
              <a:rPr lang="ru-RU" sz="2400" dirty="0" smtClean="0"/>
              <a:t> </a:t>
            </a:r>
            <a:r>
              <a:rPr lang="ru-RU" sz="2400" dirty="0" smtClean="0"/>
              <a:t>указывают после оператора </a:t>
            </a:r>
            <a:r>
              <a:rPr lang="ru-RU" sz="2400" b="1" dirty="0" err="1" smtClean="0"/>
              <a:t>return</a:t>
            </a:r>
            <a:r>
              <a:rPr lang="ru-RU" sz="2400" dirty="0" smtClean="0"/>
              <a:t> в любом месте функции. Оператор завершает работу функции и передает результат </a:t>
            </a:r>
            <a:r>
              <a:rPr lang="ru-RU" sz="2400" dirty="0" smtClean="0"/>
              <a:t>в точку ее вызова. </a:t>
            </a:r>
            <a:endParaRPr lang="ru-R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dirty="0" smtClean="0"/>
              <a:t>Обращение к </a:t>
            </a:r>
            <a:r>
              <a:rPr lang="ru-RU" sz="2400" b="1" dirty="0" err="1" smtClean="0"/>
              <a:t>return</a:t>
            </a:r>
            <a:r>
              <a:rPr lang="ru-RU" sz="2400" dirty="0" smtClean="0"/>
              <a:t> выглядит следующим образом</a:t>
            </a:r>
            <a:r>
              <a:rPr lang="ru-RU" sz="2400" dirty="0" smtClean="0"/>
              <a:t>: </a:t>
            </a:r>
            <a:r>
              <a:rPr lang="ru-RU" sz="2400" b="1" dirty="0" err="1" smtClean="0"/>
              <a:t>return</a:t>
            </a:r>
            <a:r>
              <a:rPr lang="ru-RU" sz="2400" dirty="0" smtClean="0"/>
              <a:t> </a:t>
            </a:r>
            <a:r>
              <a:rPr lang="ru-RU" sz="2400" dirty="0" smtClean="0"/>
              <a:t>&lt;выражение&gt;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sz="2400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3878808"/>
            <a:ext cx="11775057" cy="451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Вызов функции: </a:t>
            </a:r>
            <a:r>
              <a:rPr lang="ru-RU" sz="2400" dirty="0">
                <a:latin typeface="+mn-lt"/>
              </a:rPr>
              <a:t>&lt;</a:t>
            </a:r>
            <a:r>
              <a:rPr lang="ru-RU" sz="2400" dirty="0" err="1">
                <a:latin typeface="+mn-lt"/>
              </a:rPr>
              <a:t>имя_функции</a:t>
            </a:r>
            <a:r>
              <a:rPr lang="ru-RU" sz="2400" dirty="0">
                <a:latin typeface="+mn-lt"/>
              </a:rPr>
              <a:t>&gt;(arg1, arg2,... </a:t>
            </a:r>
            <a:r>
              <a:rPr lang="ru-RU" sz="2400" dirty="0" err="1">
                <a:latin typeface="+mn-lt"/>
              </a:rPr>
              <a:t>argN</a:t>
            </a:r>
            <a:r>
              <a:rPr lang="ru-RU" sz="2400" dirty="0" smtClean="0">
                <a:latin typeface="+mn-lt"/>
              </a:rPr>
              <a:t>), или </a:t>
            </a:r>
            <a:r>
              <a:rPr lang="ru-RU" sz="2400" dirty="0">
                <a:latin typeface="+mn-lt"/>
              </a:rPr>
              <a:t>же в составе выражения</a:t>
            </a:r>
            <a:r>
              <a:rPr lang="ru-RU" sz="2400" dirty="0" smtClean="0">
                <a:latin typeface="+mn-lt"/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77637" y="4295594"/>
            <a:ext cx="11037774" cy="397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/>
              <a:t>Таким образом, общую схему работы с функцией можно записать как: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6758" r="6698"/>
          <a:stretch/>
        </p:blipFill>
        <p:spPr>
          <a:xfrm>
            <a:off x="1138685" y="4778199"/>
            <a:ext cx="9687465" cy="18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517549" cy="51203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с переменным числом параметров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– следующий слайд)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472154" y="6137999"/>
            <a:ext cx="719846" cy="720001"/>
          </a:xfrm>
        </p:spPr>
        <p:txBody>
          <a:bodyPr anchor="b"/>
          <a:lstStyle/>
          <a:p>
            <a:fld id="{ADD57A2A-95A8-4FA2-9350-2C7084AE5356}" type="slidenum">
              <a:rPr lang="ru-RU" sz="1800" b="1" smtClean="0">
                <a:solidFill>
                  <a:schemeClr val="bg1"/>
                </a:solidFill>
              </a:rPr>
              <a:pPr/>
              <a:t>2</a:t>
            </a:fld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116181" y="4692731"/>
            <a:ext cx="11517549" cy="463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Локальные и глобальные переменные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0" y="5115065"/>
            <a:ext cx="12192000" cy="15703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Переменную, объявленную </a:t>
            </a:r>
            <a:r>
              <a:rPr lang="ru-RU" sz="2400" dirty="0" smtClean="0"/>
              <a:t>вне функции или в глобальной области видимости, </a:t>
            </a:r>
            <a:r>
              <a:rPr lang="ru-RU" sz="2400" dirty="0" smtClean="0"/>
              <a:t>называют глобальной. Глобальная переменная доступна </a:t>
            </a:r>
            <a:r>
              <a:rPr lang="ru-RU" sz="2400" dirty="0" smtClean="0"/>
              <a:t>как внутри, так и вне функции.</a:t>
            </a:r>
          </a:p>
          <a:p>
            <a:r>
              <a:rPr lang="ru-RU" sz="2400" dirty="0" smtClean="0"/>
              <a:t>Переменную, объявленную внутри функции </a:t>
            </a:r>
            <a:r>
              <a:rPr lang="ru-RU" sz="2400" dirty="0" smtClean="0"/>
              <a:t>или </a:t>
            </a:r>
            <a:r>
              <a:rPr lang="ru-RU" sz="2400" dirty="0" smtClean="0"/>
              <a:t>локальной </a:t>
            </a:r>
            <a:r>
              <a:rPr lang="ru-RU" sz="2400" dirty="0" smtClean="0"/>
              <a:t>области видимости, </a:t>
            </a:r>
            <a:r>
              <a:rPr lang="ru-RU" sz="2400" dirty="0" smtClean="0"/>
              <a:t>называют </a:t>
            </a:r>
            <a:r>
              <a:rPr lang="ru-RU" sz="2400" dirty="0" smtClean="0"/>
              <a:t>локальной переменной</a:t>
            </a:r>
            <a:r>
              <a:rPr lang="ru-RU" sz="2400" dirty="0" smtClean="0"/>
              <a:t>. Локальная переменная доступна в пределах области видимости.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263" y="360706"/>
            <a:ext cx="1197634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принять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переменное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позиционных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аргументов, маркируемое *: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(*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#вместо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pars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(«параметры») можно указать любое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975" algn="just">
              <a:spcBef>
                <a:spcPts val="1200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этом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требуются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параметры с именами, тогда перед именем ставят **: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(**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s): #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kwpars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-«параметры с ключевыми словами» - имя также любое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В этом случае аргументы передаются как словари.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dirty="0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90302" y="3364294"/>
            <a:ext cx="11517549" cy="630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Несколько значений функции  можно вернуть, используя для возврата: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941906"/>
            <a:ext cx="12191999" cy="440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i="1" dirty="0" smtClean="0"/>
              <a:t>1)Список </a:t>
            </a:r>
            <a:r>
              <a:rPr lang="ru-RU" sz="2600" i="1" dirty="0"/>
              <a:t>(</a:t>
            </a:r>
            <a:r>
              <a:rPr lang="ru-RU" sz="2600" i="1" dirty="0" err="1"/>
              <a:t>list</a:t>
            </a:r>
            <a:r>
              <a:rPr lang="ru-RU" sz="2600" i="1" dirty="0" smtClean="0"/>
              <a:t>);   2)Кортеж </a:t>
            </a:r>
            <a:r>
              <a:rPr lang="ru-RU" sz="2600" i="1" dirty="0"/>
              <a:t>(</a:t>
            </a:r>
            <a:r>
              <a:rPr lang="ru-RU" sz="2600" i="1" dirty="0" err="1" smtClean="0"/>
              <a:t>tuple</a:t>
            </a:r>
            <a:r>
              <a:rPr lang="ru-RU" sz="2600" i="1" dirty="0" smtClean="0"/>
              <a:t>);   3)Словарь </a:t>
            </a:r>
            <a:r>
              <a:rPr lang="ru-RU" sz="2600" i="1" dirty="0"/>
              <a:t>(</a:t>
            </a:r>
            <a:r>
              <a:rPr lang="ru-RU" sz="2600" i="1" dirty="0" err="1"/>
              <a:t>dictionary</a:t>
            </a:r>
            <a:r>
              <a:rPr lang="ru-RU" sz="2600" i="1" dirty="0" smtClean="0"/>
              <a:t>); </a:t>
            </a:r>
            <a:r>
              <a:rPr lang="ru-RU" sz="2600" i="1" dirty="0" smtClean="0"/>
              <a:t>  4)Комбинации структур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408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286235"/>
              </p:ext>
            </p:extLst>
          </p:nvPr>
        </p:nvGraphicFramePr>
        <p:xfrm>
          <a:off x="146648" y="1020340"/>
          <a:ext cx="11887201" cy="54620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24755">
                  <a:extLst>
                    <a:ext uri="{9D8B030D-6E8A-4147-A177-3AD203B41FA5}">
                      <a16:colId xmlns:a16="http://schemas.microsoft.com/office/drawing/2014/main" val="2405467304"/>
                    </a:ext>
                  </a:extLst>
                </a:gridCol>
                <a:gridCol w="5762446">
                  <a:extLst>
                    <a:ext uri="{9D8B030D-6E8A-4147-A177-3AD203B41FA5}">
                      <a16:colId xmlns:a16="http://schemas.microsoft.com/office/drawing/2014/main" val="31969535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f1(*x): </a:t>
                      </a:r>
                      <a:r>
                        <a:rPr lang="en-US" sz="2800" b="1" dirty="0">
                          <a:effectLst/>
                        </a:rPr>
                        <a:t>print</a:t>
                      </a:r>
                      <a:r>
                        <a:rPr lang="en-US" sz="2800" dirty="0">
                          <a:effectLst/>
                        </a:rPr>
                        <a:t>(x)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</a:t>
                      </a:r>
                      <a:r>
                        <a:rPr lang="ru-RU" sz="2800" dirty="0">
                          <a:effectLst/>
                        </a:rPr>
                        <a:t>1(1,2,3,'4','56')</a:t>
                      </a: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 выходе-кортеж: (1, 2, 3, '4', '56')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f1(*x): </a:t>
                      </a:r>
                      <a:r>
                        <a:rPr lang="en-US" sz="2800" b="1" dirty="0">
                          <a:effectLst/>
                        </a:rPr>
                        <a:t>print</a:t>
                      </a:r>
                      <a:r>
                        <a:rPr lang="en-US" sz="2800" dirty="0">
                          <a:effectLst/>
                        </a:rPr>
                        <a:t>(x)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</a:t>
                      </a:r>
                      <a:r>
                        <a:rPr lang="ru-RU" sz="2800" dirty="0">
                          <a:effectLst/>
                        </a:rPr>
                        <a:t>1([1,2,3,'4','56'])</a:t>
                      </a: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 выходе-кортеж</a:t>
                      </a:r>
                      <a:r>
                        <a:rPr lang="ru-RU" sz="2800" dirty="0" smtClean="0">
                          <a:effectLst/>
                        </a:rPr>
                        <a:t>:([</a:t>
                      </a:r>
                      <a:r>
                        <a:rPr lang="ru-RU" sz="2800" dirty="0">
                          <a:effectLst/>
                        </a:rPr>
                        <a:t>1, 2, 3, '4', '56']</a:t>
                      </a:r>
                      <a:r>
                        <a:rPr lang="ru-RU" sz="2800" b="1" dirty="0">
                          <a:effectLst/>
                        </a:rPr>
                        <a:t>,</a:t>
                      </a:r>
                      <a:r>
                        <a:rPr lang="ru-RU" sz="2800" dirty="0">
                          <a:effectLst/>
                        </a:rPr>
                        <a:t> 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74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prnt</a:t>
                      </a:r>
                      <a:r>
                        <a:rPr lang="en-US" sz="2800" dirty="0">
                          <a:effectLst/>
                        </a:rPr>
                        <a:t>(**x):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en-US" sz="2800" b="1" dirty="0" smtClean="0">
                          <a:effectLst/>
                        </a:rPr>
                        <a:t>for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key, value </a:t>
                      </a:r>
                      <a:r>
                        <a:rPr lang="en-US" sz="2800" b="1" dirty="0">
                          <a:effectLst/>
                        </a:rPr>
                        <a:t>in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x.</a:t>
                      </a:r>
                      <a:r>
                        <a:rPr lang="en-US" sz="2800" b="1" dirty="0" err="1">
                          <a:effectLst/>
                        </a:rPr>
                        <a:t>items</a:t>
                      </a:r>
                      <a:r>
                        <a:rPr lang="en-US" sz="2800" dirty="0">
                          <a:effectLst/>
                        </a:rPr>
                        <a:t>():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  </a:t>
                      </a:r>
                      <a:r>
                        <a:rPr lang="ru-RU" sz="2800" dirty="0" smtClean="0">
                          <a:effectLst/>
                        </a:rPr>
                        <a:t>  </a:t>
                      </a:r>
                      <a:r>
                        <a:rPr lang="en-US" sz="2800" b="1" dirty="0" smtClean="0">
                          <a:effectLst/>
                        </a:rPr>
                        <a:t>print</a:t>
                      </a:r>
                      <a:r>
                        <a:rPr lang="en-US" sz="2800" dirty="0">
                          <a:effectLst/>
                        </a:rPr>
                        <a:t>("{}:{}".</a:t>
                      </a:r>
                      <a:r>
                        <a:rPr lang="en-US" sz="2800" b="1" dirty="0">
                          <a:effectLst/>
                        </a:rPr>
                        <a:t>format</a:t>
                      </a:r>
                      <a:r>
                        <a:rPr lang="en-US" sz="2800" dirty="0">
                          <a:effectLst/>
                        </a:rPr>
                        <a:t>(key</a:t>
                      </a:r>
                      <a:r>
                        <a:rPr lang="en-US" sz="2800" dirty="0" smtClean="0">
                          <a:effectLst/>
                        </a:rPr>
                        <a:t>,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en-US" sz="2800" dirty="0" smtClean="0">
                          <a:effectLst/>
                        </a:rPr>
                        <a:t>value</a:t>
                      </a:r>
                      <a:r>
                        <a:rPr lang="en-US" sz="2800" dirty="0">
                          <a:effectLst/>
                        </a:rPr>
                        <a:t>), </a:t>
                      </a:r>
                      <a:r>
                        <a:rPr lang="en-US" sz="2800" b="1" dirty="0">
                          <a:effectLst/>
                        </a:rPr>
                        <a:t>end</a:t>
                      </a:r>
                      <a:r>
                        <a:rPr lang="en-US" sz="2800" dirty="0">
                          <a:effectLst/>
                        </a:rPr>
                        <a:t>=’’)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prnt</a:t>
                      </a:r>
                      <a:r>
                        <a:rPr lang="en-US" sz="2800" dirty="0" smtClean="0">
                          <a:effectLst/>
                        </a:rPr>
                        <a:t>(a</a:t>
                      </a:r>
                      <a:r>
                        <a:rPr lang="en-US" sz="2800" dirty="0">
                          <a:effectLst/>
                        </a:rPr>
                        <a:t>="hot", b="</a:t>
                      </a:r>
                      <a:r>
                        <a:rPr lang="en-US" sz="2800" dirty="0" err="1">
                          <a:effectLst/>
                        </a:rPr>
                        <a:t>cold",c</a:t>
                      </a:r>
                      <a:r>
                        <a:rPr lang="en-US" sz="2800" dirty="0">
                          <a:effectLst/>
                        </a:rPr>
                        <a:t>="</a:t>
                      </a:r>
                      <a:r>
                        <a:rPr lang="en-US" sz="2800" dirty="0" err="1">
                          <a:effectLst/>
                        </a:rPr>
                        <a:t>hard",d</a:t>
                      </a:r>
                      <a:r>
                        <a:rPr lang="en-US" sz="2800" dirty="0">
                          <a:effectLst/>
                        </a:rPr>
                        <a:t>="soft")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 выходе-словарь </a:t>
                      </a:r>
                      <a:r>
                        <a:rPr lang="en-US" sz="2800" dirty="0">
                          <a:effectLst/>
                        </a:rPr>
                        <a:t>x </a:t>
                      </a:r>
                      <a:r>
                        <a:rPr lang="ru-RU" sz="2800" dirty="0">
                          <a:effectLst/>
                        </a:rPr>
                        <a:t>по компонентам: </a:t>
                      </a:r>
                    </a:p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a:hot   b:cold   c:hard   d:soft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</a:t>
                      </a:r>
                      <a:r>
                        <a:rPr lang="ru-RU" sz="2800" dirty="0">
                          <a:effectLst/>
                        </a:rPr>
                        <a:t>={} #глобальная переменная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prnt</a:t>
                      </a:r>
                      <a:r>
                        <a:rPr lang="ru-RU" sz="2800" dirty="0">
                          <a:effectLst/>
                        </a:rPr>
                        <a:t>(**</a:t>
                      </a:r>
                      <a:r>
                        <a:rPr lang="en-US" sz="2800" dirty="0">
                          <a:effectLst/>
                        </a:rPr>
                        <a:t>x</a:t>
                      </a:r>
                      <a:r>
                        <a:rPr lang="ru-RU" sz="2800" dirty="0">
                          <a:effectLst/>
                        </a:rPr>
                        <a:t>):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  </a:t>
                      </a:r>
                      <a:r>
                        <a:rPr lang="ru-RU" sz="2800" dirty="0" smtClean="0">
                          <a:effectLst/>
                        </a:rPr>
                        <a:t>  </a:t>
                      </a:r>
                      <a:r>
                        <a:rPr lang="en-US" sz="2800" b="1" dirty="0">
                          <a:effectLst/>
                        </a:rPr>
                        <a:t>print</a:t>
                      </a:r>
                      <a:r>
                        <a:rPr lang="en-US" sz="2800" dirty="0">
                          <a:effectLst/>
                        </a:rPr>
                        <a:t>(x); x['b']+=1; </a:t>
                      </a:r>
                      <a:r>
                        <a:rPr lang="en-US" sz="2800" dirty="0" err="1">
                          <a:effectLst/>
                        </a:rPr>
                        <a:t>t.</a:t>
                      </a:r>
                      <a:r>
                        <a:rPr lang="en-US" sz="2800" b="1" dirty="0" err="1">
                          <a:effectLst/>
                        </a:rPr>
                        <a:t>update</a:t>
                      </a:r>
                      <a:r>
                        <a:rPr lang="en-US" sz="2800" dirty="0">
                          <a:effectLst/>
                        </a:rPr>
                        <a:t>(x)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prnt</a:t>
                      </a:r>
                      <a:r>
                        <a:rPr lang="en-US" sz="2800" dirty="0">
                          <a:effectLst/>
                        </a:rPr>
                        <a:t>(a="hot", b=2, c=True); </a:t>
                      </a:r>
                      <a:r>
                        <a:rPr lang="en-US" sz="2800" b="1" dirty="0">
                          <a:effectLst/>
                        </a:rPr>
                        <a:t>print</a:t>
                      </a:r>
                      <a:r>
                        <a:rPr lang="en-US" sz="2800" dirty="0">
                          <a:effectLst/>
                        </a:rPr>
                        <a:t>(t)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 выходе-словари </a:t>
                      </a:r>
                      <a:r>
                        <a:rPr lang="en-US" sz="2800" dirty="0">
                          <a:effectLst/>
                        </a:rPr>
                        <a:t>x </a:t>
                      </a:r>
                      <a:r>
                        <a:rPr lang="ru-RU" sz="2800" dirty="0">
                          <a:effectLst/>
                        </a:rPr>
                        <a:t>и </a:t>
                      </a:r>
                      <a:r>
                        <a:rPr lang="en-US" sz="2800" dirty="0">
                          <a:effectLst/>
                        </a:rPr>
                        <a:t>t</a:t>
                      </a:r>
                      <a:r>
                        <a:rPr lang="ru-RU" sz="28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{'a': 'hot', 'b': 2, 'c': True}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{'a': 'hot', 'b': 3, 'c': True}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84991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85504" y="267419"/>
            <a:ext cx="9112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использования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и **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заголовке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4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76878" y="129390"/>
            <a:ext cx="9112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использования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и ** </a:t>
            </a: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вызове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функции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65282"/>
              </p:ext>
            </p:extLst>
          </p:nvPr>
        </p:nvGraphicFramePr>
        <p:xfrm>
          <a:off x="250165" y="871256"/>
          <a:ext cx="11749177" cy="37483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08030">
                  <a:extLst>
                    <a:ext uri="{9D8B030D-6E8A-4147-A177-3AD203B41FA5}">
                      <a16:colId xmlns:a16="http://schemas.microsoft.com/office/drawing/2014/main" val="2911691022"/>
                    </a:ext>
                  </a:extLst>
                </a:gridCol>
                <a:gridCol w="6041147">
                  <a:extLst>
                    <a:ext uri="{9D8B030D-6E8A-4147-A177-3AD203B41FA5}">
                      <a16:colId xmlns:a16="http://schemas.microsoft.com/office/drawing/2014/main" val="3821505493"/>
                    </a:ext>
                  </a:extLst>
                </a:gridCol>
              </a:tblGrid>
              <a:tr h="3748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f2(a, b, c):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  </a:t>
                      </a:r>
                      <a:r>
                        <a:rPr lang="en-US" sz="2800" b="1" dirty="0" smtClean="0">
                          <a:effectLst/>
                        </a:rPr>
                        <a:t>print</a:t>
                      </a:r>
                      <a:r>
                        <a:rPr lang="en-US" sz="2800" dirty="0" smtClean="0">
                          <a:effectLst/>
                        </a:rPr>
                        <a:t>(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a: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>
                          <a:effectLst/>
                        </a:rPr>
                        <a:t>a,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; </a:t>
                      </a:r>
                      <a:r>
                        <a:rPr lang="en-US" sz="2800" dirty="0">
                          <a:effectLst/>
                        </a:rPr>
                        <a:t>b</a:t>
                      </a:r>
                      <a:r>
                        <a:rPr lang="en-US" sz="2800" dirty="0" smtClean="0">
                          <a:effectLst/>
                        </a:rPr>
                        <a:t>: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>
                          <a:effectLst/>
                        </a:rPr>
                        <a:t>b,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; </a:t>
                      </a:r>
                      <a:r>
                        <a:rPr lang="en-US" sz="2800" dirty="0">
                          <a:effectLst/>
                        </a:rPr>
                        <a:t>c</a:t>
                      </a:r>
                      <a:r>
                        <a:rPr lang="en-US" sz="2800" dirty="0" smtClean="0">
                          <a:effectLst/>
                        </a:rPr>
                        <a:t>: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>
                          <a:effectLst/>
                        </a:rPr>
                        <a:t>c, </a:t>
                      </a:r>
                      <a:r>
                        <a:rPr lang="en-US" sz="2800" b="1" dirty="0" err="1">
                          <a:effectLst/>
                        </a:rPr>
                        <a:t>sep</a:t>
                      </a:r>
                      <a:r>
                        <a:rPr lang="en-US" sz="2800" dirty="0">
                          <a:effectLst/>
                        </a:rPr>
                        <a:t>='')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x = </a:t>
                      </a:r>
                      <a:r>
                        <a:rPr lang="en-US" sz="2800" dirty="0" smtClean="0">
                          <a:effectLst/>
                        </a:rPr>
                        <a:t>(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cold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hot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warm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f2(*x)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Из кортежа имеем переменные </a:t>
                      </a:r>
                      <a:r>
                        <a:rPr lang="en-US" sz="2800" dirty="0">
                          <a:effectLst/>
                        </a:rPr>
                        <a:t>a</a:t>
                      </a:r>
                      <a:r>
                        <a:rPr lang="ru-RU" sz="2800" dirty="0">
                          <a:effectLst/>
                        </a:rPr>
                        <a:t>,</a:t>
                      </a:r>
                      <a:r>
                        <a:rPr lang="en-US" sz="2800" dirty="0">
                          <a:effectLst/>
                        </a:rPr>
                        <a:t>b</a:t>
                      </a:r>
                      <a:r>
                        <a:rPr lang="ru-RU" sz="2800" dirty="0">
                          <a:effectLst/>
                        </a:rPr>
                        <a:t>,</a:t>
                      </a:r>
                      <a:r>
                        <a:rPr lang="en-US" sz="2800" dirty="0">
                          <a:effectLst/>
                        </a:rPr>
                        <a:t>c</a:t>
                      </a:r>
                      <a:r>
                        <a:rPr lang="ru-RU" sz="2800" dirty="0">
                          <a:effectLst/>
                        </a:rPr>
                        <a:t>: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a:cold; b:hot; c:warm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def</a:t>
                      </a:r>
                      <a:r>
                        <a:rPr lang="en-US" sz="2800" dirty="0">
                          <a:effectLst/>
                        </a:rPr>
                        <a:t> f2(</a:t>
                      </a:r>
                      <a:r>
                        <a:rPr lang="en-US" sz="2800" dirty="0" err="1">
                          <a:effectLst/>
                        </a:rPr>
                        <a:t>a,b,c,d</a:t>
                      </a:r>
                      <a:r>
                        <a:rPr lang="en-US" sz="2800" dirty="0">
                          <a:effectLst/>
                        </a:rPr>
                        <a:t>):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  </a:t>
                      </a:r>
                      <a:r>
                        <a:rPr lang="en-US" sz="2800" b="1" dirty="0" smtClean="0">
                          <a:effectLst/>
                        </a:rPr>
                        <a:t>  print</a:t>
                      </a:r>
                      <a:r>
                        <a:rPr lang="en-US" sz="2800" dirty="0" smtClean="0">
                          <a:effectLst/>
                        </a:rPr>
                        <a:t>(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a:</a:t>
                      </a:r>
                      <a:r>
                        <a:rPr lang="en-US" sz="2800" dirty="0" err="1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,a</a:t>
                      </a:r>
                      <a:r>
                        <a:rPr lang="en-US" sz="2800" dirty="0" smtClean="0">
                          <a:effectLst/>
                        </a:rPr>
                        <a:t>,</a:t>
                      </a:r>
                      <a:r>
                        <a:rPr lang="en-US" sz="2800" dirty="0" smtClean="0">
                          <a:effectLst/>
                        </a:rPr>
                        <a:t> '</a:t>
                      </a:r>
                      <a:r>
                        <a:rPr lang="en-US" sz="2800" dirty="0" smtClean="0">
                          <a:effectLst/>
                        </a:rPr>
                        <a:t>;</a:t>
                      </a:r>
                      <a:r>
                        <a:rPr lang="en-US" sz="2800" dirty="0" err="1">
                          <a:effectLst/>
                        </a:rPr>
                        <a:t>b</a:t>
                      </a:r>
                      <a:r>
                        <a:rPr lang="en-US" sz="2800" dirty="0" err="1" smtClean="0">
                          <a:effectLst/>
                        </a:rPr>
                        <a:t>:</a:t>
                      </a:r>
                      <a:r>
                        <a:rPr lang="en-US" sz="2800" dirty="0" err="1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,b</a:t>
                      </a:r>
                      <a:r>
                        <a:rPr lang="en-US" sz="2800" dirty="0" smtClean="0">
                          <a:effectLst/>
                        </a:rPr>
                        <a:t>,</a:t>
                      </a:r>
                      <a:r>
                        <a:rPr lang="en-US" sz="2800" dirty="0" smtClean="0">
                          <a:effectLst/>
                        </a:rPr>
                        <a:t> '</a:t>
                      </a:r>
                      <a:r>
                        <a:rPr lang="en-US" sz="2800" dirty="0" smtClean="0">
                          <a:effectLst/>
                        </a:rPr>
                        <a:t>;</a:t>
                      </a:r>
                      <a:r>
                        <a:rPr lang="en-US" sz="2800" dirty="0" err="1">
                          <a:effectLst/>
                        </a:rPr>
                        <a:t>c</a:t>
                      </a:r>
                      <a:r>
                        <a:rPr lang="en-US" sz="2800" dirty="0" err="1" smtClean="0">
                          <a:effectLst/>
                        </a:rPr>
                        <a:t>:</a:t>
                      </a:r>
                      <a:r>
                        <a:rPr lang="en-US" sz="2800" dirty="0" err="1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,c,</a:t>
                      </a:r>
                      <a:r>
                        <a:rPr lang="en-US" sz="2800" dirty="0" err="1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;d:</a:t>
                      </a:r>
                      <a:r>
                        <a:rPr lang="en-US" sz="2800" dirty="0" err="1" smtClean="0">
                          <a:effectLst/>
                        </a:rPr>
                        <a:t>'</a:t>
                      </a:r>
                      <a:r>
                        <a:rPr lang="en-US" sz="2800" dirty="0" err="1" smtClean="0">
                          <a:effectLst/>
                        </a:rPr>
                        <a:t>,d</a:t>
                      </a:r>
                      <a:r>
                        <a:rPr lang="en-US" sz="2800" dirty="0" smtClean="0">
                          <a:effectLst/>
                        </a:rPr>
                        <a:t>,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</a:rPr>
                        <a:t>sep</a:t>
                      </a:r>
                      <a:r>
                        <a:rPr lang="en-US" sz="2800" dirty="0">
                          <a:effectLst/>
                        </a:rPr>
                        <a:t>='')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x = </a:t>
                      </a:r>
                      <a:r>
                        <a:rPr lang="en-US" sz="2800" dirty="0" smtClean="0">
                          <a:effectLst/>
                        </a:rPr>
                        <a:t>{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b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: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cold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c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: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hot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d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: 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warm</a:t>
                      </a:r>
                      <a:r>
                        <a:rPr lang="en-US" sz="2800" dirty="0" smtClean="0">
                          <a:effectLst/>
                        </a:rPr>
                        <a:t>'</a:t>
                      </a:r>
                      <a:r>
                        <a:rPr lang="en-US" sz="2800" dirty="0" smtClean="0">
                          <a:effectLst/>
                        </a:rPr>
                        <a:t>}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</a:t>
                      </a:r>
                      <a:r>
                        <a:rPr lang="ru-RU" sz="2800" dirty="0">
                          <a:effectLst/>
                        </a:rPr>
                        <a:t>2(1,**</a:t>
                      </a:r>
                      <a:r>
                        <a:rPr lang="en-US" sz="2800" dirty="0">
                          <a:effectLst/>
                        </a:rPr>
                        <a:t>x</a:t>
                      </a:r>
                      <a:r>
                        <a:rPr lang="ru-RU" sz="2800" dirty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Из числа и словаря – в 4 переменные: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a:1; b:cold; c:hot; d:warm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u="sng" dirty="0">
                          <a:effectLst/>
                        </a:rPr>
                        <a:t>(</a:t>
                      </a:r>
                      <a:r>
                        <a:rPr lang="ru-RU" sz="2800" u="sng" dirty="0">
                          <a:effectLst/>
                        </a:rPr>
                        <a:t>при несовпадении имен – ошибка)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326484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" y="4593888"/>
            <a:ext cx="121920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Пользуясь * и **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помнить, что сначала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переменные,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передаваемые имя-в-имя (порядковые),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затем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префиксами * 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**! Порядок переменных в тройке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важен,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имена должны совпадать с назначенными и не пересекаться с порядковыми, то есть:</a:t>
            </a:r>
          </a:p>
          <a:p>
            <a:pPr algn="ctr">
              <a:lnSpc>
                <a:spcPct val="14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нет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ошибки                        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ошибка!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5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2453941" y="0"/>
            <a:ext cx="7095501" cy="630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использования </a:t>
            </a: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(заключение)</a:t>
            </a:r>
            <a:endParaRPr lang="ru-RU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167939" y="405078"/>
            <a:ext cx="11773894" cy="6280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ru-RU" sz="2400" b="1" dirty="0" smtClean="0"/>
              <a:t>Абстракция.</a:t>
            </a:r>
            <a:r>
              <a:rPr lang="ru-RU" sz="2600" dirty="0" smtClean="0"/>
              <a:t> Мо</a:t>
            </a:r>
            <a:r>
              <a:rPr lang="ru-RU" sz="2400" dirty="0" smtClean="0"/>
              <a:t>жно уйти от конкретных значений к абстрактным объектам. Гораздо проще написать функцию, которая находит решение для множества однотипных, в рамках данной абстракции, объектов. В случае громоздких это повлечёт за собой значительное сокращение объёмов кода, а значит и времени на его написание.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ru-RU" sz="2400" b="1" dirty="0"/>
              <a:t>Возможность повторного использования кода.</a:t>
            </a:r>
            <a:r>
              <a:rPr lang="ru-RU" sz="2400" dirty="0"/>
              <a:t> Функции </a:t>
            </a:r>
            <a:r>
              <a:rPr lang="ru-RU" sz="2400" dirty="0" smtClean="0"/>
              <a:t>созданы </a:t>
            </a:r>
            <a:r>
              <a:rPr lang="ru-RU" sz="2400" dirty="0"/>
              <a:t>ради возможности их многократного применения. </a:t>
            </a:r>
            <a:r>
              <a:rPr lang="ru-RU" sz="2400" dirty="0" smtClean="0"/>
              <a:t>Без них код программы существенно больше, чем с функциями. </a:t>
            </a:r>
            <a:r>
              <a:rPr lang="ru-RU" sz="2400" dirty="0"/>
              <a:t>Также облегчается возможность отладки и модификации программы</a:t>
            </a:r>
            <a:r>
              <a:rPr lang="ru-RU" sz="2400" dirty="0" smtClean="0"/>
              <a:t>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ru-RU" sz="2400" b="1" dirty="0"/>
              <a:t>Модульность.</a:t>
            </a:r>
            <a:r>
              <a:rPr lang="ru-RU" sz="2400" dirty="0"/>
              <a:t> </a:t>
            </a:r>
            <a:r>
              <a:rPr lang="ru-RU" sz="2400" dirty="0" smtClean="0"/>
              <a:t>Деление больших </a:t>
            </a:r>
            <a:r>
              <a:rPr lang="ru-RU" sz="2400" dirty="0"/>
              <a:t>и сложных задач на простые составляющие – важная часть, как </a:t>
            </a:r>
            <a:r>
              <a:rPr lang="ru-RU" sz="2400" dirty="0" smtClean="0"/>
              <a:t>в </a:t>
            </a:r>
            <a:r>
              <a:rPr lang="ru-RU" sz="2400" dirty="0" err="1" smtClean="0"/>
              <a:t>кодинге</a:t>
            </a:r>
            <a:r>
              <a:rPr lang="ru-RU" sz="2400" dirty="0" smtClean="0"/>
              <a:t>, </a:t>
            </a:r>
            <a:r>
              <a:rPr lang="ru-RU" sz="2400" dirty="0"/>
              <a:t>так и реальной жизни. Такой прием используется и при реализации обычных процессов в повседневной жизни. Когда убираемся в квартире, сначала пылесосим, моем полы и окна, очищаем поверхности от пыли и наводим блеск на всё блестящее. Всё это – составляющие одного большого процесса под названием "уборка", но каждую из них также можно разбить на более простые </a:t>
            </a:r>
            <a:r>
              <a:rPr lang="ru-RU" sz="2400" dirty="0" err="1" smtClean="0"/>
              <a:t>подпроцессы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600" dirty="0" smtClean="0"/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2398143"/>
            <a:ext cx="12192000" cy="0"/>
          </a:xfrm>
          <a:prstGeom prst="line">
            <a:avLst/>
          </a:prstGeom>
          <a:ln w="38100"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3838755"/>
            <a:ext cx="12192000" cy="0"/>
          </a:xfrm>
          <a:prstGeom prst="line">
            <a:avLst/>
          </a:prstGeom>
          <a:ln w="38100"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38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4763</TotalTime>
  <Words>871</Words>
  <Application>Microsoft Office PowerPoint</Application>
  <PresentationFormat>Широкоэкранный</PresentationFormat>
  <Paragraphs>68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Функции с переменным числом параметров (примеры – следующий слайд)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Олег Левченко</cp:lastModifiedBy>
  <cp:revision>106</cp:revision>
  <dcterms:created xsi:type="dcterms:W3CDTF">2022-02-13T20:20:25Z</dcterms:created>
  <dcterms:modified xsi:type="dcterms:W3CDTF">2023-03-21T19:10:59Z</dcterms:modified>
</cp:coreProperties>
</file>