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045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31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55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702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2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463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6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268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581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08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600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28363-05C0-42EA-A761-6E59FBEAF912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941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EOMTL@MAIL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EOMTL@MAIL.R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Группа 39"/>
          <p:cNvGrpSpPr/>
          <p:nvPr/>
        </p:nvGrpSpPr>
        <p:grpSpPr>
          <a:xfrm>
            <a:off x="134992" y="0"/>
            <a:ext cx="12057008" cy="6781629"/>
            <a:chOff x="134992" y="0"/>
            <a:chExt cx="12057008" cy="6781629"/>
          </a:xfrm>
        </p:grpSpPr>
        <p:pic>
          <p:nvPicPr>
            <p:cNvPr id="80" name="Рисунок 7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51306" y="478608"/>
              <a:ext cx="7611537" cy="4134427"/>
            </a:xfrm>
            <a:prstGeom prst="rect">
              <a:avLst/>
            </a:prstGeom>
          </p:spPr>
        </p:pic>
        <p:grpSp>
          <p:nvGrpSpPr>
            <p:cNvPr id="144" name="Группа 143"/>
            <p:cNvGrpSpPr/>
            <p:nvPr/>
          </p:nvGrpSpPr>
          <p:grpSpPr>
            <a:xfrm>
              <a:off x="134992" y="164998"/>
              <a:ext cx="3354190" cy="6533227"/>
              <a:chOff x="-183553" y="250723"/>
              <a:chExt cx="3354190" cy="6533227"/>
            </a:xfrm>
          </p:grpSpPr>
          <p:sp>
            <p:nvSpPr>
              <p:cNvPr id="4" name="Блок-схема: знак завершения 3"/>
              <p:cNvSpPr/>
              <p:nvPr/>
            </p:nvSpPr>
            <p:spPr>
              <a:xfrm>
                <a:off x="1657720" y="250723"/>
                <a:ext cx="1155218" cy="340822"/>
              </a:xfrm>
              <a:prstGeom prst="flowChartTerminator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начало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Блок-схема: знак завершения 4"/>
              <p:cNvSpPr/>
              <p:nvPr/>
            </p:nvSpPr>
            <p:spPr>
              <a:xfrm>
                <a:off x="1760572" y="6443128"/>
                <a:ext cx="947024" cy="340822"/>
              </a:xfrm>
              <a:prstGeom prst="flowChartTerminator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конец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Блок-схема: данные 5"/>
              <p:cNvSpPr/>
              <p:nvPr/>
            </p:nvSpPr>
            <p:spPr>
              <a:xfrm>
                <a:off x="1429245" y="825732"/>
                <a:ext cx="1612167" cy="349136"/>
              </a:xfrm>
              <a:prstGeom prst="flowChartInputOutpu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Ввод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t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Блок-схема: процесс 6"/>
              <p:cNvSpPr/>
              <p:nvPr/>
            </p:nvSpPr>
            <p:spPr>
              <a:xfrm>
                <a:off x="1291207" y="1412898"/>
                <a:ext cx="1879430" cy="374073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L=0, R=X.length-1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Блок-схема: решение 7"/>
              <p:cNvSpPr/>
              <p:nvPr/>
            </p:nvSpPr>
            <p:spPr>
              <a:xfrm>
                <a:off x="1657719" y="2189579"/>
                <a:ext cx="1139220" cy="477982"/>
              </a:xfrm>
              <a:prstGeom prst="flowChartDecision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L&lt;R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Блок-схема: процесс 8"/>
              <p:cNvSpPr/>
              <p:nvPr/>
            </p:nvSpPr>
            <p:spPr>
              <a:xfrm>
                <a:off x="1449367" y="2875694"/>
                <a:ext cx="1559516" cy="403168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m=(L+R) div 2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Блок-схема: решение 9"/>
              <p:cNvSpPr/>
              <p:nvPr/>
            </p:nvSpPr>
            <p:spPr>
              <a:xfrm>
                <a:off x="1607213" y="3487792"/>
                <a:ext cx="1263661" cy="573579"/>
              </a:xfrm>
              <a:prstGeom prst="flowChartDecision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t&gt;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X</a:t>
                </a:r>
                <a:r>
                  <a:rPr lang="en-US" baseline="-25000" dirty="0" err="1" smtClean="0">
                    <a:solidFill>
                      <a:schemeClr val="tx1"/>
                    </a:solidFill>
                  </a:rPr>
                  <a:t>m</a:t>
                </a:r>
                <a:endParaRPr lang="ru-RU" baseline="-25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Блок-схема: процесс 10"/>
              <p:cNvSpPr/>
              <p:nvPr/>
            </p:nvSpPr>
            <p:spPr>
              <a:xfrm>
                <a:off x="1776884" y="4260473"/>
                <a:ext cx="914400" cy="349135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L=m+1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Блок-схема: процесс 11"/>
              <p:cNvSpPr/>
              <p:nvPr/>
            </p:nvSpPr>
            <p:spPr>
              <a:xfrm>
                <a:off x="461733" y="3600447"/>
                <a:ext cx="914400" cy="340822"/>
              </a:xfrm>
              <a:prstGeom prst="flowChartProcess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R=m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" name="Прямая со стрелкой 13"/>
              <p:cNvCxnSpPr>
                <a:stCxn id="4" idx="2"/>
                <a:endCxn id="6" idx="1"/>
              </p:cNvCxnSpPr>
              <p:nvPr/>
            </p:nvCxnSpPr>
            <p:spPr>
              <a:xfrm>
                <a:off x="2235329" y="591545"/>
                <a:ext cx="0" cy="23418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 стрелкой 15"/>
              <p:cNvCxnSpPr>
                <a:stCxn id="6" idx="4"/>
                <a:endCxn id="7" idx="0"/>
              </p:cNvCxnSpPr>
              <p:nvPr/>
            </p:nvCxnSpPr>
            <p:spPr>
              <a:xfrm flipH="1">
                <a:off x="2230922" y="1174868"/>
                <a:ext cx="4407" cy="23803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 стрелкой 17"/>
              <p:cNvCxnSpPr>
                <a:stCxn id="7" idx="2"/>
                <a:endCxn id="8" idx="0"/>
              </p:cNvCxnSpPr>
              <p:nvPr/>
            </p:nvCxnSpPr>
            <p:spPr>
              <a:xfrm flipH="1">
                <a:off x="2227329" y="1786971"/>
                <a:ext cx="3593" cy="40260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 стрелкой 19"/>
              <p:cNvCxnSpPr>
                <a:stCxn id="8" idx="2"/>
                <a:endCxn id="9" idx="0"/>
              </p:cNvCxnSpPr>
              <p:nvPr/>
            </p:nvCxnSpPr>
            <p:spPr>
              <a:xfrm>
                <a:off x="2227329" y="2667561"/>
                <a:ext cx="1796" cy="20813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 стрелкой 21"/>
              <p:cNvCxnSpPr>
                <a:stCxn id="9" idx="2"/>
                <a:endCxn id="10" idx="0"/>
              </p:cNvCxnSpPr>
              <p:nvPr/>
            </p:nvCxnSpPr>
            <p:spPr>
              <a:xfrm>
                <a:off x="2229125" y="3278862"/>
                <a:ext cx="9919" cy="20893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 стрелкой 23"/>
              <p:cNvCxnSpPr>
                <a:stCxn id="10" idx="2"/>
                <a:endCxn id="11" idx="0"/>
              </p:cNvCxnSpPr>
              <p:nvPr/>
            </p:nvCxnSpPr>
            <p:spPr>
              <a:xfrm flipH="1">
                <a:off x="2234084" y="4061371"/>
                <a:ext cx="4960" cy="199102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 стрелкой 25"/>
              <p:cNvCxnSpPr>
                <a:stCxn id="10" idx="1"/>
                <a:endCxn id="12" idx="3"/>
              </p:cNvCxnSpPr>
              <p:nvPr/>
            </p:nvCxnSpPr>
            <p:spPr>
              <a:xfrm flipH="1" flipV="1">
                <a:off x="1376133" y="3770858"/>
                <a:ext cx="231080" cy="372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Соединительная линия уступом 34"/>
              <p:cNvCxnSpPr>
                <a:stCxn id="12" idx="1"/>
                <a:endCxn id="8" idx="0"/>
              </p:cNvCxnSpPr>
              <p:nvPr/>
            </p:nvCxnSpPr>
            <p:spPr>
              <a:xfrm rot="10800000" flipH="1">
                <a:off x="461733" y="2189580"/>
                <a:ext cx="1765596" cy="1581279"/>
              </a:xfrm>
              <a:prstGeom prst="bentConnector4">
                <a:avLst>
                  <a:gd name="adj1" fmla="val -11276"/>
                  <a:gd name="adj2" fmla="val 114457"/>
                </a:avLst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Соединительная линия уступом 57"/>
              <p:cNvCxnSpPr>
                <a:stCxn id="11" idx="1"/>
                <a:endCxn id="8" idx="0"/>
              </p:cNvCxnSpPr>
              <p:nvPr/>
            </p:nvCxnSpPr>
            <p:spPr>
              <a:xfrm rot="10800000" flipH="1">
                <a:off x="1776883" y="2189579"/>
                <a:ext cx="450445" cy="2245462"/>
              </a:xfrm>
              <a:prstGeom prst="bentConnector4">
                <a:avLst>
                  <a:gd name="adj1" fmla="val -339140"/>
                  <a:gd name="adj2" fmla="val 110181"/>
                </a:avLst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Соединительная линия уступом 68"/>
              <p:cNvCxnSpPr>
                <a:stCxn id="8" idx="3"/>
                <a:endCxn id="90" idx="0"/>
              </p:cNvCxnSpPr>
              <p:nvPr/>
            </p:nvCxnSpPr>
            <p:spPr>
              <a:xfrm flipH="1">
                <a:off x="2239044" y="2428570"/>
                <a:ext cx="557895" cy="2536890"/>
              </a:xfrm>
              <a:prstGeom prst="bentConnector4">
                <a:avLst>
                  <a:gd name="adj1" fmla="val -63886"/>
                  <a:gd name="adj2" fmla="val 91917"/>
                </a:avLst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TextBox 72"/>
              <p:cNvSpPr txBox="1"/>
              <p:nvPr/>
            </p:nvSpPr>
            <p:spPr>
              <a:xfrm>
                <a:off x="2250927" y="2516593"/>
                <a:ext cx="4235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да</a:t>
                </a:r>
                <a:endParaRPr lang="ru-RU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2229125" y="3919938"/>
                <a:ext cx="4235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да</a:t>
                </a:r>
                <a:endParaRPr lang="ru-RU" dirty="0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2654675" y="2103141"/>
                <a:ext cx="512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нет</a:t>
                </a:r>
                <a:endParaRPr lang="ru-RU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1346621" y="3401526"/>
                <a:ext cx="512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нет</a:t>
                </a:r>
                <a:endParaRPr lang="ru-RU" dirty="0"/>
              </a:p>
            </p:txBody>
          </p:sp>
          <p:sp>
            <p:nvSpPr>
              <p:cNvPr id="90" name="Блок-схема: решение 89"/>
              <p:cNvSpPr/>
              <p:nvPr/>
            </p:nvSpPr>
            <p:spPr>
              <a:xfrm>
                <a:off x="1607213" y="4965460"/>
                <a:ext cx="1263661" cy="573579"/>
              </a:xfrm>
              <a:prstGeom prst="flowChartDecision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t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=X</a:t>
                </a:r>
                <a:r>
                  <a:rPr lang="en-US" baseline="-25000" dirty="0" smtClean="0">
                    <a:solidFill>
                      <a:schemeClr val="tx1"/>
                    </a:solidFill>
                  </a:rPr>
                  <a:t>L</a:t>
                </a:r>
                <a:endParaRPr lang="ru-RU" baseline="-25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Блок-схема: данные 95"/>
              <p:cNvSpPr/>
              <p:nvPr/>
            </p:nvSpPr>
            <p:spPr>
              <a:xfrm>
                <a:off x="-183553" y="5077681"/>
                <a:ext cx="1608451" cy="349136"/>
              </a:xfrm>
              <a:prstGeom prst="flowChartInputOutpu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В</a:t>
                </a:r>
                <a:r>
                  <a:rPr lang="ru-RU" dirty="0">
                    <a:solidFill>
                      <a:schemeClr val="tx1"/>
                    </a:solidFill>
                  </a:rPr>
                  <a:t>ы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вод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L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Блок-схема: данные 96"/>
              <p:cNvSpPr/>
              <p:nvPr/>
            </p:nvSpPr>
            <p:spPr>
              <a:xfrm>
                <a:off x="1354820" y="5740088"/>
                <a:ext cx="1758528" cy="349136"/>
              </a:xfrm>
              <a:prstGeom prst="flowChartInputOutpu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В</a:t>
                </a:r>
                <a:r>
                  <a:rPr lang="ru-RU" dirty="0">
                    <a:solidFill>
                      <a:schemeClr val="tx1"/>
                    </a:solidFill>
                  </a:rPr>
                  <a:t>ы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вод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-1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1" name="Прямая со стрелкой 110"/>
              <p:cNvCxnSpPr>
                <a:stCxn id="90" idx="2"/>
                <a:endCxn id="97" idx="1"/>
              </p:cNvCxnSpPr>
              <p:nvPr/>
            </p:nvCxnSpPr>
            <p:spPr>
              <a:xfrm flipH="1">
                <a:off x="2234084" y="5539039"/>
                <a:ext cx="4960" cy="20104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Прямая со стрелкой 115"/>
              <p:cNvCxnSpPr>
                <a:stCxn id="90" idx="1"/>
                <a:endCxn id="96" idx="5"/>
              </p:cNvCxnSpPr>
              <p:nvPr/>
            </p:nvCxnSpPr>
            <p:spPr>
              <a:xfrm flipH="1" flipV="1">
                <a:off x="1264053" y="5252249"/>
                <a:ext cx="343160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Соединительная линия уступом 118"/>
              <p:cNvCxnSpPr>
                <a:stCxn id="96" idx="4"/>
                <a:endCxn id="5" idx="0"/>
              </p:cNvCxnSpPr>
              <p:nvPr/>
            </p:nvCxnSpPr>
            <p:spPr>
              <a:xfrm rot="16200000" flipH="1">
                <a:off x="919223" y="5128266"/>
                <a:ext cx="1016311" cy="1613411"/>
              </a:xfrm>
              <a:prstGeom prst="bentConnector3">
                <a:avLst>
                  <a:gd name="adj1" fmla="val 79991"/>
                </a:avLst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Прямая со стрелкой 122"/>
              <p:cNvCxnSpPr>
                <a:stCxn id="97" idx="4"/>
                <a:endCxn id="5" idx="0"/>
              </p:cNvCxnSpPr>
              <p:nvPr/>
            </p:nvCxnSpPr>
            <p:spPr>
              <a:xfrm>
                <a:off x="2234084" y="6089224"/>
                <a:ext cx="0" cy="35390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5" name="TextBox 134"/>
              <p:cNvSpPr txBox="1"/>
              <p:nvPr/>
            </p:nvSpPr>
            <p:spPr>
              <a:xfrm>
                <a:off x="1398201" y="4879558"/>
                <a:ext cx="4235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да</a:t>
                </a:r>
                <a:endParaRPr lang="ru-RU" dirty="0"/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2234083" y="5404510"/>
                <a:ext cx="512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нет</a:t>
                </a:r>
                <a:endParaRPr lang="ru-RU" dirty="0"/>
              </a:p>
            </p:txBody>
          </p:sp>
        </p:grpSp>
        <p:sp>
          <p:nvSpPr>
            <p:cNvPr id="145" name="TextBox 144"/>
            <p:cNvSpPr txBox="1"/>
            <p:nvPr/>
          </p:nvSpPr>
          <p:spPr>
            <a:xfrm>
              <a:off x="4324350" y="4667865"/>
              <a:ext cx="7781925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Здесь: 1) Строка 2 – подготовка массива</a:t>
              </a:r>
            </a:p>
            <a:p>
              <a:r>
                <a:rPr lang="ru-RU" dirty="0"/>
                <a:t> </a:t>
              </a:r>
              <a:r>
                <a:rPr lang="ru-RU" dirty="0" smtClean="0"/>
                <a:t>            2) Строка 3 – форматная печать строки НОМЕРОВ элементов массива</a:t>
              </a:r>
            </a:p>
            <a:p>
              <a:r>
                <a:rPr lang="ru-RU" dirty="0"/>
                <a:t> </a:t>
              </a:r>
              <a:r>
                <a:rPr lang="ru-RU" dirty="0" smtClean="0"/>
                <a:t>            3) Строка 4 – форматная печать строки ЗНАЧЕНИЙ элементов  массива</a:t>
              </a:r>
            </a:p>
            <a:p>
              <a:r>
                <a:rPr lang="ru-RU" dirty="0" smtClean="0"/>
                <a:t>(строки 3, 4 – для удобства отладки программы)</a:t>
              </a:r>
            </a:p>
            <a:p>
              <a:r>
                <a:rPr lang="ru-RU" dirty="0"/>
                <a:t> </a:t>
              </a:r>
              <a:r>
                <a:rPr lang="ru-RU" dirty="0" smtClean="0"/>
                <a:t>            4) Строки с 5 по 14 – описание алгоритма поиска левого совпадения</a:t>
              </a:r>
              <a:endParaRPr lang="ru-RU" dirty="0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4625515" y="0"/>
              <a:ext cx="71795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Алгоритм поиска левой границы области совпадения</a:t>
              </a:r>
              <a:endParaRPr lang="ru-RU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3233087" y="6135298"/>
              <a:ext cx="8958913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b="1" u="sng" dirty="0" smtClean="0"/>
                <a:t>Задание:</a:t>
              </a:r>
              <a:r>
                <a:rPr lang="ru-RU" dirty="0" smtClean="0"/>
                <a:t> составить программу </a:t>
              </a:r>
              <a:r>
                <a:rPr lang="en-US" dirty="0" smtClean="0"/>
                <a:t>(</a:t>
              </a:r>
              <a:r>
                <a:rPr lang="ru-RU" dirty="0" smtClean="0"/>
                <a:t>см. слайд 3) с построчными комментариями выслав в мой </a:t>
              </a:r>
              <a:r>
                <a:rPr lang="en-US" dirty="0" smtClean="0"/>
                <a:t>E-mail:</a:t>
              </a:r>
              <a:r>
                <a:rPr lang="ru-RU" dirty="0" smtClean="0"/>
                <a:t> </a:t>
              </a:r>
              <a:r>
                <a:rPr lang="en-US" dirty="0" smtClean="0">
                  <a:hlinkClick r:id="rId3"/>
                </a:rPr>
                <a:t>LEOMTL@MAIL.RU</a:t>
              </a:r>
              <a:r>
                <a:rPr lang="en-US" dirty="0" smtClean="0"/>
                <a:t>, </a:t>
              </a:r>
              <a:r>
                <a:rPr lang="ru-RU" dirty="0" smtClean="0"/>
                <a:t>указав в теме фамилию и класс</a:t>
              </a:r>
              <a:r>
                <a:rPr lang="en-US" dirty="0" smtClean="0"/>
                <a:t> (</a:t>
              </a:r>
              <a:r>
                <a:rPr lang="ru-RU" dirty="0" smtClean="0"/>
                <a:t>см. пояснения к заданию)</a:t>
              </a:r>
              <a:endParaRPr lang="ru-RU" dirty="0"/>
            </a:p>
          </p:txBody>
        </p:sp>
        <p:cxnSp>
          <p:nvCxnSpPr>
            <p:cNvPr id="3" name="Прямая со стрелкой 2"/>
            <p:cNvCxnSpPr>
              <a:endCxn id="6" idx="5"/>
            </p:cNvCxnSpPr>
            <p:nvPr/>
          </p:nvCxnSpPr>
          <p:spPr>
            <a:xfrm flipH="1" flipV="1">
              <a:off x="3198740" y="914575"/>
              <a:ext cx="1921900" cy="786671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Прямая со стрелкой 41"/>
            <p:cNvCxnSpPr>
              <a:endCxn id="7" idx="3"/>
            </p:cNvCxnSpPr>
            <p:nvPr/>
          </p:nvCxnSpPr>
          <p:spPr>
            <a:xfrm flipH="1" flipV="1">
              <a:off x="3489182" y="1514210"/>
              <a:ext cx="1668961" cy="479023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Полилиния 24"/>
            <p:cNvSpPr/>
            <p:nvPr/>
          </p:nvSpPr>
          <p:spPr>
            <a:xfrm>
              <a:off x="2825577" y="1787926"/>
              <a:ext cx="2328314" cy="464823"/>
            </a:xfrm>
            <a:custGeom>
              <a:avLst/>
              <a:gdLst>
                <a:gd name="connsiteX0" fmla="*/ 2309863 w 2309863"/>
                <a:gd name="connsiteY0" fmla="*/ 464301 h 464301"/>
                <a:gd name="connsiteX1" fmla="*/ 1727972 w 2309863"/>
                <a:gd name="connsiteY1" fmla="*/ 173356 h 464301"/>
                <a:gd name="connsiteX2" fmla="*/ 1154394 w 2309863"/>
                <a:gd name="connsiteY2" fmla="*/ 15414 h 464301"/>
                <a:gd name="connsiteX3" fmla="*/ 713819 w 2309863"/>
                <a:gd name="connsiteY3" fmla="*/ 15414 h 464301"/>
                <a:gd name="connsiteX4" fmla="*/ 289870 w 2309863"/>
                <a:gd name="connsiteY4" fmla="*/ 98541 h 464301"/>
                <a:gd name="connsiteX5" fmla="*/ 106990 w 2309863"/>
                <a:gd name="connsiteY5" fmla="*/ 239857 h 464301"/>
                <a:gd name="connsiteX6" fmla="*/ 7237 w 2309863"/>
                <a:gd name="connsiteY6" fmla="*/ 314672 h 464301"/>
                <a:gd name="connsiteX7" fmla="*/ 15550 w 2309863"/>
                <a:gd name="connsiteY7" fmla="*/ 314672 h 464301"/>
                <a:gd name="connsiteX0" fmla="*/ 2328314 w 2328314"/>
                <a:gd name="connsiteY0" fmla="*/ 464301 h 464301"/>
                <a:gd name="connsiteX1" fmla="*/ 1746423 w 2328314"/>
                <a:gd name="connsiteY1" fmla="*/ 173356 h 464301"/>
                <a:gd name="connsiteX2" fmla="*/ 1172845 w 2328314"/>
                <a:gd name="connsiteY2" fmla="*/ 15414 h 464301"/>
                <a:gd name="connsiteX3" fmla="*/ 732270 w 2328314"/>
                <a:gd name="connsiteY3" fmla="*/ 15414 h 464301"/>
                <a:gd name="connsiteX4" fmla="*/ 308321 w 2328314"/>
                <a:gd name="connsiteY4" fmla="*/ 98541 h 464301"/>
                <a:gd name="connsiteX5" fmla="*/ 125441 w 2328314"/>
                <a:gd name="connsiteY5" fmla="*/ 239857 h 464301"/>
                <a:gd name="connsiteX6" fmla="*/ 25688 w 2328314"/>
                <a:gd name="connsiteY6" fmla="*/ 314672 h 464301"/>
                <a:gd name="connsiteX7" fmla="*/ 4504 w 2328314"/>
                <a:gd name="connsiteY7" fmla="*/ 354001 h 464301"/>
                <a:gd name="connsiteX0" fmla="*/ 2328314 w 2328314"/>
                <a:gd name="connsiteY0" fmla="*/ 464823 h 464823"/>
                <a:gd name="connsiteX1" fmla="*/ 1746423 w 2328314"/>
                <a:gd name="connsiteY1" fmla="*/ 173878 h 464823"/>
                <a:gd name="connsiteX2" fmla="*/ 1172845 w 2328314"/>
                <a:gd name="connsiteY2" fmla="*/ 15936 h 464823"/>
                <a:gd name="connsiteX3" fmla="*/ 732270 w 2328314"/>
                <a:gd name="connsiteY3" fmla="*/ 15936 h 464823"/>
                <a:gd name="connsiteX4" fmla="*/ 377147 w 2328314"/>
                <a:gd name="connsiteY4" fmla="*/ 108895 h 464823"/>
                <a:gd name="connsiteX5" fmla="*/ 125441 w 2328314"/>
                <a:gd name="connsiteY5" fmla="*/ 240379 h 464823"/>
                <a:gd name="connsiteX6" fmla="*/ 25688 w 2328314"/>
                <a:gd name="connsiteY6" fmla="*/ 315194 h 464823"/>
                <a:gd name="connsiteX7" fmla="*/ 4504 w 2328314"/>
                <a:gd name="connsiteY7" fmla="*/ 354523 h 464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28314" h="464823">
                  <a:moveTo>
                    <a:pt x="2328314" y="464823"/>
                  </a:moveTo>
                  <a:cubicBezTo>
                    <a:pt x="2133657" y="356758"/>
                    <a:pt x="1939001" y="248693"/>
                    <a:pt x="1746423" y="173878"/>
                  </a:cubicBezTo>
                  <a:cubicBezTo>
                    <a:pt x="1553845" y="99063"/>
                    <a:pt x="1341870" y="42260"/>
                    <a:pt x="1172845" y="15936"/>
                  </a:cubicBezTo>
                  <a:cubicBezTo>
                    <a:pt x="1003820" y="-10388"/>
                    <a:pt x="864886" y="443"/>
                    <a:pt x="732270" y="15936"/>
                  </a:cubicBezTo>
                  <a:cubicBezTo>
                    <a:pt x="599654" y="31429"/>
                    <a:pt x="478285" y="71488"/>
                    <a:pt x="377147" y="108895"/>
                  </a:cubicBezTo>
                  <a:cubicBezTo>
                    <a:pt x="276009" y="146302"/>
                    <a:pt x="184017" y="205996"/>
                    <a:pt x="125441" y="240379"/>
                  </a:cubicBezTo>
                  <a:cubicBezTo>
                    <a:pt x="66865" y="274762"/>
                    <a:pt x="45844" y="296170"/>
                    <a:pt x="25688" y="315194"/>
                  </a:cubicBezTo>
                  <a:cubicBezTo>
                    <a:pt x="5532" y="334218"/>
                    <a:pt x="-7273" y="360757"/>
                    <a:pt x="4504" y="354523"/>
                  </a:cubicBezTo>
                </a:path>
              </a:pathLst>
            </a:custGeom>
            <a:ln w="12700">
              <a:headEnd type="none" w="med" len="med"/>
              <a:tailEnd type="stealth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9" name="Прямая со стрелкой 48"/>
            <p:cNvCxnSpPr>
              <a:endCxn id="9" idx="3"/>
            </p:cNvCxnSpPr>
            <p:nvPr/>
          </p:nvCxnSpPr>
          <p:spPr>
            <a:xfrm flipH="1">
              <a:off x="3327428" y="2825798"/>
              <a:ext cx="1826463" cy="165755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Прямая со стрелкой 53"/>
            <p:cNvCxnSpPr/>
            <p:nvPr/>
          </p:nvCxnSpPr>
          <p:spPr>
            <a:xfrm flipH="1">
              <a:off x="2943621" y="3077751"/>
              <a:ext cx="2222280" cy="457833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Прямая со стрелкой 58"/>
            <p:cNvCxnSpPr>
              <a:endCxn id="11" idx="3"/>
            </p:cNvCxnSpPr>
            <p:nvPr/>
          </p:nvCxnSpPr>
          <p:spPr>
            <a:xfrm flipH="1">
              <a:off x="3009829" y="3352591"/>
              <a:ext cx="2203474" cy="996725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Полилиния 61"/>
            <p:cNvSpPr/>
            <p:nvPr/>
          </p:nvSpPr>
          <p:spPr>
            <a:xfrm flipV="1">
              <a:off x="1278193" y="3647806"/>
              <a:ext cx="3935109" cy="1152264"/>
            </a:xfrm>
            <a:custGeom>
              <a:avLst/>
              <a:gdLst>
                <a:gd name="connsiteX0" fmla="*/ 2309863 w 2309863"/>
                <a:gd name="connsiteY0" fmla="*/ 464301 h 464301"/>
                <a:gd name="connsiteX1" fmla="*/ 1727972 w 2309863"/>
                <a:gd name="connsiteY1" fmla="*/ 173356 h 464301"/>
                <a:gd name="connsiteX2" fmla="*/ 1154394 w 2309863"/>
                <a:gd name="connsiteY2" fmla="*/ 15414 h 464301"/>
                <a:gd name="connsiteX3" fmla="*/ 713819 w 2309863"/>
                <a:gd name="connsiteY3" fmla="*/ 15414 h 464301"/>
                <a:gd name="connsiteX4" fmla="*/ 289870 w 2309863"/>
                <a:gd name="connsiteY4" fmla="*/ 98541 h 464301"/>
                <a:gd name="connsiteX5" fmla="*/ 106990 w 2309863"/>
                <a:gd name="connsiteY5" fmla="*/ 239857 h 464301"/>
                <a:gd name="connsiteX6" fmla="*/ 7237 w 2309863"/>
                <a:gd name="connsiteY6" fmla="*/ 314672 h 464301"/>
                <a:gd name="connsiteX7" fmla="*/ 15550 w 2309863"/>
                <a:gd name="connsiteY7" fmla="*/ 314672 h 464301"/>
                <a:gd name="connsiteX0" fmla="*/ 2328314 w 2328314"/>
                <a:gd name="connsiteY0" fmla="*/ 464301 h 464301"/>
                <a:gd name="connsiteX1" fmla="*/ 1746423 w 2328314"/>
                <a:gd name="connsiteY1" fmla="*/ 173356 h 464301"/>
                <a:gd name="connsiteX2" fmla="*/ 1172845 w 2328314"/>
                <a:gd name="connsiteY2" fmla="*/ 15414 h 464301"/>
                <a:gd name="connsiteX3" fmla="*/ 732270 w 2328314"/>
                <a:gd name="connsiteY3" fmla="*/ 15414 h 464301"/>
                <a:gd name="connsiteX4" fmla="*/ 308321 w 2328314"/>
                <a:gd name="connsiteY4" fmla="*/ 98541 h 464301"/>
                <a:gd name="connsiteX5" fmla="*/ 125441 w 2328314"/>
                <a:gd name="connsiteY5" fmla="*/ 239857 h 464301"/>
                <a:gd name="connsiteX6" fmla="*/ 25688 w 2328314"/>
                <a:gd name="connsiteY6" fmla="*/ 314672 h 464301"/>
                <a:gd name="connsiteX7" fmla="*/ 4504 w 2328314"/>
                <a:gd name="connsiteY7" fmla="*/ 354001 h 464301"/>
                <a:gd name="connsiteX0" fmla="*/ 2328314 w 2328314"/>
                <a:gd name="connsiteY0" fmla="*/ 464823 h 464823"/>
                <a:gd name="connsiteX1" fmla="*/ 1746423 w 2328314"/>
                <a:gd name="connsiteY1" fmla="*/ 173878 h 464823"/>
                <a:gd name="connsiteX2" fmla="*/ 1172845 w 2328314"/>
                <a:gd name="connsiteY2" fmla="*/ 15936 h 464823"/>
                <a:gd name="connsiteX3" fmla="*/ 732270 w 2328314"/>
                <a:gd name="connsiteY3" fmla="*/ 15936 h 464823"/>
                <a:gd name="connsiteX4" fmla="*/ 377147 w 2328314"/>
                <a:gd name="connsiteY4" fmla="*/ 108895 h 464823"/>
                <a:gd name="connsiteX5" fmla="*/ 125441 w 2328314"/>
                <a:gd name="connsiteY5" fmla="*/ 240379 h 464823"/>
                <a:gd name="connsiteX6" fmla="*/ 25688 w 2328314"/>
                <a:gd name="connsiteY6" fmla="*/ 315194 h 464823"/>
                <a:gd name="connsiteX7" fmla="*/ 4504 w 2328314"/>
                <a:gd name="connsiteY7" fmla="*/ 354523 h 464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28314" h="464823">
                  <a:moveTo>
                    <a:pt x="2328314" y="464823"/>
                  </a:moveTo>
                  <a:cubicBezTo>
                    <a:pt x="2133657" y="356758"/>
                    <a:pt x="1939001" y="248693"/>
                    <a:pt x="1746423" y="173878"/>
                  </a:cubicBezTo>
                  <a:cubicBezTo>
                    <a:pt x="1553845" y="99063"/>
                    <a:pt x="1341870" y="42260"/>
                    <a:pt x="1172845" y="15936"/>
                  </a:cubicBezTo>
                  <a:cubicBezTo>
                    <a:pt x="1003820" y="-10388"/>
                    <a:pt x="864886" y="443"/>
                    <a:pt x="732270" y="15936"/>
                  </a:cubicBezTo>
                  <a:cubicBezTo>
                    <a:pt x="599654" y="31429"/>
                    <a:pt x="478285" y="71488"/>
                    <a:pt x="377147" y="108895"/>
                  </a:cubicBezTo>
                  <a:cubicBezTo>
                    <a:pt x="276009" y="146302"/>
                    <a:pt x="184017" y="205996"/>
                    <a:pt x="125441" y="240379"/>
                  </a:cubicBezTo>
                  <a:cubicBezTo>
                    <a:pt x="66865" y="274762"/>
                    <a:pt x="45844" y="296170"/>
                    <a:pt x="25688" y="315194"/>
                  </a:cubicBezTo>
                  <a:cubicBezTo>
                    <a:pt x="5532" y="334218"/>
                    <a:pt x="-7273" y="360757"/>
                    <a:pt x="4504" y="354523"/>
                  </a:cubicBezTo>
                </a:path>
              </a:pathLst>
            </a:custGeom>
            <a:ln w="12700">
              <a:headEnd type="none" w="med" len="med"/>
              <a:tailEnd type="stealth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3" name="Прямая со стрелкой 62"/>
            <p:cNvCxnSpPr/>
            <p:nvPr/>
          </p:nvCxnSpPr>
          <p:spPr>
            <a:xfrm flipH="1">
              <a:off x="3032717" y="4149726"/>
              <a:ext cx="2133185" cy="902359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9915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Box 144"/>
          <p:cNvSpPr txBox="1"/>
          <p:nvPr/>
        </p:nvSpPr>
        <p:spPr>
          <a:xfrm>
            <a:off x="4256348" y="4524367"/>
            <a:ext cx="77819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Здесь: 1) Строка 2 – подготовка массива</a:t>
            </a:r>
          </a:p>
          <a:p>
            <a:r>
              <a:rPr lang="ru-RU" dirty="0"/>
              <a:t> </a:t>
            </a:r>
            <a:r>
              <a:rPr lang="ru-RU" dirty="0" smtClean="0"/>
              <a:t>            2) Строка 3 – форматная печать строки НОМЕРОВ элементов массива</a:t>
            </a:r>
          </a:p>
          <a:p>
            <a:r>
              <a:rPr lang="ru-RU" dirty="0"/>
              <a:t> </a:t>
            </a:r>
            <a:r>
              <a:rPr lang="ru-RU" dirty="0" smtClean="0"/>
              <a:t>            3) Строка 4 – форматная печать строки ЗНАЧЕНИЙ элементов  массива</a:t>
            </a:r>
          </a:p>
          <a:p>
            <a:r>
              <a:rPr lang="ru-RU" dirty="0" smtClean="0"/>
              <a:t>(строки 3, 4 – для удобства отладки программы)</a:t>
            </a:r>
          </a:p>
          <a:p>
            <a:r>
              <a:rPr lang="ru-RU" dirty="0"/>
              <a:t> </a:t>
            </a:r>
            <a:r>
              <a:rPr lang="ru-RU" dirty="0" smtClean="0"/>
              <a:t>            4) Строки с 5 по 14 – описание алгоритма поиска правого совпадения</a:t>
            </a:r>
          </a:p>
          <a:p>
            <a:r>
              <a:rPr lang="ru-RU" dirty="0" smtClean="0"/>
              <a:t>(обратите внимание на участок блок-схемы, выделенный пунктиром)</a:t>
            </a:r>
            <a:endParaRPr lang="ru-RU" dirty="0"/>
          </a:p>
        </p:txBody>
      </p:sp>
      <p:sp>
        <p:nvSpPr>
          <p:cNvPr id="146" name="TextBox 145"/>
          <p:cNvSpPr txBox="1"/>
          <p:nvPr/>
        </p:nvSpPr>
        <p:spPr>
          <a:xfrm>
            <a:off x="4625515" y="0"/>
            <a:ext cx="7338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 поиска правой границы области совпадения</a:t>
            </a:r>
            <a:endParaRPr lang="ru-RU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5" name="Группа 84"/>
          <p:cNvGrpSpPr/>
          <p:nvPr/>
        </p:nvGrpSpPr>
        <p:grpSpPr>
          <a:xfrm>
            <a:off x="87275" y="231673"/>
            <a:ext cx="4037050" cy="6531848"/>
            <a:chOff x="58700" y="164998"/>
            <a:chExt cx="4037050" cy="6531848"/>
          </a:xfrm>
        </p:grpSpPr>
        <p:sp>
          <p:nvSpPr>
            <p:cNvPr id="4" name="Блок-схема: знак завершения 3"/>
            <p:cNvSpPr/>
            <p:nvPr/>
          </p:nvSpPr>
          <p:spPr>
            <a:xfrm>
              <a:off x="2314945" y="164998"/>
              <a:ext cx="1155218" cy="340822"/>
            </a:xfrm>
            <a:prstGeom prst="flowChartTermina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начало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5" name="Блок-схема: знак завершения 4"/>
            <p:cNvSpPr/>
            <p:nvPr/>
          </p:nvSpPr>
          <p:spPr>
            <a:xfrm>
              <a:off x="2041175" y="6356024"/>
              <a:ext cx="947024" cy="340822"/>
            </a:xfrm>
            <a:prstGeom prst="flowChartTermina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конец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" name="Блок-схема: данные 5"/>
            <p:cNvSpPr/>
            <p:nvPr/>
          </p:nvSpPr>
          <p:spPr>
            <a:xfrm>
              <a:off x="2086470" y="740007"/>
              <a:ext cx="1612167" cy="349136"/>
            </a:xfrm>
            <a:prstGeom prst="flowChartInputOutpu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Ввод </a:t>
              </a:r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7" name="Блок-схема: процесс 6"/>
            <p:cNvSpPr/>
            <p:nvPr/>
          </p:nvSpPr>
          <p:spPr>
            <a:xfrm>
              <a:off x="1948432" y="1327173"/>
              <a:ext cx="1879430" cy="374073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L=-1, R=</a:t>
              </a:r>
              <a:r>
                <a:rPr lang="en-US" dirty="0" err="1" smtClean="0">
                  <a:solidFill>
                    <a:schemeClr val="tx1"/>
                  </a:solidFill>
                </a:rPr>
                <a:t>X.length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8" name="Блок-схема: решение 7"/>
            <p:cNvSpPr/>
            <p:nvPr/>
          </p:nvSpPr>
          <p:spPr>
            <a:xfrm>
              <a:off x="2165290" y="2102616"/>
              <a:ext cx="1442119" cy="477982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L&lt;R-1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9" name="Блок-схема: процесс 8"/>
            <p:cNvSpPr/>
            <p:nvPr/>
          </p:nvSpPr>
          <p:spPr>
            <a:xfrm>
              <a:off x="2106592" y="2789969"/>
              <a:ext cx="1559516" cy="403168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m=(L+R) div 2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0" name="Блок-схема: решение 9"/>
            <p:cNvSpPr/>
            <p:nvPr/>
          </p:nvSpPr>
          <p:spPr>
            <a:xfrm>
              <a:off x="2161932" y="3392604"/>
              <a:ext cx="1458752" cy="573579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t&gt;</a:t>
              </a:r>
              <a:r>
                <a:rPr lang="ru-RU" dirty="0" smtClean="0">
                  <a:solidFill>
                    <a:schemeClr val="tx1"/>
                  </a:solidFill>
                </a:rPr>
                <a:t>=</a:t>
              </a:r>
              <a:r>
                <a:rPr lang="en-US" dirty="0" err="1" smtClean="0">
                  <a:solidFill>
                    <a:schemeClr val="tx1"/>
                  </a:solidFill>
                </a:rPr>
                <a:t>X</a:t>
              </a:r>
              <a:r>
                <a:rPr lang="en-US" baseline="-25000" dirty="0" err="1" smtClean="0">
                  <a:solidFill>
                    <a:schemeClr val="tx1"/>
                  </a:solidFill>
                </a:rPr>
                <a:t>m</a:t>
              </a:r>
              <a:endParaRPr lang="ru-RU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1" name="Блок-схема: процесс 10"/>
            <p:cNvSpPr/>
            <p:nvPr/>
          </p:nvSpPr>
          <p:spPr>
            <a:xfrm>
              <a:off x="2434109" y="4174748"/>
              <a:ext cx="914400" cy="349135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L=m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2" name="Блок-схема: процесс 11"/>
            <p:cNvSpPr/>
            <p:nvPr/>
          </p:nvSpPr>
          <p:spPr>
            <a:xfrm>
              <a:off x="1118958" y="3514722"/>
              <a:ext cx="715219" cy="340822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R=m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Прямая со стрелкой 13"/>
            <p:cNvCxnSpPr>
              <a:stCxn id="4" idx="2"/>
              <a:endCxn id="6" idx="1"/>
            </p:cNvCxnSpPr>
            <p:nvPr/>
          </p:nvCxnSpPr>
          <p:spPr>
            <a:xfrm>
              <a:off x="2892554" y="505820"/>
              <a:ext cx="0" cy="23418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>
              <a:stCxn id="6" idx="4"/>
              <a:endCxn id="7" idx="0"/>
            </p:cNvCxnSpPr>
            <p:nvPr/>
          </p:nvCxnSpPr>
          <p:spPr>
            <a:xfrm flipH="1">
              <a:off x="2888147" y="1089143"/>
              <a:ext cx="4407" cy="23803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>
              <a:stCxn id="7" idx="2"/>
              <a:endCxn id="8" idx="0"/>
            </p:cNvCxnSpPr>
            <p:nvPr/>
          </p:nvCxnSpPr>
          <p:spPr>
            <a:xfrm flipH="1">
              <a:off x="2886350" y="1701246"/>
              <a:ext cx="1797" cy="40137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>
              <a:stCxn id="8" idx="2"/>
              <a:endCxn id="9" idx="0"/>
            </p:cNvCxnSpPr>
            <p:nvPr/>
          </p:nvCxnSpPr>
          <p:spPr>
            <a:xfrm>
              <a:off x="2886350" y="2580598"/>
              <a:ext cx="0" cy="20937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>
              <a:stCxn id="9" idx="2"/>
              <a:endCxn id="10" idx="0"/>
            </p:cNvCxnSpPr>
            <p:nvPr/>
          </p:nvCxnSpPr>
          <p:spPr>
            <a:xfrm>
              <a:off x="2886350" y="3193137"/>
              <a:ext cx="4958" cy="19946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>
              <a:stCxn id="10" idx="2"/>
              <a:endCxn id="11" idx="0"/>
            </p:cNvCxnSpPr>
            <p:nvPr/>
          </p:nvCxnSpPr>
          <p:spPr>
            <a:xfrm>
              <a:off x="2891308" y="3966183"/>
              <a:ext cx="1" cy="20856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>
              <a:stCxn id="10" idx="1"/>
              <a:endCxn id="12" idx="3"/>
            </p:cNvCxnSpPr>
            <p:nvPr/>
          </p:nvCxnSpPr>
          <p:spPr>
            <a:xfrm flipH="1">
              <a:off x="1834177" y="3679394"/>
              <a:ext cx="327755" cy="57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Соединительная линия уступом 34"/>
            <p:cNvCxnSpPr>
              <a:stCxn id="12" idx="1"/>
              <a:endCxn id="8" idx="0"/>
            </p:cNvCxnSpPr>
            <p:nvPr/>
          </p:nvCxnSpPr>
          <p:spPr>
            <a:xfrm rot="10800000" flipH="1">
              <a:off x="1118958" y="2102617"/>
              <a:ext cx="1767392" cy="1582517"/>
            </a:xfrm>
            <a:prstGeom prst="bentConnector4">
              <a:avLst>
                <a:gd name="adj1" fmla="val -12934"/>
                <a:gd name="adj2" fmla="val 114445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Соединительная линия уступом 57"/>
            <p:cNvCxnSpPr>
              <a:stCxn id="11" idx="1"/>
              <a:endCxn id="8" idx="0"/>
            </p:cNvCxnSpPr>
            <p:nvPr/>
          </p:nvCxnSpPr>
          <p:spPr>
            <a:xfrm rot="10800000" flipH="1">
              <a:off x="2434108" y="2102616"/>
              <a:ext cx="452241" cy="2246700"/>
            </a:xfrm>
            <a:prstGeom prst="bentConnector4">
              <a:avLst>
                <a:gd name="adj1" fmla="val -339563"/>
                <a:gd name="adj2" fmla="val 110175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Соединительная линия уступом 68"/>
            <p:cNvCxnSpPr>
              <a:stCxn id="8" idx="3"/>
              <a:endCxn id="90" idx="3"/>
            </p:cNvCxnSpPr>
            <p:nvPr/>
          </p:nvCxnSpPr>
          <p:spPr>
            <a:xfrm>
              <a:off x="3607409" y="2341607"/>
              <a:ext cx="314283" cy="2727158"/>
            </a:xfrm>
            <a:prstGeom prst="bentConnector3">
              <a:avLst>
                <a:gd name="adj1" fmla="val 172737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2899712" y="2467511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441067" y="3842902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428082" y="1981587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831794" y="3338109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  <p:sp>
          <p:nvSpPr>
            <p:cNvPr id="90" name="Блок-схема: решение 89"/>
            <p:cNvSpPr/>
            <p:nvPr/>
          </p:nvSpPr>
          <p:spPr>
            <a:xfrm>
              <a:off x="1113005" y="4698449"/>
              <a:ext cx="2808687" cy="740631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(L&lt;0)|(</a:t>
              </a:r>
              <a:r>
                <a:rPr lang="en-US" dirty="0" err="1" smtClean="0">
                  <a:solidFill>
                    <a:schemeClr val="tx1"/>
                  </a:solidFill>
                </a:rPr>
                <a:t>t</a:t>
              </a:r>
              <a:r>
                <a:rPr lang="en-US" dirty="0" err="1" smtClean="0">
                  <a:solidFill>
                    <a:schemeClr val="tx1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≠</a:t>
              </a:r>
              <a:r>
                <a:rPr lang="en-US" dirty="0" err="1" smtClean="0">
                  <a:solidFill>
                    <a:schemeClr val="tx1"/>
                  </a:solidFill>
                </a:rPr>
                <a:t>X</a:t>
              </a:r>
              <a:r>
                <a:rPr lang="en-US" baseline="-25000" dirty="0" err="1" smtClean="0">
                  <a:solidFill>
                    <a:schemeClr val="tx1"/>
                  </a:solidFill>
                </a:rPr>
                <a:t>L</a:t>
              </a:r>
              <a:r>
                <a:rPr lang="en-US" dirty="0" smtClean="0">
                  <a:solidFill>
                    <a:schemeClr val="tx1"/>
                  </a:solidFill>
                </a:rPr>
                <a:t>)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96" name="Блок-схема: данные 95"/>
            <p:cNvSpPr/>
            <p:nvPr/>
          </p:nvSpPr>
          <p:spPr>
            <a:xfrm>
              <a:off x="101576" y="5445319"/>
              <a:ext cx="1775932" cy="349136"/>
            </a:xfrm>
            <a:prstGeom prst="flowChartInputOutpu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В</a:t>
              </a:r>
              <a:r>
                <a:rPr lang="ru-RU" dirty="0">
                  <a:solidFill>
                    <a:schemeClr val="tx1"/>
                  </a:solidFill>
                </a:rPr>
                <a:t>ы</a:t>
              </a:r>
              <a:r>
                <a:rPr lang="ru-RU" dirty="0" smtClean="0">
                  <a:solidFill>
                    <a:schemeClr val="tx1"/>
                  </a:solidFill>
                </a:rPr>
                <a:t>вод </a:t>
              </a:r>
              <a:r>
                <a:rPr lang="en-US" dirty="0" smtClean="0">
                  <a:solidFill>
                    <a:schemeClr val="tx1"/>
                  </a:solidFill>
                </a:rPr>
                <a:t>-1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97" name="Блок-схема: данные 96"/>
            <p:cNvSpPr/>
            <p:nvPr/>
          </p:nvSpPr>
          <p:spPr>
            <a:xfrm>
              <a:off x="1635423" y="5696180"/>
              <a:ext cx="1758528" cy="349136"/>
            </a:xfrm>
            <a:prstGeom prst="flowChartInputOutpu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В</a:t>
              </a:r>
              <a:r>
                <a:rPr lang="ru-RU" dirty="0">
                  <a:solidFill>
                    <a:schemeClr val="tx1"/>
                  </a:solidFill>
                </a:rPr>
                <a:t>ы</a:t>
              </a:r>
              <a:r>
                <a:rPr lang="ru-RU" dirty="0" smtClean="0">
                  <a:solidFill>
                    <a:schemeClr val="tx1"/>
                  </a:solidFill>
                </a:rPr>
                <a:t>вод </a:t>
              </a:r>
              <a:r>
                <a:rPr lang="en-US" dirty="0" smtClean="0">
                  <a:solidFill>
                    <a:schemeClr val="tx1"/>
                  </a:solidFill>
                </a:rPr>
                <a:t>L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111" name="Прямая со стрелкой 110"/>
            <p:cNvCxnSpPr>
              <a:stCxn id="90" idx="2"/>
              <a:endCxn id="97" idx="1"/>
            </p:cNvCxnSpPr>
            <p:nvPr/>
          </p:nvCxnSpPr>
          <p:spPr>
            <a:xfrm flipH="1">
              <a:off x="2514687" y="5439080"/>
              <a:ext cx="2662" cy="2571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Соединительная линия уступом 118"/>
            <p:cNvCxnSpPr>
              <a:stCxn id="90" idx="1"/>
              <a:endCxn id="96" idx="1"/>
            </p:cNvCxnSpPr>
            <p:nvPr/>
          </p:nvCxnSpPr>
          <p:spPr>
            <a:xfrm rot="10800000" flipV="1">
              <a:off x="989543" y="5068765"/>
              <a:ext cx="123463" cy="376554"/>
            </a:xfrm>
            <a:prstGeom prst="bentConnector2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Прямая со стрелкой 122"/>
            <p:cNvCxnSpPr>
              <a:stCxn id="97" idx="4"/>
              <a:endCxn id="5" idx="0"/>
            </p:cNvCxnSpPr>
            <p:nvPr/>
          </p:nvCxnSpPr>
          <p:spPr>
            <a:xfrm>
              <a:off x="2514687" y="6045316"/>
              <a:ext cx="0" cy="31070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TextBox 134"/>
            <p:cNvSpPr txBox="1"/>
            <p:nvPr/>
          </p:nvSpPr>
          <p:spPr>
            <a:xfrm>
              <a:off x="901248" y="4682907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2544422" y="5340324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  <p:sp>
          <p:nvSpPr>
            <p:cNvPr id="29" name="Блок-схема: процесс 28"/>
            <p:cNvSpPr/>
            <p:nvPr/>
          </p:nvSpPr>
          <p:spPr>
            <a:xfrm>
              <a:off x="58700" y="4630973"/>
              <a:ext cx="4037050" cy="1673284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4" name="Соединительная линия уступом 93"/>
            <p:cNvCxnSpPr>
              <a:stCxn id="96" idx="4"/>
              <a:endCxn id="5" idx="0"/>
            </p:cNvCxnSpPr>
            <p:nvPr/>
          </p:nvCxnSpPr>
          <p:spPr>
            <a:xfrm rot="16200000" flipH="1">
              <a:off x="1471330" y="5312666"/>
              <a:ext cx="561569" cy="1525145"/>
            </a:xfrm>
            <a:prstGeom prst="bentConnector3">
              <a:avLst>
                <a:gd name="adj1" fmla="val 66961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6568" y="425803"/>
            <a:ext cx="7935432" cy="4134427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3195493" y="6210327"/>
            <a:ext cx="893724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Задание:</a:t>
            </a:r>
            <a:r>
              <a:rPr lang="ru-RU" dirty="0" smtClean="0"/>
              <a:t> составить программу </a:t>
            </a:r>
            <a:r>
              <a:rPr lang="en-US" dirty="0" smtClean="0"/>
              <a:t>(</a:t>
            </a:r>
            <a:r>
              <a:rPr lang="ru-RU" dirty="0" smtClean="0"/>
              <a:t>см. слайд 4</a:t>
            </a:r>
            <a:r>
              <a:rPr lang="ru-RU" dirty="0"/>
              <a:t>) с построчными комментариями выслав в мой </a:t>
            </a:r>
            <a:r>
              <a:rPr lang="en-US" dirty="0"/>
              <a:t>E-mail:</a:t>
            </a:r>
            <a:r>
              <a:rPr lang="ru-RU" dirty="0"/>
              <a:t> </a:t>
            </a:r>
            <a:r>
              <a:rPr lang="en-US" dirty="0">
                <a:hlinkClick r:id="rId3"/>
              </a:rPr>
              <a:t>LEOMTL@MAIL.RU</a:t>
            </a:r>
            <a:r>
              <a:rPr lang="en-US" dirty="0"/>
              <a:t>, </a:t>
            </a:r>
            <a:r>
              <a:rPr lang="ru-RU" dirty="0"/>
              <a:t>указав в теме фамилию и класс</a:t>
            </a:r>
            <a:r>
              <a:rPr lang="en-US" dirty="0"/>
              <a:t> (</a:t>
            </a:r>
            <a:r>
              <a:rPr lang="ru-RU" dirty="0"/>
              <a:t>см. пояснения к заданию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594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1708" y="524628"/>
            <a:ext cx="748422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begin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x:=arrrandom(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20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7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x.sort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foreach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p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in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range(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,x.Length-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do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Write(p: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println;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foreach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p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in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x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do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Write(p: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println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t:=readlninteger(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't='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(L,R):=(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,x.Length-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пока </a:t>
            </a:r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L&lt;R </a:t>
            </a:r>
            <a:endParaRPr lang="en-US" dirty="0" smtClean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//?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начало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цикла </a:t>
            </a:r>
          </a:p>
          <a:p>
            <a:r>
              <a:rPr lang="pt-BR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//?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|  </a:t>
            </a:r>
            <a:r>
              <a:rPr lang="pt-BR" dirty="0">
                <a:solidFill>
                  <a:srgbClr val="008000"/>
                </a:solidFill>
                <a:latin typeface="Courier New" panose="02070309020205020404" pitchFamily="49" charset="0"/>
              </a:rPr>
              <a:t>1)var m:=(L+R) div 2;</a:t>
            </a:r>
          </a:p>
          <a:p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| 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2)если t&gt;x[m] (здесь t-искомый элемент)</a:t>
            </a:r>
          </a:p>
          <a:p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//?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|     </a:t>
            </a:r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L:=m+1</a:t>
            </a:r>
          </a:p>
          <a:p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|   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иначе </a:t>
            </a:r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R:=m</a:t>
            </a:r>
          </a:p>
          <a:p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конец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цикла</a:t>
            </a:r>
          </a:p>
          <a:p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если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x[L]=t то вывод L иначе вывод -1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end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70080" y="91440"/>
            <a:ext cx="11448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 алгоритма поиска левой границы области совпадения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(для создания 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pas-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файла)</a:t>
            </a:r>
            <a:endParaRPr lang="ru-RU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872384"/>
            <a:ext cx="1242058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Пояснения к заданию: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Необходимо выполнить трансляцию алгоритма из текстового описания в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pas-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файл, отладить 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полученную программу и заменить текстовое описание алгоритма комментариями к коду </a:t>
            </a:r>
          </a:p>
          <a:p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Дополнительный вопрос: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чему равно значение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L,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элемент не найден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Полученную программу выслать в мой адрес (см. слайды 1,2)</a:t>
            </a:r>
            <a:endParaRPr lang="ru-RU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1759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1053" y="746580"/>
            <a:ext cx="825999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begin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x:=arrrandom(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20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7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x.sort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foreach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p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in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range(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,x.Length-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do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Write(p: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println;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foreach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p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in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x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do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Write(p: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println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t:=readlninteger(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't='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(L,R):=(-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,x.Length);</a:t>
            </a:r>
          </a:p>
          <a:p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//?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пока 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L&lt;R-1 </a:t>
            </a:r>
          </a:p>
          <a:p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//?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начало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цикла </a:t>
            </a:r>
          </a:p>
          <a:p>
            <a:r>
              <a:rPr lang="pt-BR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//? |  </a:t>
            </a:r>
            <a:r>
              <a:rPr lang="pt-BR" dirty="0">
                <a:solidFill>
                  <a:srgbClr val="008000"/>
                </a:solidFill>
                <a:latin typeface="Courier New" panose="02070309020205020404" pitchFamily="49" charset="0"/>
              </a:rPr>
              <a:t>1)var m:=(L+R) div 2;</a:t>
            </a:r>
          </a:p>
          <a:p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| 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2)если t&gt;=x[m] (здесь t-искомый элемент)</a:t>
            </a:r>
          </a:p>
          <a:p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//? |     </a:t>
            </a:r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L:=m</a:t>
            </a:r>
          </a:p>
          <a:p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|   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иначе </a:t>
            </a:r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R:=m</a:t>
            </a:r>
          </a:p>
          <a:p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конец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цикла</a:t>
            </a:r>
          </a:p>
          <a:p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если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(L&lt;0) или (x[L]&lt;&gt;t) то вывод "-1" иначе вывод L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end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43225" y="90174"/>
            <a:ext cx="11918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 алгоритма поиска правой границы области совпадения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(для создания 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pas-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файла)</a:t>
            </a:r>
            <a:endParaRPr lang="ru-RU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7966" y="4823223"/>
            <a:ext cx="1242058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Пояснения к заданию: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Необходимо выполнить трансляцию алгоритма из текстового описания в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pas-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файл, отладить 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полученную программу и заменить текстовое описание алгоритма комментариями к коду </a:t>
            </a:r>
          </a:p>
          <a:p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Дополнительный вопрос: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чему равно значение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L,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элемент не найден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Полученную программу выслать в мой адрес (см. слайды 1,2)</a:t>
            </a:r>
            <a:endParaRPr lang="ru-RU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73087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635</Words>
  <Application>Microsoft Office PowerPoint</Application>
  <PresentationFormat>Широкоэкранный</PresentationFormat>
  <Paragraphs>93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Yu Gothic</vt:lpstr>
      <vt:lpstr>Arial</vt:lpstr>
      <vt:lpstr>Calibri</vt:lpstr>
      <vt:lpstr>Calibri Light</vt:lpstr>
      <vt:lpstr>Courier New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Левченко</dc:creator>
  <cp:lastModifiedBy>Олег Левченко</cp:lastModifiedBy>
  <cp:revision>22</cp:revision>
  <dcterms:created xsi:type="dcterms:W3CDTF">2020-04-17T06:52:05Z</dcterms:created>
  <dcterms:modified xsi:type="dcterms:W3CDTF">2020-05-05T10:36:47Z</dcterms:modified>
</cp:coreProperties>
</file>