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045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310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5552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3702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82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4463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463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1268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81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6088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00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28363-05C0-42EA-A761-6E59FBEAF912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9BD60-BBBE-47DD-9109-72353EEDFDB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941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EOMTL@MAIL.RU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Рисунок 7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1306" y="478608"/>
            <a:ext cx="7611537" cy="4134427"/>
          </a:xfrm>
          <a:prstGeom prst="rect">
            <a:avLst/>
          </a:prstGeom>
        </p:spPr>
      </p:pic>
      <p:grpSp>
        <p:nvGrpSpPr>
          <p:cNvPr id="144" name="Группа 143"/>
          <p:cNvGrpSpPr/>
          <p:nvPr/>
        </p:nvGrpSpPr>
        <p:grpSpPr>
          <a:xfrm>
            <a:off x="134992" y="164998"/>
            <a:ext cx="3354190" cy="6533227"/>
            <a:chOff x="-183553" y="250723"/>
            <a:chExt cx="3354190" cy="6533227"/>
          </a:xfrm>
        </p:grpSpPr>
        <p:sp>
          <p:nvSpPr>
            <p:cNvPr id="4" name="Блок-схема: знак завершения 3"/>
            <p:cNvSpPr/>
            <p:nvPr/>
          </p:nvSpPr>
          <p:spPr>
            <a:xfrm>
              <a:off x="1657720" y="250723"/>
              <a:ext cx="1155218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начало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Блок-схема: знак завершения 4"/>
            <p:cNvSpPr/>
            <p:nvPr/>
          </p:nvSpPr>
          <p:spPr>
            <a:xfrm>
              <a:off x="1760572" y="6443128"/>
              <a:ext cx="947024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конец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данные 5"/>
            <p:cNvSpPr/>
            <p:nvPr/>
          </p:nvSpPr>
          <p:spPr>
            <a:xfrm>
              <a:off x="1429245" y="825732"/>
              <a:ext cx="1612167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Ввод </a:t>
              </a: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процесс 6"/>
            <p:cNvSpPr/>
            <p:nvPr/>
          </p:nvSpPr>
          <p:spPr>
            <a:xfrm>
              <a:off x="1291207" y="1412898"/>
              <a:ext cx="1879430" cy="374073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L=0, R=X.length-1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1657719" y="2189579"/>
              <a:ext cx="1139220" cy="477982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L&lt;R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1449367" y="2875694"/>
              <a:ext cx="1559516" cy="403168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m=(L+R) div 2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1607213" y="3487792"/>
              <a:ext cx="1263661" cy="573579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t&gt;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m</a:t>
              </a:r>
              <a:endParaRPr lang="ru-RU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процесс 10"/>
            <p:cNvSpPr/>
            <p:nvPr/>
          </p:nvSpPr>
          <p:spPr>
            <a:xfrm>
              <a:off x="1776884" y="4260473"/>
              <a:ext cx="914400" cy="349135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L=m+1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процесс 11"/>
            <p:cNvSpPr/>
            <p:nvPr/>
          </p:nvSpPr>
          <p:spPr>
            <a:xfrm>
              <a:off x="461733" y="3600447"/>
              <a:ext cx="914400" cy="340822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6" idx="1"/>
            </p:cNvCxnSpPr>
            <p:nvPr/>
          </p:nvCxnSpPr>
          <p:spPr>
            <a:xfrm>
              <a:off x="2235329" y="591545"/>
              <a:ext cx="0" cy="234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6" idx="4"/>
              <a:endCxn id="7" idx="0"/>
            </p:cNvCxnSpPr>
            <p:nvPr/>
          </p:nvCxnSpPr>
          <p:spPr>
            <a:xfrm flipH="1">
              <a:off x="2230922" y="1174868"/>
              <a:ext cx="4407" cy="2380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7" idx="2"/>
              <a:endCxn id="8" idx="0"/>
            </p:cNvCxnSpPr>
            <p:nvPr/>
          </p:nvCxnSpPr>
          <p:spPr>
            <a:xfrm flipH="1">
              <a:off x="2227329" y="1786971"/>
              <a:ext cx="3593" cy="4026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2"/>
              <a:endCxn id="9" idx="0"/>
            </p:cNvCxnSpPr>
            <p:nvPr/>
          </p:nvCxnSpPr>
          <p:spPr>
            <a:xfrm>
              <a:off x="2227329" y="2667561"/>
              <a:ext cx="1796" cy="20813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9" idx="2"/>
              <a:endCxn id="10" idx="0"/>
            </p:cNvCxnSpPr>
            <p:nvPr/>
          </p:nvCxnSpPr>
          <p:spPr>
            <a:xfrm>
              <a:off x="2229125" y="3278862"/>
              <a:ext cx="9919" cy="2089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10" idx="2"/>
              <a:endCxn id="11" idx="0"/>
            </p:cNvCxnSpPr>
            <p:nvPr/>
          </p:nvCxnSpPr>
          <p:spPr>
            <a:xfrm flipH="1">
              <a:off x="2234084" y="4061371"/>
              <a:ext cx="4960" cy="19910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1"/>
              <a:endCxn id="12" idx="3"/>
            </p:cNvCxnSpPr>
            <p:nvPr/>
          </p:nvCxnSpPr>
          <p:spPr>
            <a:xfrm flipH="1" flipV="1">
              <a:off x="1376133" y="3770858"/>
              <a:ext cx="231080" cy="372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2" idx="1"/>
              <a:endCxn id="8" idx="0"/>
            </p:cNvCxnSpPr>
            <p:nvPr/>
          </p:nvCxnSpPr>
          <p:spPr>
            <a:xfrm rot="10800000" flipH="1">
              <a:off x="461733" y="2189580"/>
              <a:ext cx="1765596" cy="1581279"/>
            </a:xfrm>
            <a:prstGeom prst="bentConnector4">
              <a:avLst>
                <a:gd name="adj1" fmla="val -11276"/>
                <a:gd name="adj2" fmla="val 114457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Соединительная линия уступом 57"/>
            <p:cNvCxnSpPr>
              <a:stCxn id="11" idx="1"/>
              <a:endCxn id="8" idx="0"/>
            </p:cNvCxnSpPr>
            <p:nvPr/>
          </p:nvCxnSpPr>
          <p:spPr>
            <a:xfrm rot="10800000" flipH="1">
              <a:off x="1776883" y="2189579"/>
              <a:ext cx="450445" cy="2245462"/>
            </a:xfrm>
            <a:prstGeom prst="bentConnector4">
              <a:avLst>
                <a:gd name="adj1" fmla="val -339140"/>
                <a:gd name="adj2" fmla="val 11018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Соединительная линия уступом 68"/>
            <p:cNvCxnSpPr>
              <a:stCxn id="8" idx="3"/>
              <a:endCxn id="90" idx="0"/>
            </p:cNvCxnSpPr>
            <p:nvPr/>
          </p:nvCxnSpPr>
          <p:spPr>
            <a:xfrm flipH="1">
              <a:off x="2239044" y="2428570"/>
              <a:ext cx="557895" cy="2536890"/>
            </a:xfrm>
            <a:prstGeom prst="bentConnector4">
              <a:avLst>
                <a:gd name="adj1" fmla="val -63886"/>
                <a:gd name="adj2" fmla="val 91917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250927" y="2516593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229125" y="3919938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54675" y="2103141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346621" y="3401526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0" name="Блок-схема: решение 89"/>
            <p:cNvSpPr/>
            <p:nvPr/>
          </p:nvSpPr>
          <p:spPr>
            <a:xfrm>
              <a:off x="1607213" y="4965460"/>
              <a:ext cx="1263661" cy="573579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t</a:t>
              </a:r>
              <a:r>
                <a:rPr lang="en-US" dirty="0" smtClean="0">
                  <a:solidFill>
                    <a:schemeClr val="tx1"/>
                  </a:solidFill>
                </a:rPr>
                <a:t>=X</a:t>
              </a:r>
              <a:r>
                <a:rPr lang="en-US" baseline="-25000" dirty="0" smtClean="0">
                  <a:solidFill>
                    <a:schemeClr val="tx1"/>
                  </a:solidFill>
                </a:rPr>
                <a:t>L</a:t>
              </a:r>
              <a:endParaRPr lang="ru-RU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96" name="Блок-схема: данные 95"/>
            <p:cNvSpPr/>
            <p:nvPr/>
          </p:nvSpPr>
          <p:spPr>
            <a:xfrm>
              <a:off x="-183553" y="5077681"/>
              <a:ext cx="1608451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L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7" name="Блок-схема: данные 96"/>
            <p:cNvSpPr/>
            <p:nvPr/>
          </p:nvSpPr>
          <p:spPr>
            <a:xfrm>
              <a:off x="1354820" y="5740088"/>
              <a:ext cx="1758528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11" name="Прямая со стрелкой 110"/>
            <p:cNvCxnSpPr>
              <a:stCxn id="90" idx="2"/>
              <a:endCxn id="97" idx="1"/>
            </p:cNvCxnSpPr>
            <p:nvPr/>
          </p:nvCxnSpPr>
          <p:spPr>
            <a:xfrm flipH="1">
              <a:off x="2234084" y="5539039"/>
              <a:ext cx="4960" cy="20104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Прямая со стрелкой 115"/>
            <p:cNvCxnSpPr>
              <a:stCxn id="90" idx="1"/>
              <a:endCxn id="96" idx="5"/>
            </p:cNvCxnSpPr>
            <p:nvPr/>
          </p:nvCxnSpPr>
          <p:spPr>
            <a:xfrm flipH="1" flipV="1">
              <a:off x="1264053" y="5252249"/>
              <a:ext cx="343160" cy="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8"/>
            <p:cNvCxnSpPr>
              <a:stCxn id="96" idx="4"/>
              <a:endCxn id="5" idx="0"/>
            </p:cNvCxnSpPr>
            <p:nvPr/>
          </p:nvCxnSpPr>
          <p:spPr>
            <a:xfrm rot="16200000" flipH="1">
              <a:off x="919223" y="5128266"/>
              <a:ext cx="1016311" cy="1613411"/>
            </a:xfrm>
            <a:prstGeom prst="bentConnector3">
              <a:avLst>
                <a:gd name="adj1" fmla="val 7999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>
              <a:stCxn id="97" idx="4"/>
              <a:endCxn id="5" idx="0"/>
            </p:cNvCxnSpPr>
            <p:nvPr/>
          </p:nvCxnSpPr>
          <p:spPr>
            <a:xfrm>
              <a:off x="2234084" y="6089224"/>
              <a:ext cx="0" cy="353904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1398201" y="4879558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234083" y="5404510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</p:grpSp>
      <p:sp>
        <p:nvSpPr>
          <p:cNvPr id="145" name="TextBox 144"/>
          <p:cNvSpPr txBox="1"/>
          <p:nvPr/>
        </p:nvSpPr>
        <p:spPr>
          <a:xfrm>
            <a:off x="4324350" y="4667865"/>
            <a:ext cx="77819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Здесь: 1) Строка 2 – подготовка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2) Строка 3 – форматная печать строки НОМЕРОВ элементов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3) Строка 4 – форматная печать строки ЗНАЧЕНИЙ элементов  массива</a:t>
            </a:r>
          </a:p>
          <a:p>
            <a:r>
              <a:rPr lang="ru-RU" dirty="0" smtClean="0"/>
              <a:t>(строки 3, 4 – для удобства отладки программы)</a:t>
            </a:r>
          </a:p>
          <a:p>
            <a:r>
              <a:rPr lang="ru-RU" dirty="0"/>
              <a:t> </a:t>
            </a:r>
            <a:r>
              <a:rPr lang="ru-RU" dirty="0" smtClean="0"/>
              <a:t>            4) Строки с 5 по 14 – описание алгоритма поиска левого совпадения</a:t>
            </a:r>
            <a:endParaRPr lang="ru-RU" dirty="0"/>
          </a:p>
        </p:txBody>
      </p:sp>
      <p:sp>
        <p:nvSpPr>
          <p:cNvPr id="146" name="TextBox 145"/>
          <p:cNvSpPr txBox="1"/>
          <p:nvPr/>
        </p:nvSpPr>
        <p:spPr>
          <a:xfrm>
            <a:off x="4625515" y="0"/>
            <a:ext cx="71795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поиска левой границы области совпадения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3233087" y="6135298"/>
            <a:ext cx="895891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Задание:</a:t>
            </a:r>
            <a:r>
              <a:rPr lang="ru-RU" dirty="0" smtClean="0"/>
              <a:t> составить программу </a:t>
            </a:r>
            <a:r>
              <a:rPr lang="en-US" dirty="0" smtClean="0"/>
              <a:t>(</a:t>
            </a:r>
            <a:r>
              <a:rPr lang="ru-RU" dirty="0" smtClean="0"/>
              <a:t>см. слайд 3) с </a:t>
            </a:r>
            <a:r>
              <a:rPr lang="ru-RU" dirty="0" smtClean="0"/>
              <a:t>построчными </a:t>
            </a:r>
            <a:r>
              <a:rPr lang="ru-RU" dirty="0" smtClean="0"/>
              <a:t>комментариями выслав в мой </a:t>
            </a:r>
            <a:r>
              <a:rPr lang="en-US" dirty="0" smtClean="0"/>
              <a:t>E-mail:</a:t>
            </a:r>
            <a:r>
              <a:rPr lang="ru-RU" dirty="0" smtClean="0"/>
              <a:t> </a:t>
            </a:r>
            <a:r>
              <a:rPr lang="en-US" dirty="0" smtClean="0">
                <a:hlinkClick r:id="rId3"/>
              </a:rPr>
              <a:t>LEOMTL@MAIL.RU</a:t>
            </a:r>
            <a:r>
              <a:rPr lang="en-US" dirty="0" smtClean="0"/>
              <a:t>, </a:t>
            </a:r>
            <a:r>
              <a:rPr lang="ru-RU" dirty="0" smtClean="0"/>
              <a:t>указав в теме фамилию и </a:t>
            </a:r>
            <a:r>
              <a:rPr lang="ru-RU" dirty="0" smtClean="0"/>
              <a:t>класс</a:t>
            </a:r>
            <a:r>
              <a:rPr lang="en-US" dirty="0" smtClean="0"/>
              <a:t> (</a:t>
            </a:r>
            <a:r>
              <a:rPr lang="ru-RU" dirty="0" smtClean="0"/>
              <a:t>см. пояснения к заданию)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99155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extBox 144"/>
          <p:cNvSpPr txBox="1"/>
          <p:nvPr/>
        </p:nvSpPr>
        <p:spPr>
          <a:xfrm>
            <a:off x="4256348" y="4524367"/>
            <a:ext cx="778192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Здесь: 1) Строка 2 – подготовка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2) Строка 3 – форматная печать строки НОМЕРОВ элементов массива</a:t>
            </a:r>
          </a:p>
          <a:p>
            <a:r>
              <a:rPr lang="ru-RU" dirty="0"/>
              <a:t> </a:t>
            </a:r>
            <a:r>
              <a:rPr lang="ru-RU" dirty="0" smtClean="0"/>
              <a:t>            3) Строка 4 – форматная печать строки ЗНАЧЕНИЙ элементов  массива</a:t>
            </a:r>
          </a:p>
          <a:p>
            <a:r>
              <a:rPr lang="ru-RU" dirty="0" smtClean="0"/>
              <a:t>(строки 3, 4 – для удобства отладки программы)</a:t>
            </a:r>
          </a:p>
          <a:p>
            <a:r>
              <a:rPr lang="ru-RU" dirty="0"/>
              <a:t> </a:t>
            </a:r>
            <a:r>
              <a:rPr lang="ru-RU" dirty="0" smtClean="0"/>
              <a:t>            4) Строки с 5 по 14 – описание алгоритма поиска правого совпадения</a:t>
            </a:r>
          </a:p>
          <a:p>
            <a:r>
              <a:rPr lang="ru-RU" dirty="0" smtClean="0"/>
              <a:t>(обратите внимание на участок блок-схемы, выделенный пунктиром)</a:t>
            </a:r>
            <a:endParaRPr lang="ru-RU" dirty="0"/>
          </a:p>
        </p:txBody>
      </p:sp>
      <p:sp>
        <p:nvSpPr>
          <p:cNvPr id="146" name="TextBox 145"/>
          <p:cNvSpPr txBox="1"/>
          <p:nvPr/>
        </p:nvSpPr>
        <p:spPr>
          <a:xfrm>
            <a:off x="4625515" y="0"/>
            <a:ext cx="73382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Алгоритм поиска правой границы области совпадения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87275" y="231673"/>
            <a:ext cx="4037050" cy="6531848"/>
            <a:chOff x="58700" y="164998"/>
            <a:chExt cx="4037050" cy="6531848"/>
          </a:xfrm>
        </p:grpSpPr>
        <p:sp>
          <p:nvSpPr>
            <p:cNvPr id="4" name="Блок-схема: знак завершения 3"/>
            <p:cNvSpPr/>
            <p:nvPr/>
          </p:nvSpPr>
          <p:spPr>
            <a:xfrm>
              <a:off x="2314945" y="164998"/>
              <a:ext cx="1155218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начало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5" name="Блок-схема: знак завершения 4"/>
            <p:cNvSpPr/>
            <p:nvPr/>
          </p:nvSpPr>
          <p:spPr>
            <a:xfrm>
              <a:off x="2041175" y="6356024"/>
              <a:ext cx="947024" cy="340822"/>
            </a:xfrm>
            <a:prstGeom prst="flowChartTerminator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конец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6" name="Блок-схема: данные 5"/>
            <p:cNvSpPr/>
            <p:nvPr/>
          </p:nvSpPr>
          <p:spPr>
            <a:xfrm>
              <a:off x="2086470" y="740007"/>
              <a:ext cx="1612167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Ввод </a:t>
              </a:r>
              <a:r>
                <a:rPr lang="en-US" dirty="0" smtClean="0">
                  <a:solidFill>
                    <a:schemeClr val="tx1"/>
                  </a:solidFill>
                </a:rPr>
                <a:t>t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7" name="Блок-схема: процесс 6"/>
            <p:cNvSpPr/>
            <p:nvPr/>
          </p:nvSpPr>
          <p:spPr>
            <a:xfrm>
              <a:off x="1948432" y="1327173"/>
              <a:ext cx="1879430" cy="374073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L=-1, R=</a:t>
              </a:r>
              <a:r>
                <a:rPr lang="en-US" dirty="0" err="1" smtClean="0">
                  <a:solidFill>
                    <a:schemeClr val="tx1"/>
                  </a:solidFill>
                </a:rPr>
                <a:t>X.length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8" name="Блок-схема: решение 7"/>
            <p:cNvSpPr/>
            <p:nvPr/>
          </p:nvSpPr>
          <p:spPr>
            <a:xfrm>
              <a:off x="2165290" y="2102616"/>
              <a:ext cx="1442119" cy="477982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L&lt;R-1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" name="Блок-схема: процесс 8"/>
            <p:cNvSpPr/>
            <p:nvPr/>
          </p:nvSpPr>
          <p:spPr>
            <a:xfrm>
              <a:off x="2106592" y="2789969"/>
              <a:ext cx="1559516" cy="403168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m=(L+R) div 2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0" name="Блок-схема: решение 9"/>
            <p:cNvSpPr/>
            <p:nvPr/>
          </p:nvSpPr>
          <p:spPr>
            <a:xfrm>
              <a:off x="2161932" y="3392604"/>
              <a:ext cx="1458752" cy="573579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t&gt;</a:t>
              </a:r>
              <a:r>
                <a:rPr lang="ru-RU" dirty="0" smtClean="0">
                  <a:solidFill>
                    <a:schemeClr val="tx1"/>
                  </a:solidFill>
                </a:rPr>
                <a:t>=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m</a:t>
              </a:r>
              <a:endParaRPr lang="ru-RU" baseline="-25000" dirty="0">
                <a:solidFill>
                  <a:schemeClr val="tx1"/>
                </a:solidFill>
              </a:endParaRPr>
            </a:p>
          </p:txBody>
        </p:sp>
        <p:sp>
          <p:nvSpPr>
            <p:cNvPr id="11" name="Блок-схема: процесс 10"/>
            <p:cNvSpPr/>
            <p:nvPr/>
          </p:nvSpPr>
          <p:spPr>
            <a:xfrm>
              <a:off x="2434109" y="4174748"/>
              <a:ext cx="914400" cy="349135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L=m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2" name="Блок-схема: процесс 11"/>
            <p:cNvSpPr/>
            <p:nvPr/>
          </p:nvSpPr>
          <p:spPr>
            <a:xfrm>
              <a:off x="1118958" y="3514722"/>
              <a:ext cx="715219" cy="340822"/>
            </a:xfrm>
            <a:prstGeom prst="flowChartProcess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R=m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4" name="Прямая со стрелкой 13"/>
            <p:cNvCxnSpPr>
              <a:stCxn id="4" idx="2"/>
              <a:endCxn id="6" idx="1"/>
            </p:cNvCxnSpPr>
            <p:nvPr/>
          </p:nvCxnSpPr>
          <p:spPr>
            <a:xfrm>
              <a:off x="2892554" y="505820"/>
              <a:ext cx="0" cy="23418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>
              <a:stCxn id="6" idx="4"/>
              <a:endCxn id="7" idx="0"/>
            </p:cNvCxnSpPr>
            <p:nvPr/>
          </p:nvCxnSpPr>
          <p:spPr>
            <a:xfrm flipH="1">
              <a:off x="2888147" y="1089143"/>
              <a:ext cx="4407" cy="23803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 стрелкой 17"/>
            <p:cNvCxnSpPr>
              <a:stCxn id="7" idx="2"/>
              <a:endCxn id="8" idx="0"/>
            </p:cNvCxnSpPr>
            <p:nvPr/>
          </p:nvCxnSpPr>
          <p:spPr>
            <a:xfrm flipH="1">
              <a:off x="2886350" y="1701246"/>
              <a:ext cx="1797" cy="40137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 стрелкой 19"/>
            <p:cNvCxnSpPr>
              <a:stCxn id="8" idx="2"/>
              <a:endCxn id="9" idx="0"/>
            </p:cNvCxnSpPr>
            <p:nvPr/>
          </p:nvCxnSpPr>
          <p:spPr>
            <a:xfrm>
              <a:off x="2886350" y="2580598"/>
              <a:ext cx="0" cy="209371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>
              <a:stCxn id="9" idx="2"/>
              <a:endCxn id="10" idx="0"/>
            </p:cNvCxnSpPr>
            <p:nvPr/>
          </p:nvCxnSpPr>
          <p:spPr>
            <a:xfrm>
              <a:off x="2886350" y="3193137"/>
              <a:ext cx="4958" cy="199467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 стрелкой 23"/>
            <p:cNvCxnSpPr>
              <a:stCxn id="10" idx="2"/>
              <a:endCxn id="11" idx="0"/>
            </p:cNvCxnSpPr>
            <p:nvPr/>
          </p:nvCxnSpPr>
          <p:spPr>
            <a:xfrm>
              <a:off x="2891308" y="3966183"/>
              <a:ext cx="1" cy="208565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>
              <a:stCxn id="10" idx="1"/>
              <a:endCxn id="12" idx="3"/>
            </p:cNvCxnSpPr>
            <p:nvPr/>
          </p:nvCxnSpPr>
          <p:spPr>
            <a:xfrm flipH="1">
              <a:off x="1834177" y="3679394"/>
              <a:ext cx="327755" cy="5739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Соединительная линия уступом 34"/>
            <p:cNvCxnSpPr>
              <a:stCxn id="12" idx="1"/>
              <a:endCxn id="8" idx="0"/>
            </p:cNvCxnSpPr>
            <p:nvPr/>
          </p:nvCxnSpPr>
          <p:spPr>
            <a:xfrm rot="10800000" flipH="1">
              <a:off x="1118958" y="2102617"/>
              <a:ext cx="1767392" cy="1582517"/>
            </a:xfrm>
            <a:prstGeom prst="bentConnector4">
              <a:avLst>
                <a:gd name="adj1" fmla="val -12934"/>
                <a:gd name="adj2" fmla="val 11444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Соединительная линия уступом 57"/>
            <p:cNvCxnSpPr>
              <a:stCxn id="11" idx="1"/>
              <a:endCxn id="8" idx="0"/>
            </p:cNvCxnSpPr>
            <p:nvPr/>
          </p:nvCxnSpPr>
          <p:spPr>
            <a:xfrm rot="10800000" flipH="1">
              <a:off x="2434108" y="2102616"/>
              <a:ext cx="452241" cy="2246700"/>
            </a:xfrm>
            <a:prstGeom prst="bentConnector4">
              <a:avLst>
                <a:gd name="adj1" fmla="val -339563"/>
                <a:gd name="adj2" fmla="val 110175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Соединительная линия уступом 68"/>
            <p:cNvCxnSpPr>
              <a:stCxn id="8" idx="3"/>
              <a:endCxn id="90" idx="3"/>
            </p:cNvCxnSpPr>
            <p:nvPr/>
          </p:nvCxnSpPr>
          <p:spPr>
            <a:xfrm>
              <a:off x="3607409" y="2341607"/>
              <a:ext cx="314283" cy="2727158"/>
            </a:xfrm>
            <a:prstGeom prst="bentConnector3">
              <a:avLst>
                <a:gd name="adj1" fmla="val 172737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2899712" y="2467511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2441067" y="3842902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428082" y="1981587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831794" y="3338109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90" name="Блок-схема: решение 89"/>
            <p:cNvSpPr/>
            <p:nvPr/>
          </p:nvSpPr>
          <p:spPr>
            <a:xfrm>
              <a:off x="1113005" y="4698449"/>
              <a:ext cx="2808687" cy="740631"/>
            </a:xfrm>
            <a:prstGeom prst="flowChartDecision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(L&lt;0)|(</a:t>
              </a:r>
              <a:r>
                <a:rPr lang="en-US" dirty="0" err="1" smtClean="0">
                  <a:solidFill>
                    <a:schemeClr val="tx1"/>
                  </a:solidFill>
                </a:rPr>
                <a:t>t</a:t>
              </a:r>
              <a:r>
                <a:rPr lang="en-US" dirty="0" err="1" smtClean="0">
                  <a:solidFill>
                    <a:schemeClr val="tx1"/>
                  </a:solidFill>
                  <a:latin typeface="Yu Gothic" panose="020B0400000000000000" pitchFamily="34" charset="-128"/>
                  <a:ea typeface="Yu Gothic" panose="020B0400000000000000" pitchFamily="34" charset="-128"/>
                </a:rPr>
                <a:t>≠</a:t>
              </a:r>
              <a:r>
                <a:rPr lang="en-US" dirty="0" err="1" smtClean="0">
                  <a:solidFill>
                    <a:schemeClr val="tx1"/>
                  </a:solidFill>
                </a:rPr>
                <a:t>X</a:t>
              </a:r>
              <a:r>
                <a:rPr lang="en-US" baseline="-25000" dirty="0" err="1" smtClean="0">
                  <a:solidFill>
                    <a:schemeClr val="tx1"/>
                  </a:solidFill>
                </a:rPr>
                <a:t>L</a:t>
              </a:r>
              <a:r>
                <a:rPr lang="en-US" dirty="0" smtClean="0">
                  <a:solidFill>
                    <a:schemeClr val="tx1"/>
                  </a:solidFill>
                </a:rPr>
                <a:t>)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6" name="Блок-схема: данные 95"/>
            <p:cNvSpPr/>
            <p:nvPr/>
          </p:nvSpPr>
          <p:spPr>
            <a:xfrm>
              <a:off x="101576" y="5445319"/>
              <a:ext cx="1775932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-1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97" name="Блок-схема: данные 96"/>
            <p:cNvSpPr/>
            <p:nvPr/>
          </p:nvSpPr>
          <p:spPr>
            <a:xfrm>
              <a:off x="1635423" y="5696180"/>
              <a:ext cx="1758528" cy="349136"/>
            </a:xfrm>
            <a:prstGeom prst="flowChartInputOutpu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>
                  <a:solidFill>
                    <a:schemeClr val="tx1"/>
                  </a:solidFill>
                </a:rPr>
                <a:t>В</a:t>
              </a:r>
              <a:r>
                <a:rPr lang="ru-RU" dirty="0">
                  <a:solidFill>
                    <a:schemeClr val="tx1"/>
                  </a:solidFill>
                </a:rPr>
                <a:t>ы</a:t>
              </a:r>
              <a:r>
                <a:rPr lang="ru-RU" dirty="0" smtClean="0">
                  <a:solidFill>
                    <a:schemeClr val="tx1"/>
                  </a:solidFill>
                </a:rPr>
                <a:t>вод </a:t>
              </a:r>
              <a:r>
                <a:rPr lang="en-US" dirty="0" smtClean="0">
                  <a:solidFill>
                    <a:schemeClr val="tx1"/>
                  </a:solidFill>
                </a:rPr>
                <a:t>L</a:t>
              </a:r>
              <a:endParaRPr lang="ru-RU" dirty="0">
                <a:solidFill>
                  <a:schemeClr val="tx1"/>
                </a:solidFill>
              </a:endParaRPr>
            </a:p>
          </p:txBody>
        </p:sp>
        <p:cxnSp>
          <p:nvCxnSpPr>
            <p:cNvPr id="111" name="Прямая со стрелкой 110"/>
            <p:cNvCxnSpPr>
              <a:stCxn id="90" idx="2"/>
              <a:endCxn id="97" idx="1"/>
            </p:cNvCxnSpPr>
            <p:nvPr/>
          </p:nvCxnSpPr>
          <p:spPr>
            <a:xfrm flipH="1">
              <a:off x="2514687" y="5439080"/>
              <a:ext cx="2662" cy="257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Соединительная линия уступом 118"/>
            <p:cNvCxnSpPr>
              <a:stCxn id="90" idx="1"/>
              <a:endCxn id="96" idx="1"/>
            </p:cNvCxnSpPr>
            <p:nvPr/>
          </p:nvCxnSpPr>
          <p:spPr>
            <a:xfrm rot="10800000" flipV="1">
              <a:off x="989543" y="5068765"/>
              <a:ext cx="123463" cy="376554"/>
            </a:xfrm>
            <a:prstGeom prst="bentConnector2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 стрелкой 122"/>
            <p:cNvCxnSpPr>
              <a:stCxn id="97" idx="4"/>
              <a:endCxn id="5" idx="0"/>
            </p:cNvCxnSpPr>
            <p:nvPr/>
          </p:nvCxnSpPr>
          <p:spPr>
            <a:xfrm>
              <a:off x="2514687" y="6045316"/>
              <a:ext cx="0" cy="31070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TextBox 134"/>
            <p:cNvSpPr txBox="1"/>
            <p:nvPr/>
          </p:nvSpPr>
          <p:spPr>
            <a:xfrm>
              <a:off x="901248" y="4682907"/>
              <a:ext cx="4235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да</a:t>
              </a:r>
              <a:endParaRPr lang="ru-RU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2544422" y="5340324"/>
              <a:ext cx="5123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нет</a:t>
              </a:r>
              <a:endParaRPr lang="ru-RU" dirty="0"/>
            </a:p>
          </p:txBody>
        </p:sp>
        <p:sp>
          <p:nvSpPr>
            <p:cNvPr id="29" name="Блок-схема: процесс 28"/>
            <p:cNvSpPr/>
            <p:nvPr/>
          </p:nvSpPr>
          <p:spPr>
            <a:xfrm>
              <a:off x="58700" y="4630973"/>
              <a:ext cx="4037050" cy="1673284"/>
            </a:xfrm>
            <a:prstGeom prst="flowChartProcess">
              <a:avLst/>
            </a:prstGeom>
            <a:noFill/>
            <a:ln w="19050">
              <a:solidFill>
                <a:schemeClr val="tx1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94" name="Соединительная линия уступом 93"/>
            <p:cNvCxnSpPr>
              <a:stCxn id="96" idx="4"/>
              <a:endCxn id="5" idx="0"/>
            </p:cNvCxnSpPr>
            <p:nvPr/>
          </p:nvCxnSpPr>
          <p:spPr>
            <a:xfrm rot="16200000" flipH="1">
              <a:off x="1471330" y="5312666"/>
              <a:ext cx="561569" cy="1525145"/>
            </a:xfrm>
            <a:prstGeom prst="bentConnector3">
              <a:avLst>
                <a:gd name="adj1" fmla="val 66961"/>
              </a:avLst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6568" y="425803"/>
            <a:ext cx="7935432" cy="4134427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3195493" y="6210327"/>
            <a:ext cx="893724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ru-RU" b="1" u="sng" dirty="0" smtClean="0"/>
              <a:t>Задание:</a:t>
            </a:r>
            <a:r>
              <a:rPr lang="ru-RU" dirty="0" smtClean="0"/>
              <a:t> составить программу </a:t>
            </a:r>
            <a:r>
              <a:rPr lang="en-US" dirty="0" smtClean="0"/>
              <a:t>(</a:t>
            </a:r>
            <a:r>
              <a:rPr lang="ru-RU" dirty="0" smtClean="0"/>
              <a:t>см. слайд 4</a:t>
            </a:r>
            <a:r>
              <a:rPr lang="ru-RU" dirty="0"/>
              <a:t>) с построчными комментариями выслав в мой </a:t>
            </a:r>
            <a:r>
              <a:rPr lang="en-US" dirty="0"/>
              <a:t>E-mail:</a:t>
            </a:r>
            <a:r>
              <a:rPr lang="ru-RU" dirty="0"/>
              <a:t> </a:t>
            </a:r>
            <a:r>
              <a:rPr lang="en-US" dirty="0">
                <a:hlinkClick r:id="rId3"/>
              </a:rPr>
              <a:t>LEOMTL@MAIL.RU</a:t>
            </a:r>
            <a:r>
              <a:rPr lang="en-US" dirty="0"/>
              <a:t>, </a:t>
            </a:r>
            <a:r>
              <a:rPr lang="ru-RU" dirty="0"/>
              <a:t>указав в теме фамилию и класс</a:t>
            </a:r>
            <a:r>
              <a:rPr lang="en-US" dirty="0"/>
              <a:t> (</a:t>
            </a:r>
            <a:r>
              <a:rPr lang="ru-RU" dirty="0"/>
              <a:t>см. пояснения к заданию</a:t>
            </a:r>
            <a:r>
              <a:rPr lang="ru-RU" dirty="0" smtClean="0"/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594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11876" y="790092"/>
            <a:ext cx="748422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L&lt;R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?//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 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?//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L:=m+1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 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 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если x[L]=t то вывод L иначе вывод -1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70080" y="91440"/>
            <a:ext cx="114485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поиска левой границы области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5196840"/>
            <a:ext cx="1242058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отладить 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программу и заменить текстовое описание алгоритма комментариями к коду 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17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71054" y="746580"/>
            <a:ext cx="79414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begin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x:=arrrandom(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20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7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x.sort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range(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0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println;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foreach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p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in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x 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do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Write(p: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3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 </a:t>
            </a:r>
            <a:r>
              <a:rPr lang="en-US" dirty="0" err="1">
                <a:solidFill>
                  <a:srgbClr val="000000"/>
                </a:solidFill>
                <a:latin typeface="Courier New" panose="02070309020205020404" pitchFamily="49" charset="0"/>
              </a:rPr>
              <a:t>println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t:=readlninteger(</a:t>
            </a:r>
            <a:r>
              <a:rPr lang="en-US" dirty="0">
                <a:solidFill>
                  <a:srgbClr val="0000FF"/>
                </a:solidFill>
                <a:latin typeface="Courier New" panose="02070309020205020404" pitchFamily="49" charset="0"/>
              </a:rPr>
              <a:t>'t='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Courier New" panose="02070309020205020404" pitchFamily="49" charset="0"/>
              </a:rPr>
              <a:t>var</a:t>
            </a:r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(L,R):=(-</a:t>
            </a:r>
            <a:r>
              <a:rPr lang="en-US" dirty="0">
                <a:solidFill>
                  <a:srgbClr val="006400"/>
                </a:solidFill>
                <a:latin typeface="Courier New" panose="02070309020205020404" pitchFamily="49" charset="0"/>
              </a:rPr>
              <a:t>1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,x.Length);</a:t>
            </a:r>
          </a:p>
          <a:p>
            <a:r>
              <a:rPr lang="ru-RU" dirty="0">
                <a:solidFill>
                  <a:srgbClr val="000000"/>
                </a:solidFill>
                <a:latin typeface="Courier New" panose="02070309020205020404" pitchFamily="49" charset="0"/>
              </a:rPr>
              <a:t>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пока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L&lt;R-1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начало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 </a:t>
            </a:r>
          </a:p>
          <a:p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pt-BR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?// |  </a:t>
            </a:r>
            <a:r>
              <a:rPr lang="pt-BR" dirty="0">
                <a:solidFill>
                  <a:srgbClr val="008000"/>
                </a:solidFill>
                <a:latin typeface="Courier New" panose="02070309020205020404" pitchFamily="49" charset="0"/>
              </a:rPr>
              <a:t>1)var m:=(L+R) div 2;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2)если t&gt;=x[m] (здесь t-искомый элемент)</a:t>
            </a:r>
          </a:p>
          <a:p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?// |    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L:=m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|   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иначе </a:t>
            </a:r>
            <a:r>
              <a:rPr lang="en-US" dirty="0">
                <a:solidFill>
                  <a:srgbClr val="008000"/>
                </a:solidFill>
                <a:latin typeface="Courier New" panose="02070309020205020404" pitchFamily="49" charset="0"/>
              </a:rPr>
              <a:t>R:=m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конец 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цикла</a:t>
            </a:r>
          </a:p>
          <a:p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?</a:t>
            </a:r>
            <a:r>
              <a:rPr lang="ru-RU" dirty="0" smtClean="0">
                <a:solidFill>
                  <a:srgbClr val="008000"/>
                </a:solidFill>
                <a:latin typeface="Courier New" panose="02070309020205020404" pitchFamily="49" charset="0"/>
              </a:rPr>
              <a:t>//</a:t>
            </a:r>
            <a:r>
              <a:rPr lang="ru-RU" dirty="0">
                <a:solidFill>
                  <a:srgbClr val="008000"/>
                </a:solidFill>
                <a:latin typeface="Courier New" panose="02070309020205020404" pitchFamily="49" charset="0"/>
              </a:rPr>
              <a:t>если (L&lt;0) или (x[L]&lt;&gt;t) то вывод "-1" иначе вывод L</a:t>
            </a:r>
          </a:p>
          <a:p>
            <a:r>
              <a:rPr lang="en-US" b="1" dirty="0">
                <a:solidFill>
                  <a:srgbClr val="000000"/>
                </a:solidFill>
                <a:latin typeface="Courier New" panose="02070309020205020404" pitchFamily="49" charset="0"/>
              </a:rPr>
              <a:t>end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</a:rPr>
              <a:t>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43225" y="90174"/>
            <a:ext cx="119181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Текст алгоритма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поиска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правой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границы области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совпадения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(для создания </a:t>
            </a:r>
            <a:r>
              <a:rPr lang="en-US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файла)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5196840"/>
            <a:ext cx="123516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Пояснения к заданию:</a:t>
            </a:r>
          </a:p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Необходимо выполнить трансляцию алгоритма из текстового описания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pas-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файл</a:t>
            </a:r>
            <a:r>
              <a:rPr lang="ru-RU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отладить</a:t>
            </a:r>
          </a:p>
          <a:p>
            <a:r>
              <a:rPr lang="ru-RU" sz="24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полученную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программу и заменить текстовое описание алгоритма комментариями к коду </a:t>
            </a:r>
            <a:endParaRPr lang="ru-RU" sz="24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873087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579</Words>
  <Application>Microsoft Office PowerPoint</Application>
  <PresentationFormat>Широкоэкранный</PresentationFormat>
  <Paragraphs>87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Yu Gothic</vt:lpstr>
      <vt:lpstr>Arial</vt:lpstr>
      <vt:lpstr>Calibri</vt:lpstr>
      <vt:lpstr>Calibri Light</vt:lpstr>
      <vt:lpstr>Courier New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16</cp:revision>
  <dcterms:created xsi:type="dcterms:W3CDTF">2020-04-17T06:52:05Z</dcterms:created>
  <dcterms:modified xsi:type="dcterms:W3CDTF">2020-05-01T14:26:17Z</dcterms:modified>
</cp:coreProperties>
</file>