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940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03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13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84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78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9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36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7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21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9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62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A67A8-EC12-45B7-B62B-7D09618AEDD9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12DD3-56C7-43A8-804E-2A2B0B8FC8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58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Группа 53"/>
          <p:cNvGrpSpPr/>
          <p:nvPr/>
        </p:nvGrpSpPr>
        <p:grpSpPr>
          <a:xfrm>
            <a:off x="0" y="302333"/>
            <a:ext cx="9144000" cy="6395414"/>
            <a:chOff x="0" y="302333"/>
            <a:chExt cx="9144000" cy="6395414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37161" y="302333"/>
              <a:ext cx="3442062" cy="1413258"/>
              <a:chOff x="2259874" y="2050869"/>
              <a:chExt cx="3265715" cy="1763485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259874" y="2050869"/>
                <a:ext cx="3265715" cy="17634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dirty="0" smtClean="0"/>
              </a:p>
              <a:p>
                <a:r>
                  <a:rPr lang="en-US" dirty="0" smtClean="0"/>
                  <a:t>1)</a:t>
                </a:r>
                <a:r>
                  <a:rPr lang="ru-RU" dirty="0" smtClean="0"/>
                  <a:t>Присвоить переменным </a:t>
                </a:r>
                <a:r>
                  <a:rPr lang="en-US" dirty="0" smtClean="0"/>
                  <a:t>a, b, N </a:t>
                </a:r>
                <a:r>
                  <a:rPr lang="ru-RU" dirty="0" smtClean="0"/>
                  <a:t>целочисленные значения</a:t>
                </a:r>
              </a:p>
              <a:p>
                <a:r>
                  <a:rPr lang="ru-RU" dirty="0" smtClean="0"/>
                  <a:t>2) Вывести на печать имя модуля</a:t>
                </a:r>
              </a:p>
              <a:p>
                <a:r>
                  <a:rPr lang="ru-RU" dirty="0" smtClean="0"/>
                  <a:t>3) Вызвать модуль </a:t>
                </a:r>
                <a:r>
                  <a:rPr lang="en-US" dirty="0" smtClean="0"/>
                  <a:t>F1</a:t>
                </a: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2259874" y="2050869"/>
                <a:ext cx="3265715" cy="33377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Main</a:t>
                </a:r>
                <a:endParaRPr lang="ru-RU" dirty="0"/>
              </a:p>
            </p:txBody>
          </p:sp>
        </p:grpSp>
        <p:grpSp>
          <p:nvGrpSpPr>
            <p:cNvPr id="9" name="Группа 8"/>
            <p:cNvGrpSpPr/>
            <p:nvPr/>
          </p:nvGrpSpPr>
          <p:grpSpPr>
            <a:xfrm>
              <a:off x="4415246" y="302334"/>
              <a:ext cx="4415246" cy="1108456"/>
              <a:chOff x="2259874" y="2050869"/>
              <a:chExt cx="3265715" cy="1763485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2259874" y="2050869"/>
                <a:ext cx="3265715" cy="17634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ru-RU" dirty="0" smtClean="0"/>
              </a:p>
              <a:p>
                <a:r>
                  <a:rPr lang="en-US" dirty="0" smtClean="0"/>
                  <a:t>1)</a:t>
                </a:r>
                <a:r>
                  <a:rPr lang="ru-RU" dirty="0" smtClean="0"/>
                  <a:t>Задать массив </a:t>
                </a:r>
                <a:r>
                  <a:rPr lang="en-US" dirty="0" smtClean="0"/>
                  <a:t>N </a:t>
                </a:r>
                <a:r>
                  <a:rPr lang="ru-RU" dirty="0" smtClean="0"/>
                  <a:t>случайных целых </a:t>
                </a:r>
                <a:r>
                  <a:rPr lang="el-GR" dirty="0" smtClean="0"/>
                  <a:t>ϵ</a:t>
                </a:r>
                <a:r>
                  <a:rPr lang="en-US" dirty="0" smtClean="0"/>
                  <a:t> [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]</a:t>
                </a:r>
              </a:p>
              <a:p>
                <a:r>
                  <a:rPr lang="en-US" dirty="0" smtClean="0"/>
                  <a:t>2) </a:t>
                </a:r>
                <a:r>
                  <a:rPr lang="ru-RU" dirty="0" smtClean="0"/>
                  <a:t>Вызвать модуль </a:t>
                </a:r>
                <a:r>
                  <a:rPr lang="en-US" dirty="0" smtClean="0"/>
                  <a:t>F2</a:t>
                </a:r>
              </a:p>
              <a:p>
                <a:r>
                  <a:rPr lang="en-US" dirty="0" smtClean="0"/>
                  <a:t>3) </a:t>
                </a:r>
                <a:r>
                  <a:rPr lang="ru-RU" dirty="0" smtClean="0"/>
                  <a:t>Напечатать имя данного модуля </a:t>
                </a:r>
                <a:endParaRPr lang="ru-RU" dirty="0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2259874" y="2050869"/>
                <a:ext cx="3265715" cy="3497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F1</a:t>
                </a:r>
                <a:endParaRPr lang="ru-RU" dirty="0"/>
              </a:p>
            </p:txBody>
          </p:sp>
        </p:grpSp>
        <p:grpSp>
          <p:nvGrpSpPr>
            <p:cNvPr id="12" name="Группа 11"/>
            <p:cNvGrpSpPr/>
            <p:nvPr/>
          </p:nvGrpSpPr>
          <p:grpSpPr>
            <a:xfrm>
              <a:off x="5473338" y="2057401"/>
              <a:ext cx="3490617" cy="2868602"/>
              <a:chOff x="2424844" y="2050869"/>
              <a:chExt cx="3100745" cy="1763485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2424844" y="2050869"/>
                <a:ext cx="3100745" cy="17634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2424844" y="2050871"/>
                <a:ext cx="3100745" cy="16969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F2</a:t>
                </a:r>
                <a:endParaRPr lang="ru-RU" dirty="0"/>
              </a:p>
            </p:txBody>
          </p:sp>
        </p:grpSp>
        <p:grpSp>
          <p:nvGrpSpPr>
            <p:cNvPr id="15" name="Группа 14"/>
            <p:cNvGrpSpPr/>
            <p:nvPr/>
          </p:nvGrpSpPr>
          <p:grpSpPr>
            <a:xfrm>
              <a:off x="5708473" y="2525051"/>
              <a:ext cx="2926080" cy="583909"/>
              <a:chOff x="2259874" y="2050866"/>
              <a:chExt cx="3265715" cy="1763488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2259874" y="2050869"/>
                <a:ext cx="3265715" cy="176348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r>
                  <a:rPr lang="ru-RU" dirty="0" smtClean="0"/>
                  <a:t>Вывод на печать массива </a:t>
                </a:r>
                <a:r>
                  <a:rPr lang="en-US" dirty="0" smtClean="0"/>
                  <a:t>X</a:t>
                </a:r>
                <a:endParaRPr lang="ru-RU" dirty="0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2259874" y="2050866"/>
                <a:ext cx="3265715" cy="69829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F3</a:t>
                </a:r>
                <a:endParaRPr lang="ru-RU" dirty="0"/>
              </a:p>
            </p:txBody>
          </p:sp>
        </p:grpSp>
        <p:grpSp>
          <p:nvGrpSpPr>
            <p:cNvPr id="18" name="Группа 17"/>
            <p:cNvGrpSpPr/>
            <p:nvPr/>
          </p:nvGrpSpPr>
          <p:grpSpPr>
            <a:xfrm>
              <a:off x="5603966" y="3491703"/>
              <a:ext cx="3200402" cy="1384727"/>
              <a:chOff x="2259874" y="2050868"/>
              <a:chExt cx="3265715" cy="1763486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2259874" y="2050870"/>
                <a:ext cx="3265715" cy="176348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ru-RU" dirty="0" smtClean="0"/>
              </a:p>
              <a:p>
                <a:r>
                  <a:rPr lang="ru-RU" dirty="0" smtClean="0"/>
                  <a:t>1)Вывод имени модуля </a:t>
                </a:r>
              </a:p>
              <a:p>
                <a:r>
                  <a:rPr lang="ru-RU" dirty="0" smtClean="0"/>
                  <a:t>(</a:t>
                </a:r>
                <a:r>
                  <a:rPr lang="ru-RU" dirty="0"/>
                  <a:t>в</a:t>
                </a:r>
                <a:r>
                  <a:rPr lang="ru-RU" dirty="0" smtClean="0"/>
                  <a:t> иерархии)</a:t>
                </a:r>
              </a:p>
              <a:p>
                <a:r>
                  <a:rPr lang="ru-RU" dirty="0" smtClean="0"/>
                  <a:t>2)Вызвать </a:t>
                </a:r>
                <a:r>
                  <a:rPr lang="en-US" dirty="0" smtClean="0"/>
                  <a:t>F3</a:t>
                </a:r>
              </a:p>
              <a:p>
                <a:r>
                  <a:rPr lang="en-US" dirty="0" smtClean="0"/>
                  <a:t>3)</a:t>
                </a:r>
                <a:r>
                  <a:rPr lang="ru-RU" dirty="0"/>
                  <a:t>Д</a:t>
                </a:r>
                <a:r>
                  <a:rPr lang="ru-RU" dirty="0" smtClean="0"/>
                  <a:t>ействие согласно варианту</a:t>
                </a:r>
                <a:endParaRPr lang="ru-RU" dirty="0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2259874" y="2050868"/>
                <a:ext cx="3265715" cy="3710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Main</a:t>
                </a:r>
                <a:endParaRPr lang="ru-RU" dirty="0"/>
              </a:p>
            </p:txBody>
          </p:sp>
        </p:grpSp>
        <p:cxnSp>
          <p:nvCxnSpPr>
            <p:cNvPr id="22" name="Прямая соединительная линия 21"/>
            <p:cNvCxnSpPr/>
            <p:nvPr/>
          </p:nvCxnSpPr>
          <p:spPr>
            <a:xfrm>
              <a:off x="6400800" y="3108960"/>
              <a:ext cx="0" cy="38274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>
              <a:off x="5734598" y="1410790"/>
              <a:ext cx="0" cy="646611"/>
            </a:xfrm>
            <a:prstGeom prst="straightConnector1">
              <a:avLst/>
            </a:prstGeom>
            <a:ln w="28575">
              <a:headEnd type="stealth" w="lg" len="lg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>
              <a:off x="7445829" y="1415147"/>
              <a:ext cx="0" cy="646611"/>
            </a:xfrm>
            <a:prstGeom prst="straightConnector1">
              <a:avLst/>
            </a:prstGeom>
            <a:ln w="28575"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7445829" y="1549429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F2</a:t>
              </a:r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730782" y="374952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a, b</a:t>
              </a:r>
              <a:endParaRPr lang="ru-RU" dirty="0"/>
            </a:p>
          </p:txBody>
        </p:sp>
        <p:cxnSp>
          <p:nvCxnSpPr>
            <p:cNvPr id="31" name="Прямая со стрелкой 30"/>
            <p:cNvCxnSpPr/>
            <p:nvPr/>
          </p:nvCxnSpPr>
          <p:spPr>
            <a:xfrm flipH="1" flipV="1">
              <a:off x="3579223" y="678105"/>
              <a:ext cx="836023" cy="0"/>
            </a:xfrm>
            <a:prstGeom prst="straightConnector1">
              <a:avLst/>
            </a:prstGeom>
            <a:ln w="28575">
              <a:headEnd type="stealth" w="lg" len="lg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>
              <a:endCxn id="6" idx="3"/>
            </p:cNvCxnSpPr>
            <p:nvPr/>
          </p:nvCxnSpPr>
          <p:spPr>
            <a:xfrm flipH="1">
              <a:off x="3579223" y="1008962"/>
              <a:ext cx="836023" cy="0"/>
            </a:xfrm>
            <a:prstGeom prst="straightConnector1">
              <a:avLst/>
            </a:prstGeom>
            <a:ln w="28575"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>
              <a:off x="3579223" y="1273641"/>
              <a:ext cx="836023" cy="0"/>
            </a:xfrm>
            <a:prstGeom prst="straightConnector1">
              <a:avLst/>
            </a:prstGeom>
            <a:ln w="28575"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3827763" y="703658"/>
              <a:ext cx="3337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</a:t>
              </a:r>
              <a:endParaRPr lang="ru-RU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836250" y="978456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F1</a:t>
              </a:r>
              <a:endParaRPr lang="ru-RU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887" y="1712449"/>
              <a:ext cx="5561078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Принятые обозначения при описании </a:t>
              </a:r>
            </a:p>
            <a:p>
              <a:r>
                <a:rPr lang="ru-RU" dirty="0" smtClean="0"/>
                <a:t>1.Для </a:t>
              </a:r>
              <a:r>
                <a:rPr lang="ru-RU" dirty="0"/>
                <a:t>запуска </a:t>
              </a:r>
              <a:r>
                <a:rPr lang="ru-RU" dirty="0" smtClean="0"/>
                <a:t>простого модуля - указать его имя</a:t>
              </a:r>
              <a:endParaRPr lang="en-US" dirty="0" smtClean="0"/>
            </a:p>
            <a:p>
              <a:r>
                <a:rPr lang="en-US" dirty="0" smtClean="0"/>
                <a:t>2.</a:t>
              </a:r>
              <a:r>
                <a:rPr lang="ru-RU" dirty="0" smtClean="0"/>
                <a:t>Для запуска внутреннего модуля-применять запись вида:     </a:t>
              </a:r>
              <a:r>
                <a:rPr lang="en-US" b="1" dirty="0" smtClean="0"/>
                <a:t>&lt;</a:t>
              </a:r>
              <a:r>
                <a:rPr lang="ru-RU" b="1" dirty="0" err="1" smtClean="0"/>
                <a:t>имя_внешнего</a:t>
              </a:r>
              <a:r>
                <a:rPr lang="en-US" b="1" dirty="0" smtClean="0"/>
                <a:t>&gt;</a:t>
              </a:r>
              <a:r>
                <a:rPr lang="ru-RU" b="1" dirty="0"/>
                <a:t>_</a:t>
              </a:r>
              <a:r>
                <a:rPr lang="en-US" b="1" dirty="0" smtClean="0"/>
                <a:t>&lt;</a:t>
              </a:r>
              <a:r>
                <a:rPr lang="ru-RU" b="1" dirty="0" err="1" smtClean="0"/>
                <a:t>имя_внутреннего</a:t>
              </a:r>
              <a:r>
                <a:rPr lang="en-US" b="1" dirty="0" smtClean="0"/>
                <a:t>&gt;</a:t>
              </a:r>
              <a:endParaRPr lang="ru-RU" b="1" dirty="0" smtClean="0"/>
            </a:p>
            <a:p>
              <a:r>
                <a:rPr lang="ru-RU" dirty="0" smtClean="0"/>
                <a:t>3.Функции вызывать командой </a:t>
              </a:r>
              <a:r>
                <a:rPr lang="en-US" dirty="0" smtClean="0"/>
                <a:t>Print</a:t>
              </a:r>
              <a:r>
                <a:rPr lang="ru-RU" dirty="0" smtClean="0"/>
                <a:t>, а процедуры – простой строкой обращения к ней (с параметрами)</a:t>
              </a:r>
              <a:endParaRPr lang="en-US" dirty="0" smtClean="0"/>
            </a:p>
            <a:p>
              <a:pPr algn="ctr"/>
              <a:r>
                <a:rPr lang="ru-RU" b="1" u="sng" dirty="0" smtClean="0"/>
                <a:t>Задания для выполнения:</a:t>
              </a:r>
            </a:p>
            <a:p>
              <a:r>
                <a:rPr lang="ru-RU" dirty="0" smtClean="0"/>
                <a:t>1)Для каждой подпрограммы перечислить указательные и реальные переменные</a:t>
              </a:r>
            </a:p>
            <a:p>
              <a:r>
                <a:rPr lang="ru-RU" dirty="0" smtClean="0"/>
                <a:t>2)</a:t>
              </a:r>
              <a:r>
                <a:rPr lang="ru-RU" dirty="0"/>
                <a:t>Ф</a:t>
              </a:r>
              <a:r>
                <a:rPr lang="ru-RU" dirty="0" smtClean="0"/>
                <a:t>ункции возвращают одно и то же по вариантам</a:t>
              </a:r>
            </a:p>
            <a:p>
              <a:r>
                <a:rPr lang="ru-RU" dirty="0"/>
                <a:t>3</a:t>
              </a:r>
              <a:r>
                <a:rPr lang="ru-RU" dirty="0" smtClean="0"/>
                <a:t>)Для </a:t>
              </a:r>
              <a:r>
                <a:rPr lang="ru-RU" dirty="0"/>
                <a:t>каждой подпрограммы указать количество и способ передачи </a:t>
              </a:r>
              <a:r>
                <a:rPr lang="ru-RU" dirty="0" smtClean="0"/>
                <a:t>переменных</a:t>
              </a:r>
              <a:endParaRPr lang="en-US" dirty="0" smtClean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721538" y="1549429"/>
              <a:ext cx="4459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X[]</a:t>
              </a:r>
              <a:endParaRPr lang="ru-RU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2688" y="5019802"/>
              <a:ext cx="89602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4</a:t>
              </a:r>
              <a:r>
                <a:rPr lang="ru-RU" dirty="0" smtClean="0"/>
                <a:t>)Перечислить имена используемых процедур и функций, подчеркнув внутренние</a:t>
              </a:r>
            </a:p>
            <a:p>
              <a:r>
                <a:rPr lang="ru-RU" dirty="0"/>
                <a:t>5</a:t>
              </a:r>
              <a:r>
                <a:rPr lang="ru-RU" dirty="0" smtClean="0"/>
                <a:t>)Написать программу на языке </a:t>
              </a:r>
              <a:r>
                <a:rPr lang="en-US" dirty="0" smtClean="0"/>
                <a:t>PascalABC.net </a:t>
              </a:r>
              <a:r>
                <a:rPr lang="ru-RU" dirty="0" smtClean="0"/>
                <a:t>согласно структурной схеме и варианту, реализовав все указанные в подпрограммах действия</a:t>
              </a:r>
              <a:endParaRPr lang="en-US" dirty="0" smtClean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031" y="6051416"/>
              <a:ext cx="907357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u="sng" dirty="0" smtClean="0"/>
                <a:t>Действия по трем вариантам (см. модуль </a:t>
              </a:r>
              <a:r>
                <a:rPr lang="en-US" b="1" u="sng" dirty="0" smtClean="0"/>
                <a:t>F2</a:t>
              </a:r>
              <a:r>
                <a:rPr lang="ru-RU" b="1" u="sng" dirty="0" smtClean="0"/>
                <a:t>_</a:t>
              </a:r>
              <a:r>
                <a:rPr lang="en-US" b="1" u="sng" dirty="0" smtClean="0"/>
                <a:t>Main</a:t>
              </a:r>
              <a:r>
                <a:rPr lang="en-US" u="sng" dirty="0" smtClean="0"/>
                <a:t>)</a:t>
              </a:r>
              <a:r>
                <a:rPr lang="ru-RU" u="sng" dirty="0" smtClean="0"/>
                <a:t>: </a:t>
              </a:r>
              <a:r>
                <a:rPr lang="en-US" dirty="0" smtClean="0"/>
                <a:t>1</a:t>
              </a:r>
              <a:r>
                <a:rPr lang="ru-RU" dirty="0" smtClean="0"/>
                <a:t>.Вернуть </a:t>
              </a:r>
              <a:r>
                <a:rPr lang="ru-RU" dirty="0"/>
                <a:t>сумму элементов массива; </a:t>
              </a:r>
              <a:r>
                <a:rPr lang="en-US" dirty="0" smtClean="0"/>
                <a:t>2</a:t>
              </a:r>
              <a:r>
                <a:rPr lang="ru-RU" dirty="0" smtClean="0"/>
                <a:t>.Вернуть среднее арифметическое массива; 3.Вернуть количество чётных в массиве</a:t>
              </a:r>
            </a:p>
          </p:txBody>
        </p:sp>
        <p:cxnSp>
          <p:nvCxnSpPr>
            <p:cNvPr id="53" name="Прямая соединительная линия 52"/>
            <p:cNvCxnSpPr/>
            <p:nvPr/>
          </p:nvCxnSpPr>
          <p:spPr>
            <a:xfrm>
              <a:off x="0" y="6008447"/>
              <a:ext cx="9144000" cy="0"/>
            </a:xfrm>
            <a:prstGeom prst="line">
              <a:avLst/>
            </a:prstGeom>
            <a:ln w="38100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443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783" y="0"/>
            <a:ext cx="86867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''‘</a:t>
            </a:r>
            <a:r>
              <a:rPr lang="ru-RU" b="1" dirty="0" smtClean="0">
                <a:solidFill>
                  <a:srgbClr val="00B050"/>
                </a:solidFill>
              </a:rPr>
              <a:t>Особенности </a:t>
            </a:r>
            <a:r>
              <a:rPr lang="ru-RU" b="1" dirty="0">
                <a:solidFill>
                  <a:srgbClr val="00B050"/>
                </a:solidFill>
              </a:rPr>
              <a:t>вызова подпрограмм в </a:t>
            </a:r>
            <a:r>
              <a:rPr lang="en-US" b="1" dirty="0" err="1">
                <a:solidFill>
                  <a:srgbClr val="00B050"/>
                </a:solidFill>
              </a:rPr>
              <a:t>P</a:t>
            </a:r>
            <a:r>
              <a:rPr lang="ru-RU" b="1" dirty="0" err="1" smtClean="0">
                <a:solidFill>
                  <a:srgbClr val="00B050"/>
                </a:solidFill>
              </a:rPr>
              <a:t>ython</a:t>
            </a:r>
            <a:r>
              <a:rPr lang="ru-RU" b="1" dirty="0" smtClean="0">
                <a:solidFill>
                  <a:srgbClr val="00B050"/>
                </a:solidFill>
              </a:rPr>
              <a:t>  (Важно!!!):</a:t>
            </a:r>
            <a:endParaRPr lang="ru-RU" b="1" dirty="0">
              <a:solidFill>
                <a:srgbClr val="00B050"/>
              </a:solidFill>
            </a:endParaRPr>
          </a:p>
          <a:p>
            <a:r>
              <a:rPr lang="ru-RU" dirty="0">
                <a:solidFill>
                  <a:srgbClr val="00B050"/>
                </a:solidFill>
              </a:rPr>
              <a:t>   1</a:t>
            </a:r>
            <a:r>
              <a:rPr lang="ru-RU" dirty="0" smtClean="0">
                <a:solidFill>
                  <a:srgbClr val="00B050"/>
                </a:solidFill>
              </a:rPr>
              <a:t>)</a:t>
            </a:r>
            <a:r>
              <a:rPr lang="ru-RU" dirty="0">
                <a:solidFill>
                  <a:srgbClr val="00B050"/>
                </a:solidFill>
              </a:rPr>
              <a:t> в </a:t>
            </a:r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ru-RU" dirty="0" err="1">
                <a:solidFill>
                  <a:srgbClr val="00B050"/>
                </a:solidFill>
              </a:rPr>
              <a:t>ython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обычные </a:t>
            </a:r>
            <a:r>
              <a:rPr lang="ru-RU" dirty="0">
                <a:solidFill>
                  <a:srgbClr val="00B050"/>
                </a:solidFill>
              </a:rPr>
              <a:t>переменные передаются только по значению</a:t>
            </a:r>
          </a:p>
          <a:p>
            <a:r>
              <a:rPr lang="ru-RU" dirty="0">
                <a:solidFill>
                  <a:srgbClr val="00B050"/>
                </a:solidFill>
              </a:rPr>
              <a:t>   2</a:t>
            </a:r>
            <a:r>
              <a:rPr lang="ru-RU" dirty="0" smtClean="0">
                <a:solidFill>
                  <a:srgbClr val="00B050"/>
                </a:solidFill>
              </a:rPr>
              <a:t>)</a:t>
            </a:r>
            <a:r>
              <a:rPr lang="ru-RU" dirty="0">
                <a:solidFill>
                  <a:srgbClr val="00B050"/>
                </a:solidFill>
              </a:rPr>
              <a:t> в </a:t>
            </a:r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ru-RU" dirty="0" err="1">
                <a:solidFill>
                  <a:srgbClr val="00B050"/>
                </a:solidFill>
              </a:rPr>
              <a:t>ython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списки/массивы </a:t>
            </a:r>
            <a:r>
              <a:rPr lang="ru-RU" dirty="0">
                <a:solidFill>
                  <a:srgbClr val="00B050"/>
                </a:solidFill>
              </a:rPr>
              <a:t>передаются только по ссылке</a:t>
            </a:r>
          </a:p>
          <a:p>
            <a:r>
              <a:rPr lang="ru-RU" dirty="0">
                <a:solidFill>
                  <a:srgbClr val="00B050"/>
                </a:solidFill>
              </a:rPr>
              <a:t>   3</a:t>
            </a:r>
            <a:r>
              <a:rPr lang="ru-RU" dirty="0" smtClean="0">
                <a:solidFill>
                  <a:srgbClr val="00B050"/>
                </a:solidFill>
              </a:rPr>
              <a:t>) типы переменных определяются </a:t>
            </a:r>
            <a:r>
              <a:rPr lang="ru-RU" dirty="0">
                <a:solidFill>
                  <a:srgbClr val="00B050"/>
                </a:solidFill>
              </a:rPr>
              <a:t>инициализацией и являются </a:t>
            </a:r>
            <a:r>
              <a:rPr lang="ru-RU" dirty="0" smtClean="0">
                <a:solidFill>
                  <a:srgbClr val="00B050"/>
                </a:solidFill>
              </a:rPr>
              <a:t>динамическими ''‘</a:t>
            </a:r>
          </a:p>
          <a:p>
            <a:pPr algn="ctr"/>
            <a:r>
              <a:rPr lang="ru-RU" b="1" dirty="0" smtClean="0"/>
              <a:t>Текст </a:t>
            </a:r>
            <a:r>
              <a:rPr lang="en-US" b="1" dirty="0" smtClean="0"/>
              <a:t>Python - </a:t>
            </a:r>
            <a:r>
              <a:rPr lang="ru-RU" b="1" dirty="0" smtClean="0"/>
              <a:t>программы с построчными комментариями</a:t>
            </a:r>
            <a:endParaRPr lang="ru-RU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497699"/>
              </p:ext>
            </p:extLst>
          </p:nvPr>
        </p:nvGraphicFramePr>
        <p:xfrm>
          <a:off x="112141" y="1483265"/>
          <a:ext cx="8919714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949">
                  <a:extLst>
                    <a:ext uri="{9D8B030D-6E8A-4147-A177-3AD203B41FA5}">
                      <a16:colId xmlns:a16="http://schemas.microsoft.com/office/drawing/2014/main" val="493951128"/>
                    </a:ext>
                  </a:extLst>
                </a:gridCol>
                <a:gridCol w="8479765">
                  <a:extLst>
                    <a:ext uri="{9D8B030D-6E8A-4147-A177-3AD203B41FA5}">
                      <a16:colId xmlns:a16="http://schemas.microsoft.com/office/drawing/2014/main" val="10759706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2</a:t>
                      </a:r>
                    </a:p>
                    <a:p>
                      <a:pPr algn="ctr"/>
                      <a:r>
                        <a:rPr lang="ru-RU" dirty="0" smtClean="0"/>
                        <a:t>3</a:t>
                      </a:r>
                    </a:p>
                    <a:p>
                      <a:pPr algn="ctr"/>
                      <a:r>
                        <a:rPr lang="ru-RU" dirty="0" smtClean="0"/>
                        <a:t>4</a:t>
                      </a:r>
                    </a:p>
                    <a:p>
                      <a:pPr algn="ctr"/>
                      <a:r>
                        <a:rPr lang="ru-RU" dirty="0" smtClean="0"/>
                        <a:t>5</a:t>
                      </a:r>
                    </a:p>
                    <a:p>
                      <a:pPr algn="ctr"/>
                      <a:r>
                        <a:rPr lang="ru-RU" dirty="0" smtClean="0"/>
                        <a:t>6</a:t>
                      </a:r>
                    </a:p>
                    <a:p>
                      <a:pPr algn="ctr"/>
                      <a:r>
                        <a:rPr lang="ru-RU" dirty="0" smtClean="0"/>
                        <a:t>7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8</a:t>
                      </a:r>
                    </a:p>
                    <a:p>
                      <a:pPr algn="ctr"/>
                      <a:r>
                        <a:rPr lang="ru-RU" dirty="0" smtClean="0"/>
                        <a:t>9</a:t>
                      </a:r>
                    </a:p>
                    <a:p>
                      <a:pPr algn="ctr"/>
                      <a:r>
                        <a:rPr lang="ru-RU" dirty="0" smtClean="0"/>
                        <a:t>10</a:t>
                      </a:r>
                    </a:p>
                    <a:p>
                      <a:pPr algn="ctr"/>
                      <a:r>
                        <a:rPr lang="ru-RU" dirty="0" smtClean="0"/>
                        <a:t>11</a:t>
                      </a:r>
                    </a:p>
                    <a:p>
                      <a:pPr algn="ctr"/>
                      <a:r>
                        <a:rPr lang="ru-RU" dirty="0" smtClean="0"/>
                        <a:t>12</a:t>
                      </a:r>
                    </a:p>
                    <a:p>
                      <a:pPr algn="ctr"/>
                      <a:r>
                        <a:rPr lang="ru-RU" dirty="0" smtClean="0"/>
                        <a:t>13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14</a:t>
                      </a:r>
                    </a:p>
                    <a:p>
                      <a:pPr algn="ctr"/>
                      <a:r>
                        <a:rPr lang="ru-RU" dirty="0" smtClean="0"/>
                        <a:t>15</a:t>
                      </a:r>
                    </a:p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err="1" smtClean="0"/>
                        <a:t>from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>
                          <a:solidFill>
                            <a:srgbClr val="7030A0"/>
                          </a:solidFill>
                        </a:rPr>
                        <a:t>random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0" dirty="0" err="1" smtClean="0"/>
                        <a:t>import</a:t>
                      </a:r>
                      <a:r>
                        <a:rPr lang="ru-RU" b="1" dirty="0" smtClean="0"/>
                        <a:t> </a:t>
                      </a:r>
                      <a:r>
                        <a:rPr lang="ru-RU" b="1" dirty="0" err="1" smtClean="0">
                          <a:solidFill>
                            <a:srgbClr val="7030A0"/>
                          </a:solidFill>
                        </a:rPr>
                        <a:t>sample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#из </a:t>
                      </a:r>
                      <a:r>
                        <a:rPr lang="ru-RU" b="1" dirty="0" err="1" smtClean="0">
                          <a:solidFill>
                            <a:srgbClr val="FF0000"/>
                          </a:solidFill>
                        </a:rPr>
                        <a:t>random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: генератор массива </a:t>
                      </a:r>
                      <a:r>
                        <a:rPr lang="ru-RU" b="1" dirty="0" err="1" smtClean="0">
                          <a:solidFill>
                            <a:srgbClr val="FF0000"/>
                          </a:solidFill>
                        </a:rPr>
                        <a:t>sample</a:t>
                      </a:r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dirty="0" err="1" smtClean="0"/>
                        <a:t>def</a:t>
                      </a:r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F2</a:t>
                      </a:r>
                      <a:r>
                        <a:rPr lang="ru-RU" dirty="0" smtClean="0"/>
                        <a:t>(</a:t>
                      </a:r>
                      <a:r>
                        <a:rPr lang="ru-RU" b="1" dirty="0" smtClean="0"/>
                        <a:t>x</a:t>
                      </a:r>
                      <a:r>
                        <a:rPr lang="ru-RU" dirty="0" smtClean="0"/>
                        <a:t>):        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#функция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F2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def</a:t>
                      </a:r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F3</a:t>
                      </a:r>
                      <a:r>
                        <a:rPr lang="ru-RU" dirty="0" smtClean="0"/>
                        <a:t>():       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#F2_F3 - иерархия внутренней процедуры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F3</a:t>
                      </a:r>
                    </a:p>
                    <a:p>
                      <a:r>
                        <a:rPr lang="ru-RU" dirty="0" smtClean="0"/>
                        <a:t>    </a:t>
                      </a:r>
                      <a:r>
                        <a:rPr lang="ru-RU" dirty="0" err="1" smtClean="0"/>
                        <a:t>print</a:t>
                      </a:r>
                      <a:r>
                        <a:rPr lang="ru-RU" dirty="0" smtClean="0"/>
                        <a:t>(</a:t>
                      </a:r>
                      <a:r>
                        <a:rPr lang="ru-RU" b="1" dirty="0" smtClean="0"/>
                        <a:t>x</a:t>
                      </a:r>
                      <a:r>
                        <a:rPr lang="ru-RU" dirty="0" smtClean="0"/>
                        <a:t>)      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#печатаем массив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print</a:t>
                      </a:r>
                      <a:r>
                        <a:rPr lang="ru-RU" dirty="0" smtClean="0"/>
                        <a:t>('F2_main')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#подпрограмма 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main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для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F2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: печатаем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b="1" dirty="0" smtClean="0"/>
                        <a:t>F3</a:t>
                      </a:r>
                      <a:r>
                        <a:rPr lang="ru-RU" b="0" dirty="0" smtClean="0"/>
                        <a:t>()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#запускаем процедуру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F3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- внутреннюю для функции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F2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return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sum</a:t>
                      </a:r>
                      <a:r>
                        <a:rPr lang="ru-RU" dirty="0" smtClean="0"/>
                        <a:t>(</a:t>
                      </a:r>
                      <a:r>
                        <a:rPr lang="ru-RU" b="1" dirty="0" smtClean="0"/>
                        <a:t>x</a:t>
                      </a:r>
                      <a:r>
                        <a:rPr lang="ru-RU" dirty="0" smtClean="0"/>
                        <a:t>)   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#для </a:t>
                      </a:r>
                      <a:r>
                        <a:rPr lang="ru-RU" i="1" dirty="0" smtClean="0">
                          <a:solidFill>
                            <a:srgbClr val="FF0000"/>
                          </a:solidFill>
                        </a:rPr>
                        <a:t>первого варианта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: возвращаем сумму в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F1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err="1" smtClean="0"/>
                        <a:t>def</a:t>
                      </a:r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F1</a:t>
                      </a:r>
                      <a:r>
                        <a:rPr lang="ru-RU" dirty="0" smtClean="0"/>
                        <a:t>(</a:t>
                      </a:r>
                      <a:r>
                        <a:rPr lang="ru-RU" b="1" dirty="0" err="1" smtClean="0"/>
                        <a:t>a,b,N</a:t>
                      </a:r>
                      <a:r>
                        <a:rPr lang="ru-RU" dirty="0" smtClean="0"/>
                        <a:t>):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#функция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F1 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b="1" dirty="0" smtClean="0"/>
                        <a:t>x</a:t>
                      </a:r>
                      <a:r>
                        <a:rPr lang="ru-RU" dirty="0" smtClean="0"/>
                        <a:t>=</a:t>
                      </a:r>
                      <a:r>
                        <a:rPr lang="ru-RU" b="1" dirty="0" err="1" smtClean="0">
                          <a:solidFill>
                            <a:srgbClr val="7030A0"/>
                          </a:solidFill>
                        </a:rPr>
                        <a:t>sample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range</a:t>
                      </a:r>
                      <a:r>
                        <a:rPr lang="ru-RU" dirty="0" smtClean="0"/>
                        <a:t>(</a:t>
                      </a:r>
                      <a:r>
                        <a:rPr lang="ru-RU" b="1" dirty="0" smtClean="0"/>
                        <a:t>a[0],b[0]),N</a:t>
                      </a:r>
                      <a:r>
                        <a:rPr lang="ru-RU" dirty="0" smtClean="0"/>
                        <a:t>)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генерим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x[]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по заданию (удобно, но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не &gt;20)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b="1" dirty="0" smtClean="0"/>
                        <a:t>S</a:t>
                      </a:r>
                      <a:r>
                        <a:rPr lang="ru-RU" dirty="0" smtClean="0"/>
                        <a:t>=</a:t>
                      </a:r>
                      <a:r>
                        <a:rPr lang="ru-RU" b="1" dirty="0" smtClean="0"/>
                        <a:t>F2</a:t>
                      </a:r>
                      <a:r>
                        <a:rPr lang="ru-RU" dirty="0" smtClean="0"/>
                        <a:t>(</a:t>
                      </a:r>
                      <a:r>
                        <a:rPr lang="ru-RU" b="1" dirty="0" smtClean="0"/>
                        <a:t>x</a:t>
                      </a:r>
                      <a:r>
                        <a:rPr lang="ru-RU" dirty="0" smtClean="0"/>
                        <a:t>)    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#вызов функции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F2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присваиванием переменной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print</a:t>
                      </a:r>
                      <a:r>
                        <a:rPr lang="ru-RU" dirty="0" smtClean="0"/>
                        <a:t>(</a:t>
                      </a:r>
                      <a:r>
                        <a:rPr lang="ru-RU" b="1" dirty="0" smtClean="0"/>
                        <a:t>S</a:t>
                      </a:r>
                      <a:r>
                        <a:rPr lang="ru-RU" dirty="0" smtClean="0"/>
                        <a:t>)   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#выводим на печать возвращаемое значение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print</a:t>
                      </a:r>
                      <a:r>
                        <a:rPr lang="ru-RU" dirty="0" smtClean="0"/>
                        <a:t>('F1')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#печатаем имя функции  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return</a:t>
                      </a:r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S </a:t>
                      </a:r>
                      <a:r>
                        <a:rPr lang="ru-RU" dirty="0" smtClean="0"/>
                        <a:t>  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#возвращаем сумму в 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main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ru-RU" i="1" dirty="0" smtClean="0">
                          <a:solidFill>
                            <a:srgbClr val="FF0000"/>
                          </a:solidFill>
                        </a:rPr>
                        <a:t>первый вариант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)  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</a:t>
                      </a: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main</a:t>
                      </a:r>
                      <a:endParaRPr lang="ru-RU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ru-RU" b="1" dirty="0" err="1" smtClean="0"/>
                        <a:t>a,b,N</a:t>
                      </a:r>
                      <a:r>
                        <a:rPr lang="ru-RU" dirty="0" smtClean="0"/>
                        <a:t>=[5],[25],20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#для передачи ссылкой задаем </a:t>
                      </a:r>
                      <a:r>
                        <a:rPr lang="ru-RU" b="1" dirty="0" err="1" smtClean="0">
                          <a:solidFill>
                            <a:srgbClr val="FF0000"/>
                          </a:solidFill>
                        </a:rPr>
                        <a:t>a,b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массивами из 1 элемента</a:t>
                      </a:r>
                    </a:p>
                    <a:p>
                      <a:r>
                        <a:rPr lang="ru-RU" dirty="0" err="1" smtClean="0"/>
                        <a:t>print</a:t>
                      </a:r>
                      <a:r>
                        <a:rPr lang="ru-RU" dirty="0" smtClean="0"/>
                        <a:t>('</a:t>
                      </a:r>
                      <a:r>
                        <a:rPr lang="ru-RU" dirty="0" err="1" smtClean="0"/>
                        <a:t>main</a:t>
                      </a:r>
                      <a:r>
                        <a:rPr lang="ru-RU" dirty="0" smtClean="0"/>
                        <a:t>')   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#печатаем имя головного модуля</a:t>
                      </a:r>
                    </a:p>
                    <a:p>
                      <a:r>
                        <a:rPr lang="ru-RU" dirty="0" err="1" smtClean="0"/>
                        <a:t>print</a:t>
                      </a:r>
                      <a:r>
                        <a:rPr lang="ru-RU" dirty="0" smtClean="0"/>
                        <a:t>(</a:t>
                      </a:r>
                      <a:r>
                        <a:rPr lang="ru-RU" b="1" dirty="0" smtClean="0"/>
                        <a:t>F1</a:t>
                      </a:r>
                      <a:r>
                        <a:rPr lang="ru-RU" dirty="0" smtClean="0"/>
                        <a:t>(</a:t>
                      </a:r>
                      <a:r>
                        <a:rPr lang="ru-RU" b="1" dirty="0" err="1" smtClean="0"/>
                        <a:t>a,b,N</a:t>
                      </a:r>
                      <a:r>
                        <a:rPr lang="ru-RU" dirty="0" smtClean="0"/>
                        <a:t>))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#вызываем функцию 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F1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, печатая результат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408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823508"/>
              </p:ext>
            </p:extLst>
          </p:nvPr>
        </p:nvGraphicFramePr>
        <p:xfrm>
          <a:off x="1" y="622827"/>
          <a:ext cx="9143999" cy="609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6211">
                  <a:extLst>
                    <a:ext uri="{9D8B030D-6E8A-4147-A177-3AD203B41FA5}">
                      <a16:colId xmlns:a16="http://schemas.microsoft.com/office/drawing/2014/main" val="286231822"/>
                    </a:ext>
                  </a:extLst>
                </a:gridCol>
                <a:gridCol w="8617788">
                  <a:extLst>
                    <a:ext uri="{9D8B030D-6E8A-4147-A177-3AD203B41FA5}">
                      <a16:colId xmlns:a16="http://schemas.microsoft.com/office/drawing/2014/main" val="486302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</a:p>
                    <a:p>
                      <a:pPr algn="ctr"/>
                      <a:r>
                        <a:rPr lang="ru-RU" dirty="0" smtClean="0"/>
                        <a:t>2</a:t>
                      </a:r>
                    </a:p>
                    <a:p>
                      <a:pPr algn="ctr"/>
                      <a:r>
                        <a:rPr lang="ru-RU" dirty="0" smtClean="0"/>
                        <a:t>3</a:t>
                      </a:r>
                    </a:p>
                    <a:p>
                      <a:pPr algn="ctr"/>
                      <a:r>
                        <a:rPr lang="ru-RU" dirty="0" smtClean="0"/>
                        <a:t>4</a:t>
                      </a:r>
                    </a:p>
                    <a:p>
                      <a:pPr algn="ctr"/>
                      <a:r>
                        <a:rPr lang="ru-RU" dirty="0" smtClean="0"/>
                        <a:t>5</a:t>
                      </a:r>
                    </a:p>
                    <a:p>
                      <a:pPr algn="ctr"/>
                      <a:r>
                        <a:rPr lang="ru-RU" dirty="0" smtClean="0"/>
                        <a:t>6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7</a:t>
                      </a:r>
                    </a:p>
                    <a:p>
                      <a:pPr algn="ctr"/>
                      <a:endParaRPr lang="ru-RU" sz="800" dirty="0" smtClean="0"/>
                    </a:p>
                    <a:p>
                      <a:pPr algn="ctr"/>
                      <a:r>
                        <a:rPr lang="ru-RU" dirty="0" smtClean="0"/>
                        <a:t>8</a:t>
                      </a:r>
                    </a:p>
                    <a:p>
                      <a:pPr algn="ctr"/>
                      <a:r>
                        <a:rPr lang="ru-RU" dirty="0" smtClean="0"/>
                        <a:t>9</a:t>
                      </a:r>
                    </a:p>
                    <a:p>
                      <a:pPr algn="ctr"/>
                      <a:r>
                        <a:rPr lang="ru-RU" dirty="0" smtClean="0"/>
                        <a:t>10</a:t>
                      </a:r>
                    </a:p>
                    <a:p>
                      <a:pPr algn="ctr"/>
                      <a:r>
                        <a:rPr lang="ru-RU" dirty="0" smtClean="0"/>
                        <a:t>11</a:t>
                      </a:r>
                    </a:p>
                    <a:p>
                      <a:pPr algn="ctr"/>
                      <a:r>
                        <a:rPr lang="ru-RU" dirty="0" smtClean="0"/>
                        <a:t>12</a:t>
                      </a:r>
                    </a:p>
                    <a:p>
                      <a:pPr algn="ctr"/>
                      <a:r>
                        <a:rPr lang="ru-RU" dirty="0" smtClean="0"/>
                        <a:t>13</a:t>
                      </a:r>
                    </a:p>
                    <a:p>
                      <a:pPr algn="ctr"/>
                      <a:r>
                        <a:rPr lang="ru-RU" dirty="0" smtClean="0"/>
                        <a:t>14</a:t>
                      </a:r>
                    </a:p>
                    <a:p>
                      <a:pPr algn="ctr"/>
                      <a:endParaRPr lang="ru-RU" sz="800" dirty="0" smtClean="0"/>
                    </a:p>
                    <a:p>
                      <a:pPr algn="ctr"/>
                      <a:r>
                        <a:rPr lang="ru-RU" dirty="0" smtClean="0"/>
                        <a:t>15</a:t>
                      </a:r>
                    </a:p>
                    <a:p>
                      <a:pPr algn="ctr"/>
                      <a:r>
                        <a:rPr lang="ru-RU" dirty="0" smtClean="0"/>
                        <a:t>16</a:t>
                      </a:r>
                    </a:p>
                    <a:p>
                      <a:pPr algn="ctr"/>
                      <a:r>
                        <a:rPr lang="ru-RU" dirty="0" smtClean="0"/>
                        <a:t>17</a:t>
                      </a:r>
                    </a:p>
                    <a:p>
                      <a:pPr algn="ctr"/>
                      <a:r>
                        <a:rPr lang="ru-RU" dirty="0" smtClean="0"/>
                        <a:t>18</a:t>
                      </a:r>
                    </a:p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function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F2(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x: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array of 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integer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):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real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в.2 (для в.1 и в.3 возвращаем 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Integer)</a:t>
                      </a:r>
                    </a:p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procedure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F3; 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begin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x.println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(#9); 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//F2_F3 - F3 - 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внутренняя в 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F2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– печать массива</a:t>
                      </a:r>
                      <a:endParaRPr lang="en-US" dirty="0" smtClean="0">
                        <a:solidFill>
                          <a:srgbClr val="008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ru-RU" b="1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begin</a:t>
                      </a:r>
                      <a:r>
                        <a:rPr lang="ru-RU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</a:t>
                      </a:r>
                      <a:r>
                        <a:rPr lang="ru-RU" dirty="0" err="1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main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для F2 (F2 состоит из головной процедуры </a:t>
                      </a:r>
                      <a:r>
                        <a:rPr lang="ru-RU" dirty="0" err="1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main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и процедуры F3)</a:t>
                      </a:r>
                    </a:p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println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'F2_main'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);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печатаем иерархическое имя 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main-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модуля функции 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F2</a:t>
                      </a:r>
                    </a:p>
                    <a:p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F3;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//запускаем процедуру F3 - внутреннюю для функции F2</a:t>
                      </a:r>
                    </a:p>
                    <a:p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F2:=</a:t>
                      </a:r>
                      <a:r>
                        <a:rPr lang="ru-RU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x.Average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//возвращаем среднее арифметическое (вариант 2)</a:t>
                      </a:r>
                    </a:p>
                    <a:p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//F2:=</a:t>
                      </a:r>
                      <a:r>
                        <a:rPr lang="ru-RU" dirty="0" err="1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x.Sum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 //для варианта 1 </a:t>
                      </a:r>
                    </a:p>
                    <a:p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//</a:t>
                      </a:r>
                      <a:r>
                        <a:rPr lang="en-US" dirty="0" err="1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s:=0; </a:t>
                      </a:r>
                      <a:r>
                        <a:rPr lang="en-US" dirty="0" err="1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foreach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 in x do s+=(t+1) mod 2; F2:=s;// - </a:t>
                      </a:r>
                      <a:r>
                        <a:rPr lang="en-US" dirty="0" err="1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для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варианта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</a:t>
                      </a:r>
                    </a:p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 </a:t>
                      </a:r>
                    </a:p>
                    <a:p>
                      <a:endParaRPr lang="ru-RU" sz="8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function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F1(</a:t>
                      </a:r>
                      <a:r>
                        <a:rPr lang="en-US" b="1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a,b:</a:t>
                      </a:r>
                      <a:r>
                        <a:rPr lang="en-US" dirty="0" err="1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integer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 N: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integer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):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real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 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в.2 (для 1 и 3 возвращаем 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Integer)</a:t>
                      </a:r>
                    </a:p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begin</a:t>
                      </a:r>
                    </a:p>
                    <a:p>
                      <a:r>
                        <a:rPr lang="ru-RU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</a:t>
                      </a:r>
                      <a:r>
                        <a:rPr lang="ru-RU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x:=arrrandom(N,a,b);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//задаем массив согласно условию задачи</a:t>
                      </a:r>
                    </a:p>
                    <a:p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:=F2(x);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//вызов функции F2 присваиванием переменной </a:t>
                      </a:r>
                      <a:r>
                        <a:rPr lang="ru-RU" dirty="0" err="1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(хранит возврат) </a:t>
                      </a:r>
                    </a:p>
                    <a:p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println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dirty="0" err="1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);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//выводим на печать возвращаемое значение функции F2</a:t>
                      </a:r>
                    </a:p>
                    <a:p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println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'F1'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);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//печатаем имя функции</a:t>
                      </a:r>
                    </a:p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;</a:t>
                      </a:r>
                    </a:p>
                    <a:p>
                      <a:endParaRPr lang="ru-RU" sz="800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begin </a:t>
                      </a:r>
                      <a:r>
                        <a:rPr lang="en-US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//main</a:t>
                      </a:r>
                    </a:p>
                    <a:p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</a:t>
                      </a:r>
                      <a:r>
                        <a:rPr lang="ru-RU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a,b,N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):=(</a:t>
                      </a:r>
                      <a:r>
                        <a:rPr lang="ru-RU" dirty="0" smtClean="0">
                          <a:solidFill>
                            <a:srgbClr val="0064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ru-RU" dirty="0" smtClean="0">
                          <a:solidFill>
                            <a:srgbClr val="0064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ru-RU" dirty="0" smtClean="0">
                          <a:solidFill>
                            <a:srgbClr val="0064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);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//описываем переменные через присваивание</a:t>
                      </a:r>
                    </a:p>
                    <a:p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println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r>
                        <a:rPr lang="ru-RU" dirty="0" err="1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main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);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//печатаем имя головного модуля</a:t>
                      </a:r>
                    </a:p>
                    <a:p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println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(F1(</a:t>
                      </a:r>
                      <a:r>
                        <a:rPr lang="ru-RU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a,b,N</a:t>
                      </a:r>
                      <a:r>
                        <a:rPr lang="ru-RU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));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//вызываем функцию F1, печатая результат (вызываем из </a:t>
                      </a:r>
                      <a:r>
                        <a:rPr lang="ru-RU" dirty="0" err="1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println</a:t>
                      </a:r>
                      <a:r>
                        <a:rPr lang="ru-RU" dirty="0" smtClean="0">
                          <a:solidFill>
                            <a:srgbClr val="008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63050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31984" y="189781"/>
            <a:ext cx="7039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Текст </a:t>
            </a:r>
            <a:r>
              <a:rPr lang="en-US" b="1" dirty="0" smtClean="0"/>
              <a:t>PascalABC.net - </a:t>
            </a:r>
            <a:r>
              <a:rPr lang="ru-RU" b="1" dirty="0" smtClean="0"/>
              <a:t>программы </a:t>
            </a:r>
            <a:r>
              <a:rPr lang="ru-RU" b="1" dirty="0"/>
              <a:t>с построчными комментариями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89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706</Words>
  <Application>Microsoft Office PowerPoint</Application>
  <PresentationFormat>Экран (4:3)</PresentationFormat>
  <Paragraphs>126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Олег Левченко</cp:lastModifiedBy>
  <cp:revision>21</cp:revision>
  <dcterms:created xsi:type="dcterms:W3CDTF">2022-11-28T20:39:16Z</dcterms:created>
  <dcterms:modified xsi:type="dcterms:W3CDTF">2022-11-29T19:30:38Z</dcterms:modified>
</cp:coreProperties>
</file>