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94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03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13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84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78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9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36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7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21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9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62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58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53"/>
          <p:cNvGrpSpPr/>
          <p:nvPr/>
        </p:nvGrpSpPr>
        <p:grpSpPr>
          <a:xfrm>
            <a:off x="0" y="302333"/>
            <a:ext cx="9144000" cy="6395414"/>
            <a:chOff x="0" y="302333"/>
            <a:chExt cx="9144000" cy="6395414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37161" y="302333"/>
              <a:ext cx="3442062" cy="1413258"/>
              <a:chOff x="2259874" y="2050869"/>
              <a:chExt cx="3265715" cy="1763485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259874" y="2050869"/>
                <a:ext cx="3265715" cy="17634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dirty="0" smtClean="0"/>
              </a:p>
              <a:p>
                <a:r>
                  <a:rPr lang="en-US" dirty="0" smtClean="0"/>
                  <a:t>1)</a:t>
                </a:r>
                <a:r>
                  <a:rPr lang="ru-RU" dirty="0" smtClean="0"/>
                  <a:t>Присвоить переменным </a:t>
                </a:r>
                <a:r>
                  <a:rPr lang="en-US" dirty="0" smtClean="0"/>
                  <a:t>a, b, N </a:t>
                </a:r>
                <a:r>
                  <a:rPr lang="ru-RU" dirty="0" smtClean="0"/>
                  <a:t>целочисленные значения</a:t>
                </a:r>
              </a:p>
              <a:p>
                <a:r>
                  <a:rPr lang="ru-RU" dirty="0" smtClean="0"/>
                  <a:t>2) Вывести на печать имя модуля</a:t>
                </a:r>
              </a:p>
              <a:p>
                <a:r>
                  <a:rPr lang="ru-RU" dirty="0" smtClean="0"/>
                  <a:t>3) Вызвать модуль </a:t>
                </a:r>
                <a:r>
                  <a:rPr lang="en-US" dirty="0" smtClean="0"/>
                  <a:t>F1</a:t>
                </a: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2259874" y="2050869"/>
                <a:ext cx="3265715" cy="3337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Main</a:t>
                </a:r>
                <a:endParaRPr lang="ru-RU" dirty="0"/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4415246" y="302334"/>
              <a:ext cx="4415246" cy="1108456"/>
              <a:chOff x="2259874" y="2050869"/>
              <a:chExt cx="3265715" cy="1763485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2259874" y="2050869"/>
                <a:ext cx="3265715" cy="17634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ru-RU" dirty="0" smtClean="0"/>
              </a:p>
              <a:p>
                <a:r>
                  <a:rPr lang="en-US" dirty="0" smtClean="0"/>
                  <a:t>1)</a:t>
                </a:r>
                <a:r>
                  <a:rPr lang="ru-RU" dirty="0" smtClean="0"/>
                  <a:t>Задать массив </a:t>
                </a:r>
                <a:r>
                  <a:rPr lang="en-US" dirty="0" smtClean="0"/>
                  <a:t>N </a:t>
                </a:r>
                <a:r>
                  <a:rPr lang="ru-RU" dirty="0" smtClean="0"/>
                  <a:t>случайных целых </a:t>
                </a:r>
                <a:r>
                  <a:rPr lang="el-GR" dirty="0" smtClean="0"/>
                  <a:t>ϵ</a:t>
                </a:r>
                <a:r>
                  <a:rPr lang="en-US" dirty="0" smtClean="0"/>
                  <a:t> [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]</a:t>
                </a:r>
              </a:p>
              <a:p>
                <a:r>
                  <a:rPr lang="en-US" dirty="0" smtClean="0"/>
                  <a:t>2) </a:t>
                </a:r>
                <a:r>
                  <a:rPr lang="ru-RU" dirty="0" smtClean="0"/>
                  <a:t>Вызвать модуль </a:t>
                </a:r>
                <a:r>
                  <a:rPr lang="en-US" dirty="0" smtClean="0"/>
                  <a:t>F2</a:t>
                </a:r>
              </a:p>
              <a:p>
                <a:r>
                  <a:rPr lang="en-US" dirty="0" smtClean="0"/>
                  <a:t>3) </a:t>
                </a:r>
                <a:r>
                  <a:rPr lang="ru-RU" dirty="0" smtClean="0"/>
                  <a:t>Напечатать имя данного модуля </a:t>
                </a:r>
                <a:endParaRPr lang="ru-RU" dirty="0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2259874" y="2050869"/>
                <a:ext cx="3265715" cy="349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F1</a:t>
                </a:r>
                <a:endParaRPr lang="ru-RU" dirty="0"/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5473338" y="2057401"/>
              <a:ext cx="3490617" cy="2868602"/>
              <a:chOff x="2424844" y="2050869"/>
              <a:chExt cx="3100745" cy="1763485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2424844" y="2050869"/>
                <a:ext cx="3100745" cy="17634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2424844" y="2050871"/>
                <a:ext cx="3100745" cy="16969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F2</a:t>
                </a:r>
                <a:endParaRPr lang="ru-RU" dirty="0"/>
              </a:p>
            </p:txBody>
          </p:sp>
        </p:grpSp>
        <p:grpSp>
          <p:nvGrpSpPr>
            <p:cNvPr id="15" name="Группа 14"/>
            <p:cNvGrpSpPr/>
            <p:nvPr/>
          </p:nvGrpSpPr>
          <p:grpSpPr>
            <a:xfrm>
              <a:off x="5708473" y="2525051"/>
              <a:ext cx="2926080" cy="583909"/>
              <a:chOff x="2259874" y="2050866"/>
              <a:chExt cx="3265715" cy="1763488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2259874" y="2050869"/>
                <a:ext cx="3265715" cy="17634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r>
                  <a:rPr lang="ru-RU" dirty="0" smtClean="0"/>
                  <a:t>Вывод на печать массива </a:t>
                </a:r>
                <a:r>
                  <a:rPr lang="en-US" dirty="0" smtClean="0"/>
                  <a:t>X</a:t>
                </a:r>
                <a:endParaRPr lang="ru-RU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2259874" y="2050866"/>
                <a:ext cx="3265715" cy="6982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F3</a:t>
                </a:r>
                <a:endParaRPr lang="ru-RU" dirty="0"/>
              </a:p>
            </p:txBody>
          </p:sp>
        </p:grpSp>
        <p:grpSp>
          <p:nvGrpSpPr>
            <p:cNvPr id="18" name="Группа 17"/>
            <p:cNvGrpSpPr/>
            <p:nvPr/>
          </p:nvGrpSpPr>
          <p:grpSpPr>
            <a:xfrm>
              <a:off x="5603966" y="3491703"/>
              <a:ext cx="3200402" cy="1384727"/>
              <a:chOff x="2259874" y="2050868"/>
              <a:chExt cx="3265715" cy="1763486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2259874" y="2050870"/>
                <a:ext cx="3265715" cy="17634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ru-RU" dirty="0" smtClean="0"/>
              </a:p>
              <a:p>
                <a:r>
                  <a:rPr lang="ru-RU" dirty="0" smtClean="0"/>
                  <a:t>1)Вывод имени модуля </a:t>
                </a:r>
              </a:p>
              <a:p>
                <a:r>
                  <a:rPr lang="ru-RU" dirty="0" smtClean="0"/>
                  <a:t>(</a:t>
                </a:r>
                <a:r>
                  <a:rPr lang="ru-RU" dirty="0"/>
                  <a:t>в</a:t>
                </a:r>
                <a:r>
                  <a:rPr lang="ru-RU" dirty="0" smtClean="0"/>
                  <a:t> иерархии)</a:t>
                </a:r>
              </a:p>
              <a:p>
                <a:r>
                  <a:rPr lang="ru-RU" dirty="0" smtClean="0"/>
                  <a:t>2)Вызвать </a:t>
                </a:r>
                <a:r>
                  <a:rPr lang="en-US" dirty="0" smtClean="0"/>
                  <a:t>F3</a:t>
                </a:r>
              </a:p>
              <a:p>
                <a:r>
                  <a:rPr lang="en-US" dirty="0" smtClean="0"/>
                  <a:t>3)</a:t>
                </a:r>
                <a:r>
                  <a:rPr lang="ru-RU" dirty="0"/>
                  <a:t>Д</a:t>
                </a:r>
                <a:r>
                  <a:rPr lang="ru-RU" dirty="0" smtClean="0"/>
                  <a:t>ействие согласно варианту</a:t>
                </a:r>
                <a:endParaRPr lang="ru-RU" dirty="0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2259874" y="2050868"/>
                <a:ext cx="3265715" cy="3710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Main</a:t>
                </a:r>
                <a:endParaRPr lang="ru-RU" dirty="0"/>
              </a:p>
            </p:txBody>
          </p:sp>
        </p:grpSp>
        <p:cxnSp>
          <p:nvCxnSpPr>
            <p:cNvPr id="22" name="Прямая соединительная линия 21"/>
            <p:cNvCxnSpPr/>
            <p:nvPr/>
          </p:nvCxnSpPr>
          <p:spPr>
            <a:xfrm>
              <a:off x="6400800" y="3108960"/>
              <a:ext cx="0" cy="38274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5734598" y="1410790"/>
              <a:ext cx="0" cy="646611"/>
            </a:xfrm>
            <a:prstGeom prst="straightConnector1">
              <a:avLst/>
            </a:prstGeom>
            <a:ln w="28575">
              <a:headEnd type="stealth" w="lg" len="lg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>
              <a:off x="7445829" y="1415147"/>
              <a:ext cx="0" cy="646611"/>
            </a:xfrm>
            <a:prstGeom prst="straightConnector1">
              <a:avLst/>
            </a:prstGeom>
            <a:ln w="28575"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7445829" y="1549429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F2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30782" y="374952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a, b</a:t>
              </a:r>
              <a:endParaRPr lang="ru-RU" dirty="0"/>
            </a:p>
          </p:txBody>
        </p:sp>
        <p:cxnSp>
          <p:nvCxnSpPr>
            <p:cNvPr id="31" name="Прямая со стрелкой 30"/>
            <p:cNvCxnSpPr/>
            <p:nvPr/>
          </p:nvCxnSpPr>
          <p:spPr>
            <a:xfrm flipH="1" flipV="1">
              <a:off x="3579223" y="678105"/>
              <a:ext cx="836023" cy="0"/>
            </a:xfrm>
            <a:prstGeom prst="straightConnector1">
              <a:avLst/>
            </a:prstGeom>
            <a:ln w="28575">
              <a:headEnd type="stealth" w="lg" len="lg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>
              <a:endCxn id="6" idx="3"/>
            </p:cNvCxnSpPr>
            <p:nvPr/>
          </p:nvCxnSpPr>
          <p:spPr>
            <a:xfrm flipH="1">
              <a:off x="3579223" y="1008962"/>
              <a:ext cx="836023" cy="0"/>
            </a:xfrm>
            <a:prstGeom prst="straightConnector1">
              <a:avLst/>
            </a:prstGeom>
            <a:ln w="28575"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>
              <a:off x="3579223" y="1273641"/>
              <a:ext cx="836023" cy="0"/>
            </a:xfrm>
            <a:prstGeom prst="straightConnector1">
              <a:avLst/>
            </a:prstGeom>
            <a:ln w="28575"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3827763" y="703658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836250" y="978456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F1</a:t>
              </a:r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887" y="1712449"/>
              <a:ext cx="5561078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Принятые обозначения при описании </a:t>
              </a:r>
            </a:p>
            <a:p>
              <a:r>
                <a:rPr lang="ru-RU" dirty="0" smtClean="0"/>
                <a:t>1.Для </a:t>
              </a:r>
              <a:r>
                <a:rPr lang="ru-RU" dirty="0"/>
                <a:t>запуска </a:t>
              </a:r>
              <a:r>
                <a:rPr lang="ru-RU" dirty="0" smtClean="0"/>
                <a:t>простого модуля - указать его имя</a:t>
              </a:r>
              <a:endParaRPr lang="en-US" dirty="0" smtClean="0"/>
            </a:p>
            <a:p>
              <a:r>
                <a:rPr lang="en-US" dirty="0" smtClean="0"/>
                <a:t>2.</a:t>
              </a:r>
              <a:r>
                <a:rPr lang="ru-RU" dirty="0" smtClean="0"/>
                <a:t>Для запуска внутреннего модуля-применять запись вида:     </a:t>
              </a:r>
              <a:r>
                <a:rPr lang="en-US" b="1" dirty="0" smtClean="0"/>
                <a:t>&lt;</a:t>
              </a:r>
              <a:r>
                <a:rPr lang="ru-RU" b="1" dirty="0" err="1" smtClean="0"/>
                <a:t>имя_внешнего</a:t>
              </a:r>
              <a:r>
                <a:rPr lang="en-US" b="1" dirty="0" smtClean="0"/>
                <a:t>&gt;</a:t>
              </a:r>
              <a:r>
                <a:rPr lang="ru-RU" b="1" dirty="0"/>
                <a:t>_</a:t>
              </a:r>
              <a:r>
                <a:rPr lang="en-US" b="1" dirty="0" smtClean="0"/>
                <a:t>&lt;</a:t>
              </a:r>
              <a:r>
                <a:rPr lang="ru-RU" b="1" dirty="0" err="1" smtClean="0"/>
                <a:t>имя_внутреннего</a:t>
              </a:r>
              <a:r>
                <a:rPr lang="en-US" b="1" dirty="0" smtClean="0"/>
                <a:t>&gt;</a:t>
              </a:r>
              <a:endParaRPr lang="ru-RU" b="1" dirty="0" smtClean="0"/>
            </a:p>
            <a:p>
              <a:r>
                <a:rPr lang="ru-RU" dirty="0" smtClean="0"/>
                <a:t>3.Функции вызывать командой </a:t>
              </a:r>
              <a:r>
                <a:rPr lang="en-US" dirty="0" smtClean="0"/>
                <a:t>Print</a:t>
              </a:r>
              <a:r>
                <a:rPr lang="ru-RU" dirty="0" smtClean="0"/>
                <a:t>, а процедуры – простой строкой обращения к ней (с параметрами)</a:t>
              </a:r>
              <a:endParaRPr lang="en-US" dirty="0" smtClean="0"/>
            </a:p>
            <a:p>
              <a:pPr algn="ctr"/>
              <a:r>
                <a:rPr lang="ru-RU" b="1" u="sng" dirty="0" smtClean="0"/>
                <a:t>Задания для выполнения:</a:t>
              </a:r>
            </a:p>
            <a:p>
              <a:r>
                <a:rPr lang="ru-RU" dirty="0" smtClean="0"/>
                <a:t>1)Для каждой подпрограммы перечислить указательные и реальные переменные</a:t>
              </a:r>
            </a:p>
            <a:p>
              <a:r>
                <a:rPr lang="ru-RU" dirty="0" smtClean="0"/>
                <a:t>2)</a:t>
              </a:r>
              <a:r>
                <a:rPr lang="ru-RU" dirty="0"/>
                <a:t>Ф</a:t>
              </a:r>
              <a:r>
                <a:rPr lang="ru-RU" dirty="0" smtClean="0"/>
                <a:t>ункции возвращают одно и то же по вариантам</a:t>
              </a:r>
            </a:p>
            <a:p>
              <a:r>
                <a:rPr lang="ru-RU" dirty="0"/>
                <a:t>3</a:t>
              </a:r>
              <a:r>
                <a:rPr lang="ru-RU" dirty="0" smtClean="0"/>
                <a:t>)Для </a:t>
              </a:r>
              <a:r>
                <a:rPr lang="ru-RU" dirty="0"/>
                <a:t>каждой подпрограммы указать количество и способ передачи </a:t>
              </a:r>
              <a:r>
                <a:rPr lang="ru-RU" dirty="0" smtClean="0"/>
                <a:t>переменных</a:t>
              </a:r>
              <a:endParaRPr lang="en-US" dirty="0" smtClean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721538" y="1549429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X[]</a:t>
              </a:r>
              <a:endParaRPr lang="ru-RU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688" y="5019802"/>
              <a:ext cx="89602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4</a:t>
              </a:r>
              <a:r>
                <a:rPr lang="ru-RU" dirty="0" smtClean="0"/>
                <a:t>)Перечислить имена используемых процедур и функций, подчеркнув внутренние</a:t>
              </a:r>
            </a:p>
            <a:p>
              <a:r>
                <a:rPr lang="ru-RU" dirty="0"/>
                <a:t>5</a:t>
              </a:r>
              <a:r>
                <a:rPr lang="ru-RU" dirty="0" smtClean="0"/>
                <a:t>)Написать программу на языке </a:t>
              </a:r>
              <a:r>
                <a:rPr lang="en-US" dirty="0" smtClean="0"/>
                <a:t>PascalABC.net </a:t>
              </a:r>
              <a:r>
                <a:rPr lang="ru-RU" dirty="0" smtClean="0"/>
                <a:t>согласно структурной схеме и варианту, реализовав все указанные в подпрограммах действия</a:t>
              </a:r>
              <a:endParaRPr lang="en-US" dirty="0" smtClean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031" y="6051416"/>
              <a:ext cx="90735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u="sng" dirty="0" smtClean="0"/>
                <a:t>Действия по трем вариантам (см. модуль </a:t>
              </a:r>
              <a:r>
                <a:rPr lang="en-US" b="1" u="sng" dirty="0" smtClean="0"/>
                <a:t>F2</a:t>
              </a:r>
              <a:r>
                <a:rPr lang="ru-RU" b="1" u="sng" dirty="0" smtClean="0"/>
                <a:t>_</a:t>
              </a:r>
              <a:r>
                <a:rPr lang="en-US" b="1" u="sng" dirty="0" smtClean="0"/>
                <a:t>Main</a:t>
              </a:r>
              <a:r>
                <a:rPr lang="en-US" u="sng" dirty="0" smtClean="0"/>
                <a:t>)</a:t>
              </a:r>
              <a:r>
                <a:rPr lang="ru-RU" u="sng" dirty="0" smtClean="0"/>
                <a:t>: </a:t>
              </a:r>
              <a:r>
                <a:rPr lang="en-US" dirty="0" smtClean="0"/>
                <a:t>1</a:t>
              </a:r>
              <a:r>
                <a:rPr lang="ru-RU" dirty="0" smtClean="0"/>
                <a:t>.Вернуть </a:t>
              </a:r>
              <a:r>
                <a:rPr lang="ru-RU" dirty="0"/>
                <a:t>сумму элементов массива; </a:t>
              </a:r>
              <a:r>
                <a:rPr lang="en-US" dirty="0" smtClean="0"/>
                <a:t>2</a:t>
              </a:r>
              <a:r>
                <a:rPr lang="ru-RU" dirty="0" smtClean="0"/>
                <a:t>.Вернуть среднее арифметическое массива; 3.Вернуть количество чётных в массиве</a:t>
              </a: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>
            <a:xfrm>
              <a:off x="0" y="6008447"/>
              <a:ext cx="9144000" cy="0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443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1665" y="-133847"/>
            <a:ext cx="9707330" cy="71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493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203</Words>
  <Application>Microsoft Office PowerPoint</Application>
  <PresentationFormat>Экран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15</cp:revision>
  <dcterms:created xsi:type="dcterms:W3CDTF">2022-11-28T20:39:16Z</dcterms:created>
  <dcterms:modified xsi:type="dcterms:W3CDTF">2022-11-28T22:29:51Z</dcterms:modified>
</cp:coreProperties>
</file>