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6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0CD0-B8D1-4968-B004-BAA14B396920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8AD-5162-48F1-B789-6F143B657F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084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0CD0-B8D1-4968-B004-BAA14B396920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8AD-5162-48F1-B789-6F143B657F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47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0CD0-B8D1-4968-B004-BAA14B396920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8AD-5162-48F1-B789-6F143B657F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45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0CD0-B8D1-4968-B004-BAA14B396920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8AD-5162-48F1-B789-6F143B657F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798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0CD0-B8D1-4968-B004-BAA14B396920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8AD-5162-48F1-B789-6F143B657F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24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0CD0-B8D1-4968-B004-BAA14B396920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8AD-5162-48F1-B789-6F143B657F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524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0CD0-B8D1-4968-B004-BAA14B396920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8AD-5162-48F1-B789-6F143B657F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365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0CD0-B8D1-4968-B004-BAA14B396920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8AD-5162-48F1-B789-6F143B657F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968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0CD0-B8D1-4968-B004-BAA14B396920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8AD-5162-48F1-B789-6F143B657F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146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0CD0-B8D1-4968-B004-BAA14B396920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8AD-5162-48F1-B789-6F143B657F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004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0CD0-B8D1-4968-B004-BAA14B396920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8AD-5162-48F1-B789-6F143B657F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46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50CD0-B8D1-4968-B004-BAA14B396920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1C8AD-5162-48F1-B789-6F143B657F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203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mtl.ru/LEO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" name="Таблица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937495"/>
              </p:ext>
            </p:extLst>
          </p:nvPr>
        </p:nvGraphicFramePr>
        <p:xfrm>
          <a:off x="154584" y="343928"/>
          <a:ext cx="11937078" cy="56060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2194">
                  <a:extLst>
                    <a:ext uri="{9D8B030D-6E8A-4147-A177-3AD203B41FA5}">
                      <a16:colId xmlns:a16="http://schemas.microsoft.com/office/drawing/2014/main" val="3224178737"/>
                    </a:ext>
                  </a:extLst>
                </a:gridCol>
                <a:gridCol w="5702531">
                  <a:extLst>
                    <a:ext uri="{9D8B030D-6E8A-4147-A177-3AD203B41FA5}">
                      <a16:colId xmlns:a16="http://schemas.microsoft.com/office/drawing/2014/main" val="2050095712"/>
                    </a:ext>
                  </a:extLst>
                </a:gridCol>
                <a:gridCol w="3072353">
                  <a:extLst>
                    <a:ext uri="{9D8B030D-6E8A-4147-A177-3AD203B41FA5}">
                      <a16:colId xmlns:a16="http://schemas.microsoft.com/office/drawing/2014/main" val="831823424"/>
                    </a:ext>
                  </a:extLst>
                </a:gridCol>
              </a:tblGrid>
              <a:tr h="56060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17498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325091" y="-68063"/>
            <a:ext cx="6020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простых циклов в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bat-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файлах 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4997" y="282633"/>
            <a:ext cx="2991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Блок-схема простого цикла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349716" y="695934"/>
            <a:ext cx="2835024" cy="5149272"/>
            <a:chOff x="349716" y="695934"/>
            <a:chExt cx="2835024" cy="5149272"/>
          </a:xfrm>
        </p:grpSpPr>
        <p:sp>
          <p:nvSpPr>
            <p:cNvPr id="6" name="Блок-схема: данные 5"/>
            <p:cNvSpPr/>
            <p:nvPr/>
          </p:nvSpPr>
          <p:spPr>
            <a:xfrm>
              <a:off x="754417" y="1199785"/>
              <a:ext cx="1693608" cy="487273"/>
            </a:xfrm>
            <a:prstGeom prst="flowChartInputOutp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Ввод данных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7" name="Блок-схема: знак завершения 6"/>
            <p:cNvSpPr/>
            <p:nvPr/>
          </p:nvSpPr>
          <p:spPr>
            <a:xfrm>
              <a:off x="1056737" y="695934"/>
              <a:ext cx="1088967" cy="274320"/>
            </a:xfrm>
            <a:prstGeom prst="flowChartTermina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Начало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8" name="Блок-схема: узел 7"/>
            <p:cNvSpPr/>
            <p:nvPr/>
          </p:nvSpPr>
          <p:spPr>
            <a:xfrm>
              <a:off x="1401716" y="1935108"/>
              <a:ext cx="399011" cy="399011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solidFill>
                    <a:schemeClr val="tx1"/>
                  </a:solidFill>
                </a:rPr>
                <a:t>М</a:t>
              </a:r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9" name="Блок-схема: процесс 8"/>
            <p:cNvSpPr/>
            <p:nvPr/>
          </p:nvSpPr>
          <p:spPr>
            <a:xfrm>
              <a:off x="517503" y="2602530"/>
              <a:ext cx="2167433" cy="596181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Выполняемые инструкции тела цикла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Блок-схема: решение 9"/>
            <p:cNvSpPr/>
            <p:nvPr/>
          </p:nvSpPr>
          <p:spPr>
            <a:xfrm>
              <a:off x="349716" y="3450496"/>
              <a:ext cx="2503006" cy="1139496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</a:rPr>
                <a:t>Проверка условия продолжения цикла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  <p:sp>
          <p:nvSpPr>
            <p:cNvPr id="11" name="Блок-схема: данные 10"/>
            <p:cNvSpPr/>
            <p:nvPr/>
          </p:nvSpPr>
          <p:spPr>
            <a:xfrm>
              <a:off x="558517" y="4848855"/>
              <a:ext cx="2085403" cy="529680"/>
            </a:xfrm>
            <a:prstGeom prst="flowChartInputOutp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Вывод результатов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12" name="Блок-схема: знак завершения 11"/>
            <p:cNvSpPr/>
            <p:nvPr/>
          </p:nvSpPr>
          <p:spPr>
            <a:xfrm>
              <a:off x="1056734" y="5570886"/>
              <a:ext cx="1088967" cy="274320"/>
            </a:xfrm>
            <a:prstGeom prst="flowChartTermina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Конец 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Прямая со стрелкой 13"/>
            <p:cNvCxnSpPr>
              <a:stCxn id="7" idx="2"/>
              <a:endCxn id="6" idx="1"/>
            </p:cNvCxnSpPr>
            <p:nvPr/>
          </p:nvCxnSpPr>
          <p:spPr>
            <a:xfrm>
              <a:off x="1601221" y="970254"/>
              <a:ext cx="0" cy="22953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>
              <a:stCxn id="6" idx="4"/>
              <a:endCxn id="8" idx="0"/>
            </p:cNvCxnSpPr>
            <p:nvPr/>
          </p:nvCxnSpPr>
          <p:spPr>
            <a:xfrm>
              <a:off x="1601221" y="1687058"/>
              <a:ext cx="1" cy="24805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>
              <a:stCxn id="8" idx="4"/>
              <a:endCxn id="9" idx="0"/>
            </p:cNvCxnSpPr>
            <p:nvPr/>
          </p:nvCxnSpPr>
          <p:spPr>
            <a:xfrm flipH="1">
              <a:off x="1601220" y="2334119"/>
              <a:ext cx="2" cy="26841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>
              <a:stCxn id="9" idx="2"/>
              <a:endCxn id="10" idx="0"/>
            </p:cNvCxnSpPr>
            <p:nvPr/>
          </p:nvCxnSpPr>
          <p:spPr>
            <a:xfrm flipH="1">
              <a:off x="1601219" y="3198711"/>
              <a:ext cx="1" cy="25178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>
              <a:stCxn id="10" idx="2"/>
              <a:endCxn id="11" idx="1"/>
            </p:cNvCxnSpPr>
            <p:nvPr/>
          </p:nvCxnSpPr>
          <p:spPr>
            <a:xfrm>
              <a:off x="1601219" y="4589992"/>
              <a:ext cx="0" cy="25886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>
              <a:stCxn id="11" idx="4"/>
              <a:endCxn id="12" idx="0"/>
            </p:cNvCxnSpPr>
            <p:nvPr/>
          </p:nvCxnSpPr>
          <p:spPr>
            <a:xfrm flipH="1">
              <a:off x="1601218" y="5378535"/>
              <a:ext cx="1" cy="1923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Соединительная линия уступом 34"/>
            <p:cNvCxnSpPr>
              <a:stCxn id="10" idx="3"/>
              <a:endCxn id="8" idx="6"/>
            </p:cNvCxnSpPr>
            <p:nvPr/>
          </p:nvCxnSpPr>
          <p:spPr>
            <a:xfrm flipH="1" flipV="1">
              <a:off x="1800727" y="2134614"/>
              <a:ext cx="1051995" cy="1885630"/>
            </a:xfrm>
            <a:prstGeom prst="bentConnector3">
              <a:avLst>
                <a:gd name="adj1" fmla="val -29432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2761226" y="3678806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576931" y="4493464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4082297" y="295064"/>
            <a:ext cx="3834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Операторы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bat-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файлов для циклов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376183" y="635854"/>
            <a:ext cx="28328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Начальная часть файла: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@echo off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 con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cp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select=1251</a:t>
            </a:r>
          </a:p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cls</a:t>
            </a:r>
            <a:endParaRPr lang="ru-RU" dirty="0"/>
          </a:p>
        </p:txBody>
      </p:sp>
      <p:sp>
        <p:nvSpPr>
          <p:cNvPr id="59" name="TextBox 58"/>
          <p:cNvSpPr txBox="1"/>
          <p:nvPr/>
        </p:nvSpPr>
        <p:spPr>
          <a:xfrm>
            <a:off x="3378589" y="1729840"/>
            <a:ext cx="53450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Ввод данных:</a:t>
            </a:r>
          </a:p>
          <a:p>
            <a:r>
              <a:rPr lang="en-US" dirty="0" smtClean="0"/>
              <a:t>set /p x=</a:t>
            </a:r>
            <a:r>
              <a:rPr lang="ru-RU" dirty="0" smtClean="0"/>
              <a:t>Введи </a:t>
            </a:r>
            <a:r>
              <a:rPr lang="en-US" dirty="0" smtClean="0"/>
              <a:t>x:  - </a:t>
            </a:r>
            <a:r>
              <a:rPr lang="ru-RU" dirty="0" smtClean="0"/>
              <a:t>в диалоге</a:t>
            </a:r>
          </a:p>
          <a:p>
            <a:r>
              <a:rPr lang="en-US" dirty="0"/>
              <a:t>s</a:t>
            </a:r>
            <a:r>
              <a:rPr lang="en-US" dirty="0" smtClean="0"/>
              <a:t>et /a n=5, s=1 - </a:t>
            </a:r>
            <a:r>
              <a:rPr lang="ru-RU" dirty="0" smtClean="0"/>
              <a:t>присваиванием числовых значений</a:t>
            </a:r>
          </a:p>
          <a:p>
            <a:r>
              <a:rPr lang="en-US" dirty="0" smtClean="0"/>
              <a:t>set p=%x%</a:t>
            </a:r>
            <a:r>
              <a:rPr lang="ru-RU" dirty="0" smtClean="0"/>
              <a:t> в степени </a:t>
            </a:r>
            <a:r>
              <a:rPr lang="en-US" dirty="0" smtClean="0"/>
              <a:t>%n%=  - </a:t>
            </a:r>
            <a:r>
              <a:rPr lang="ru-RU" dirty="0" smtClean="0"/>
              <a:t>присваиванием лексем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3377606" y="2866082"/>
            <a:ext cx="57274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Метка начала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проверка условия, переход к метке:</a:t>
            </a:r>
          </a:p>
          <a:p>
            <a:r>
              <a:rPr lang="ru-RU" b="1" dirty="0" smtClean="0"/>
              <a:t>:</a:t>
            </a:r>
            <a:r>
              <a:rPr lang="en-US" b="1" dirty="0" smtClean="0"/>
              <a:t>M</a:t>
            </a:r>
            <a:r>
              <a:rPr lang="en-US" dirty="0" smtClean="0"/>
              <a:t> – </a:t>
            </a:r>
            <a:r>
              <a:rPr lang="ru-RU" dirty="0" smtClean="0"/>
              <a:t>метка-отдельная строка вида «</a:t>
            </a:r>
            <a:r>
              <a:rPr lang="en-US" dirty="0" smtClean="0"/>
              <a:t>:</a:t>
            </a:r>
            <a:r>
              <a:rPr lang="ru-RU" dirty="0" smtClean="0"/>
              <a:t>имя метки»</a:t>
            </a:r>
          </a:p>
          <a:p>
            <a:r>
              <a:rPr lang="en-US" b="1" dirty="0" smtClean="0"/>
              <a:t>If</a:t>
            </a:r>
            <a:r>
              <a:rPr lang="ru-RU" b="1" dirty="0" smtClean="0"/>
              <a:t> </a:t>
            </a:r>
            <a:r>
              <a:rPr lang="en-US" b="1" dirty="0" smtClean="0"/>
              <a:t>%n%==0</a:t>
            </a:r>
            <a:r>
              <a:rPr lang="ru-RU" b="1" dirty="0" smtClean="0"/>
              <a:t>  </a:t>
            </a:r>
            <a:r>
              <a:rPr lang="en-US" b="1" dirty="0" err="1" smtClean="0"/>
              <a:t>goto</a:t>
            </a:r>
            <a:r>
              <a:rPr lang="en-US" b="1" dirty="0" smtClean="0"/>
              <a:t> M</a:t>
            </a:r>
            <a:r>
              <a:rPr lang="en-US" dirty="0" smtClean="0"/>
              <a:t> –</a:t>
            </a:r>
            <a:r>
              <a:rPr lang="ru-RU" dirty="0" smtClean="0"/>
              <a:t>«если ЗНАЧЕНИЕ </a:t>
            </a:r>
            <a:r>
              <a:rPr lang="en-US" dirty="0" smtClean="0"/>
              <a:t>n</a:t>
            </a:r>
            <a:r>
              <a:rPr lang="ru-RU" dirty="0" smtClean="0"/>
              <a:t>=0,перейти к </a:t>
            </a:r>
            <a:r>
              <a:rPr lang="en-US" dirty="0" smtClean="0"/>
              <a:t>M</a:t>
            </a:r>
            <a:r>
              <a:rPr lang="ru-RU" dirty="0" smtClean="0"/>
              <a:t>»</a:t>
            </a:r>
          </a:p>
          <a:p>
            <a:r>
              <a:rPr lang="en-US" dirty="0" smtClean="0"/>
              <a:t> </a:t>
            </a:r>
            <a:r>
              <a:rPr lang="ru-RU" dirty="0" smtClean="0"/>
              <a:t>или</a:t>
            </a:r>
          </a:p>
          <a:p>
            <a:r>
              <a:rPr lang="en-US" b="1" dirty="0" smtClean="0"/>
              <a:t>If not %n%==0</a:t>
            </a:r>
            <a:r>
              <a:rPr lang="ru-RU" b="1" dirty="0" smtClean="0"/>
              <a:t>  </a:t>
            </a:r>
            <a:r>
              <a:rPr lang="en-US" b="1" dirty="0" err="1" smtClean="0"/>
              <a:t>goto</a:t>
            </a:r>
            <a:r>
              <a:rPr lang="en-US" b="1" dirty="0" smtClean="0"/>
              <a:t> </a:t>
            </a:r>
            <a:r>
              <a:rPr lang="ru-RU" b="1" dirty="0" smtClean="0"/>
              <a:t>:</a:t>
            </a:r>
            <a:r>
              <a:rPr lang="en-US" b="1" dirty="0" smtClean="0"/>
              <a:t>M</a:t>
            </a:r>
            <a:r>
              <a:rPr lang="en-US" dirty="0" smtClean="0"/>
              <a:t> – </a:t>
            </a:r>
            <a:r>
              <a:rPr lang="ru-RU" dirty="0" smtClean="0"/>
              <a:t>«если </a:t>
            </a:r>
            <a:r>
              <a:rPr lang="en-US" dirty="0" smtClean="0"/>
              <a:t>n</a:t>
            </a:r>
            <a:r>
              <a:rPr lang="en-US" dirty="0" smtClean="0">
                <a:latin typeface="Yu Gothic" panose="020B0400000000000000" pitchFamily="34" charset="-128"/>
                <a:ea typeface="Yu Gothic" panose="020B0400000000000000" pitchFamily="34" charset="-128"/>
              </a:rPr>
              <a:t>≠</a:t>
            </a:r>
            <a:r>
              <a:rPr lang="ru-RU" dirty="0" smtClean="0"/>
              <a:t>0, то перейти к </a:t>
            </a:r>
            <a:r>
              <a:rPr lang="en-US" dirty="0" smtClean="0"/>
              <a:t>M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Обратите внимание на пробел между частями команд:  после </a:t>
            </a:r>
            <a:r>
              <a:rPr lang="en-US" b="1" dirty="0" smtClean="0"/>
              <a:t>If</a:t>
            </a:r>
            <a:r>
              <a:rPr lang="en-US" dirty="0" smtClean="0"/>
              <a:t> </a:t>
            </a:r>
            <a:r>
              <a:rPr lang="ru-RU" dirty="0" smtClean="0"/>
              <a:t>нужны пробелы, а для </a:t>
            </a:r>
            <a:r>
              <a:rPr lang="en-US" b="1" dirty="0" smtClean="0"/>
              <a:t>%n%==0</a:t>
            </a:r>
            <a:r>
              <a:rPr lang="ru-RU" dirty="0" smtClean="0"/>
              <a:t> они запрещены</a:t>
            </a:r>
            <a:endParaRPr lang="en-US" dirty="0" smtClean="0"/>
          </a:p>
          <a:p>
            <a:r>
              <a:rPr lang="ru-RU" dirty="0" smtClean="0"/>
              <a:t>Назначение пробела–разделение команд и параметров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376984" y="5013045"/>
            <a:ext cx="52453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Вывод результатов:</a:t>
            </a:r>
          </a:p>
          <a:p>
            <a:r>
              <a:rPr lang="en-US" dirty="0"/>
              <a:t>e</a:t>
            </a:r>
            <a:r>
              <a:rPr lang="en-US" dirty="0" smtClean="0"/>
              <a:t>cho %p%=%s%</a:t>
            </a:r>
            <a:endParaRPr lang="ru-RU" dirty="0" smtClean="0"/>
          </a:p>
          <a:p>
            <a:r>
              <a:rPr lang="en-US" dirty="0"/>
              <a:t>p</a:t>
            </a:r>
            <a:r>
              <a:rPr lang="en-US" dirty="0" smtClean="0"/>
              <a:t>ause – </a:t>
            </a:r>
            <a:r>
              <a:rPr lang="ru-RU" dirty="0" smtClean="0"/>
              <a:t>чтобы результат увидеть</a:t>
            </a:r>
            <a:endParaRPr lang="ru-RU" dirty="0"/>
          </a:p>
        </p:txBody>
      </p:sp>
      <p:sp>
        <p:nvSpPr>
          <p:cNvPr id="62" name="TextBox 61"/>
          <p:cNvSpPr txBox="1"/>
          <p:nvPr/>
        </p:nvSpPr>
        <p:spPr>
          <a:xfrm>
            <a:off x="390350" y="5948469"/>
            <a:ext cx="113215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Помните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командах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-файлов строчные и заглавные буквы различаются!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командах безусловного перехода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goto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имя метки можно указывать как с двоеточием, так и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3) задания на этой странице не оцениваются, но за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красное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задание  +1 балл к ДЗ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9430609" y="282633"/>
            <a:ext cx="2122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bat-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файла</a:t>
            </a:r>
            <a:endParaRPr lang="ru-RU" dirty="0"/>
          </a:p>
        </p:txBody>
      </p:sp>
      <p:sp>
        <p:nvSpPr>
          <p:cNvPr id="66" name="TextBox 65"/>
          <p:cNvSpPr txBox="1"/>
          <p:nvPr/>
        </p:nvSpPr>
        <p:spPr>
          <a:xfrm>
            <a:off x="9023598" y="607835"/>
            <a:ext cx="3069790" cy="36933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cho off</a:t>
            </a:r>
          </a:p>
          <a:p>
            <a:r>
              <a:rPr lang="en-US" dirty="0"/>
              <a:t>m</a:t>
            </a:r>
            <a:r>
              <a:rPr lang="en-US" dirty="0" smtClean="0"/>
              <a:t>ode con </a:t>
            </a:r>
            <a:r>
              <a:rPr lang="en-US" dirty="0" err="1" smtClean="0"/>
              <a:t>cp</a:t>
            </a:r>
            <a:r>
              <a:rPr lang="en-US" dirty="0" smtClean="0"/>
              <a:t> select=1251</a:t>
            </a:r>
          </a:p>
          <a:p>
            <a:r>
              <a:rPr lang="en-US" dirty="0" err="1"/>
              <a:t>c</a:t>
            </a:r>
            <a:r>
              <a:rPr lang="en-US" dirty="0" err="1" smtClean="0"/>
              <a:t>ls</a:t>
            </a:r>
            <a:endParaRPr lang="en-US" dirty="0" smtClean="0"/>
          </a:p>
          <a:p>
            <a:r>
              <a:rPr lang="en-US" dirty="0"/>
              <a:t>e</a:t>
            </a:r>
            <a:r>
              <a:rPr lang="en-US" dirty="0" smtClean="0"/>
              <a:t>cho </a:t>
            </a:r>
            <a:r>
              <a:rPr lang="ru-RU" dirty="0" smtClean="0"/>
              <a:t>Возводим </a:t>
            </a:r>
            <a:r>
              <a:rPr lang="en-US" dirty="0" smtClean="0"/>
              <a:t>X</a:t>
            </a:r>
            <a:r>
              <a:rPr lang="ru-RU" dirty="0" smtClean="0"/>
              <a:t> в степень </a:t>
            </a:r>
            <a:r>
              <a:rPr lang="en-US" dirty="0" smtClean="0"/>
              <a:t>n</a:t>
            </a:r>
          </a:p>
          <a:p>
            <a:r>
              <a:rPr lang="en-US" dirty="0" smtClean="0"/>
              <a:t>set /p x= </a:t>
            </a:r>
            <a:r>
              <a:rPr lang="ru-RU" dirty="0" smtClean="0"/>
              <a:t>Введи </a:t>
            </a:r>
            <a:r>
              <a:rPr lang="en-US" dirty="0" smtClean="0"/>
              <a:t>X:</a:t>
            </a:r>
          </a:p>
          <a:p>
            <a:r>
              <a:rPr lang="en-US" dirty="0" smtClean="0"/>
              <a:t>set /p n=</a:t>
            </a:r>
            <a:r>
              <a:rPr lang="ru-RU" dirty="0" smtClean="0"/>
              <a:t> Введи </a:t>
            </a:r>
            <a:r>
              <a:rPr lang="en-US" dirty="0" smtClean="0"/>
              <a:t>n:</a:t>
            </a:r>
          </a:p>
          <a:p>
            <a:r>
              <a:rPr lang="en-US" dirty="0"/>
              <a:t>s</a:t>
            </a:r>
            <a:r>
              <a:rPr lang="en-US" dirty="0" smtClean="0"/>
              <a:t>et w=%x%</a:t>
            </a:r>
            <a:r>
              <a:rPr lang="ru-RU" dirty="0" smtClean="0"/>
              <a:t> в степени </a:t>
            </a:r>
            <a:r>
              <a:rPr lang="en-US" dirty="0" smtClean="0"/>
              <a:t>%n%=</a:t>
            </a:r>
          </a:p>
          <a:p>
            <a:r>
              <a:rPr lang="en-US" dirty="0"/>
              <a:t>s</a:t>
            </a:r>
            <a:r>
              <a:rPr lang="en-US" dirty="0" smtClean="0"/>
              <a:t>et s=1</a:t>
            </a:r>
          </a:p>
          <a:p>
            <a:r>
              <a:rPr lang="en-US" dirty="0" smtClean="0"/>
              <a:t>:s</a:t>
            </a:r>
          </a:p>
          <a:p>
            <a:r>
              <a:rPr lang="en-US" dirty="0" smtClean="0"/>
              <a:t>set /a s*=x, n-=1</a:t>
            </a:r>
          </a:p>
          <a:p>
            <a:r>
              <a:rPr lang="en-US" dirty="0" smtClean="0"/>
              <a:t>If not %n%==0 </a:t>
            </a:r>
            <a:r>
              <a:rPr lang="en-US" dirty="0" err="1"/>
              <a:t>g</a:t>
            </a:r>
            <a:r>
              <a:rPr lang="en-US" dirty="0" err="1" smtClean="0"/>
              <a:t>oto</a:t>
            </a:r>
            <a:r>
              <a:rPr lang="en-US" dirty="0" smtClean="0"/>
              <a:t> s</a:t>
            </a:r>
          </a:p>
          <a:p>
            <a:r>
              <a:rPr lang="en-US" dirty="0"/>
              <a:t>e</a:t>
            </a:r>
            <a:r>
              <a:rPr lang="en-US" dirty="0" smtClean="0"/>
              <a:t>cho %w%%s%</a:t>
            </a:r>
          </a:p>
          <a:p>
            <a:r>
              <a:rPr lang="en-US" dirty="0" smtClean="0"/>
              <a:t>pause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012030" y="4243279"/>
            <a:ext cx="318317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u="sng" dirty="0" smtClean="0"/>
              <a:t>Задания:</a:t>
            </a:r>
          </a:p>
          <a:p>
            <a:r>
              <a:rPr lang="ru-RU" dirty="0" smtClean="0"/>
              <a:t>1) Проверьте </a:t>
            </a:r>
            <a:r>
              <a:rPr lang="ru-RU" dirty="0" err="1" smtClean="0"/>
              <a:t>работоспособ</a:t>
            </a:r>
            <a:r>
              <a:rPr lang="ru-RU" dirty="0" smtClean="0"/>
              <a:t>-</a:t>
            </a:r>
          </a:p>
          <a:p>
            <a:r>
              <a:rPr lang="ru-RU" smtClean="0"/>
              <a:t>ность</a:t>
            </a:r>
            <a:r>
              <a:rPr lang="ru-RU" dirty="0" smtClean="0"/>
              <a:t> </a:t>
            </a:r>
            <a:r>
              <a:rPr lang="ru-RU" dirty="0" smtClean="0"/>
              <a:t>данного фрагмента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2)Измените программу, чтобы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при </a:t>
            </a:r>
            <a:r>
              <a:rPr lang="en-US" dirty="0" smtClean="0">
                <a:solidFill>
                  <a:srgbClr val="FF0000"/>
                </a:solidFill>
              </a:rPr>
              <a:t>X=5, n=3</a:t>
            </a:r>
            <a:r>
              <a:rPr lang="ru-RU" dirty="0" smtClean="0">
                <a:solidFill>
                  <a:srgbClr val="FF0000"/>
                </a:solidFill>
              </a:rPr>
              <a:t> вывелось: </a:t>
            </a:r>
          </a:p>
          <a:p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            5</a:t>
            </a:r>
            <a:r>
              <a:rPr lang="en-US" dirty="0" smtClean="0">
                <a:solidFill>
                  <a:srgbClr val="FF0000"/>
                </a:solidFill>
              </a:rPr>
              <a:t>^3=</a:t>
            </a:r>
            <a:r>
              <a:rPr lang="ru-RU" dirty="0" smtClean="0">
                <a:solidFill>
                  <a:srgbClr val="FF0000"/>
                </a:solidFill>
              </a:rPr>
              <a:t>125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12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41" grpId="0"/>
      <p:bldP spid="58" grpId="0"/>
      <p:bldP spid="59" grpId="0"/>
      <p:bldP spid="60" grpId="0"/>
      <p:bldP spid="61" grpId="0"/>
      <p:bldP spid="65" grpId="0"/>
      <p:bldP spid="66" grpId="0" animBg="1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9773" y="7366"/>
            <a:ext cx="2801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Практическая часть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-26693" y="584101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Файлы выполненных заданий выслать в мой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адрес: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LEOMTL@MAIL.RU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прикрепив к письму и указав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«Теме» ФИО, класс и подгруппу, например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ванов Иван, 8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(в названии класса-подгруппы всё писать подряд и латиницей) 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2037" y="507964"/>
            <a:ext cx="457516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1)На основании представленной на рис.1 </a:t>
            </a:r>
          </a:p>
          <a:p>
            <a:r>
              <a:rPr lang="ru-RU" dirty="0" smtClean="0"/>
              <a:t>блок-схемы составить </a:t>
            </a:r>
            <a:r>
              <a:rPr lang="en-US" dirty="0" smtClean="0"/>
              <a:t>bat-</a:t>
            </a:r>
            <a:r>
              <a:rPr lang="ru-RU" dirty="0" smtClean="0"/>
              <a:t>файл, указав</a:t>
            </a:r>
          </a:p>
          <a:p>
            <a:r>
              <a:rPr lang="ru-RU" dirty="0" smtClean="0"/>
              <a:t>его назначение</a:t>
            </a:r>
          </a:p>
          <a:p>
            <a:r>
              <a:rPr lang="ru-RU" dirty="0" smtClean="0"/>
              <a:t>2)На основании представленного на рис.2</a:t>
            </a:r>
          </a:p>
          <a:p>
            <a:r>
              <a:rPr lang="ru-RU" dirty="0" smtClean="0"/>
              <a:t>текста </a:t>
            </a:r>
            <a:r>
              <a:rPr lang="en-US" dirty="0" smtClean="0"/>
              <a:t>bat-</a:t>
            </a:r>
            <a:r>
              <a:rPr lang="ru-RU" dirty="0" smtClean="0"/>
              <a:t>файла составить его блок-схему в</a:t>
            </a:r>
            <a:endParaRPr lang="en-US" dirty="0" smtClean="0"/>
          </a:p>
          <a:p>
            <a:r>
              <a:rPr lang="en-US" dirty="0" smtClean="0"/>
              <a:t>PowerPoint </a:t>
            </a:r>
            <a:r>
              <a:rPr lang="ru-RU" dirty="0" smtClean="0"/>
              <a:t>или подобного средства, указав </a:t>
            </a:r>
          </a:p>
          <a:p>
            <a:r>
              <a:rPr lang="ru-RU" dirty="0" smtClean="0"/>
              <a:t>предназначение этого </a:t>
            </a:r>
            <a:r>
              <a:rPr lang="en-US" dirty="0" smtClean="0"/>
              <a:t>bat-</a:t>
            </a:r>
            <a:r>
              <a:rPr lang="ru-RU" dirty="0" smtClean="0"/>
              <a:t>файла</a:t>
            </a:r>
          </a:p>
          <a:p>
            <a:r>
              <a:rPr lang="ru-RU" dirty="0" smtClean="0"/>
              <a:t>3)По представленному </a:t>
            </a:r>
            <a:r>
              <a:rPr lang="ru-RU" dirty="0"/>
              <a:t>на </a:t>
            </a:r>
            <a:r>
              <a:rPr lang="ru-RU" dirty="0" smtClean="0"/>
              <a:t>рис.3 фрагменту </a:t>
            </a:r>
          </a:p>
          <a:p>
            <a:r>
              <a:rPr lang="ru-RU" dirty="0" smtClean="0"/>
              <a:t>блок-схемы </a:t>
            </a:r>
            <a:r>
              <a:rPr lang="ru-RU" dirty="0"/>
              <a:t>составить </a:t>
            </a:r>
            <a:r>
              <a:rPr lang="en-US" dirty="0"/>
              <a:t>bat-</a:t>
            </a:r>
            <a:r>
              <a:rPr lang="ru-RU" dirty="0"/>
              <a:t>файл, </a:t>
            </a:r>
            <a:r>
              <a:rPr lang="ru-RU" dirty="0" smtClean="0"/>
              <a:t>дополнив </a:t>
            </a:r>
          </a:p>
          <a:p>
            <a:r>
              <a:rPr lang="ru-RU" dirty="0" smtClean="0"/>
              <a:t>недостающие части и указав его назначение</a:t>
            </a:r>
          </a:p>
          <a:p>
            <a:r>
              <a:rPr lang="ru-RU" dirty="0" smtClean="0"/>
              <a:t>4)</a:t>
            </a:r>
            <a:r>
              <a:rPr lang="ru-RU" u="sng" dirty="0" smtClean="0"/>
              <a:t>Дома</a:t>
            </a:r>
            <a:r>
              <a:rPr lang="ru-RU" dirty="0" smtClean="0"/>
              <a:t> изучит самостоятельно, на основе </a:t>
            </a:r>
          </a:p>
          <a:p>
            <a:r>
              <a:rPr lang="ru-RU" dirty="0"/>
              <a:t>м</a:t>
            </a:r>
            <a:r>
              <a:rPr lang="ru-RU" dirty="0" smtClean="0"/>
              <a:t>атериалов, представленных на странице:</a:t>
            </a:r>
          </a:p>
          <a:p>
            <a:r>
              <a:rPr lang="en-US" dirty="0" smtClean="0">
                <a:hlinkClick r:id="rId2"/>
              </a:rPr>
              <a:t>http://SMTL.RU/LEO</a:t>
            </a:r>
            <a:endParaRPr lang="en-US" dirty="0" smtClean="0"/>
          </a:p>
          <a:p>
            <a:r>
              <a:rPr lang="ru-RU" dirty="0" smtClean="0"/>
              <a:t>работу с параметрами командной строки</a:t>
            </a:r>
          </a:p>
          <a:p>
            <a:r>
              <a:rPr lang="en-US" dirty="0"/>
              <a:t>b</a:t>
            </a:r>
            <a:r>
              <a:rPr lang="en-US" dirty="0" smtClean="0"/>
              <a:t>at-</a:t>
            </a:r>
            <a:r>
              <a:rPr lang="ru-RU" dirty="0" smtClean="0"/>
              <a:t>файла, а также использования для </a:t>
            </a:r>
          </a:p>
          <a:p>
            <a:r>
              <a:rPr lang="ru-RU" dirty="0" smtClean="0"/>
              <a:t>этого команды </a:t>
            </a:r>
            <a:r>
              <a:rPr lang="en-US" b="1" dirty="0" smtClean="0"/>
              <a:t>Shift</a:t>
            </a:r>
            <a:endParaRPr lang="ru-RU" b="1" dirty="0"/>
          </a:p>
        </p:txBody>
      </p:sp>
      <p:grpSp>
        <p:nvGrpSpPr>
          <p:cNvPr id="53" name="Группа 52"/>
          <p:cNvGrpSpPr/>
          <p:nvPr/>
        </p:nvGrpSpPr>
        <p:grpSpPr>
          <a:xfrm>
            <a:off x="4279233" y="238198"/>
            <a:ext cx="2310707" cy="5361512"/>
            <a:chOff x="4702583" y="238198"/>
            <a:chExt cx="2310707" cy="5361512"/>
          </a:xfrm>
        </p:grpSpPr>
        <p:sp>
          <p:nvSpPr>
            <p:cNvPr id="6" name="Блок-схема: данные 5"/>
            <p:cNvSpPr/>
            <p:nvPr/>
          </p:nvSpPr>
          <p:spPr>
            <a:xfrm>
              <a:off x="4710837" y="714961"/>
              <a:ext cx="2294204" cy="386865"/>
            </a:xfrm>
            <a:prstGeom prst="flowChartInputOutp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Ввод </a:t>
              </a:r>
              <a:r>
                <a:rPr lang="ru-RU" sz="1600" dirty="0" smtClean="0">
                  <a:solidFill>
                    <a:schemeClr val="tx1"/>
                  </a:solidFill>
                </a:rPr>
                <a:t>числа </a:t>
              </a:r>
              <a:r>
                <a:rPr lang="en-US" sz="1600" dirty="0" smtClean="0">
                  <a:solidFill>
                    <a:schemeClr val="tx1"/>
                  </a:solidFill>
                </a:rPr>
                <a:t>X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7" name="Блок-схема: знак завершения 6"/>
            <p:cNvSpPr/>
            <p:nvPr/>
          </p:nvSpPr>
          <p:spPr>
            <a:xfrm>
              <a:off x="5313581" y="238198"/>
              <a:ext cx="1088967" cy="274320"/>
            </a:xfrm>
            <a:prstGeom prst="flowChartTermina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Начало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8" name="Блок-схема: узел 7"/>
            <p:cNvSpPr/>
            <p:nvPr/>
          </p:nvSpPr>
          <p:spPr>
            <a:xfrm>
              <a:off x="5658433" y="1745783"/>
              <a:ext cx="399011" cy="399011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solidFill>
                    <a:schemeClr val="tx1"/>
                  </a:solidFill>
                </a:rPr>
                <a:t>М</a:t>
              </a:r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9" name="Блок-схема: процесс 8"/>
            <p:cNvSpPr/>
            <p:nvPr/>
          </p:nvSpPr>
          <p:spPr>
            <a:xfrm>
              <a:off x="4914348" y="2330434"/>
              <a:ext cx="1887180" cy="388006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S+=X%%10, X/=10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Блок-схема: решение 9"/>
            <p:cNvSpPr/>
            <p:nvPr/>
          </p:nvSpPr>
          <p:spPr>
            <a:xfrm>
              <a:off x="5037888" y="2992760"/>
              <a:ext cx="1640099" cy="738745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X=0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  <p:sp>
          <p:nvSpPr>
            <p:cNvPr id="11" name="Блок-схема: данные 10"/>
            <p:cNvSpPr/>
            <p:nvPr/>
          </p:nvSpPr>
          <p:spPr>
            <a:xfrm>
              <a:off x="4702583" y="3977789"/>
              <a:ext cx="2310707" cy="529680"/>
            </a:xfrm>
            <a:prstGeom prst="flowChartInputOutp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Вывод</a:t>
              </a:r>
              <a:r>
                <a:rPr lang="en-US" sz="1600" dirty="0" smtClean="0">
                  <a:solidFill>
                    <a:schemeClr val="tx1"/>
                  </a:solidFill>
                </a:rPr>
                <a:t>:</a:t>
              </a:r>
              <a:r>
                <a:rPr lang="ru-RU" sz="1600" dirty="0" smtClean="0">
                  <a:solidFill>
                    <a:schemeClr val="tx1"/>
                  </a:solidFill>
                </a:rPr>
                <a:t> </a:t>
              </a:r>
              <a:r>
                <a:rPr lang="en-US" sz="1600" dirty="0" smtClean="0">
                  <a:solidFill>
                    <a:schemeClr val="tx1"/>
                  </a:solidFill>
                </a:rPr>
                <a:t>S=</a:t>
              </a:r>
              <a:r>
                <a:rPr lang="ru-RU" sz="1600" dirty="0" smtClean="0">
                  <a:solidFill>
                    <a:schemeClr val="tx1"/>
                  </a:solidFill>
                </a:rPr>
                <a:t>значение </a:t>
              </a:r>
              <a:r>
                <a:rPr lang="en-US" sz="1600" dirty="0" smtClean="0">
                  <a:solidFill>
                    <a:schemeClr val="tx1"/>
                  </a:solidFill>
                </a:rPr>
                <a:t>S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12" name="Блок-схема: знак завершения 11"/>
            <p:cNvSpPr/>
            <p:nvPr/>
          </p:nvSpPr>
          <p:spPr>
            <a:xfrm>
              <a:off x="5313452" y="4789116"/>
              <a:ext cx="1088967" cy="274320"/>
            </a:xfrm>
            <a:prstGeom prst="flowChartTermina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Конец 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Прямая со стрелкой 13"/>
            <p:cNvCxnSpPr>
              <a:stCxn id="7" idx="2"/>
              <a:endCxn id="6" idx="1"/>
            </p:cNvCxnSpPr>
            <p:nvPr/>
          </p:nvCxnSpPr>
          <p:spPr>
            <a:xfrm flipH="1">
              <a:off x="5857939" y="512518"/>
              <a:ext cx="126" cy="20244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>
              <a:stCxn id="6" idx="4"/>
              <a:endCxn id="36" idx="0"/>
            </p:cNvCxnSpPr>
            <p:nvPr/>
          </p:nvCxnSpPr>
          <p:spPr>
            <a:xfrm>
              <a:off x="5857939" y="1101826"/>
              <a:ext cx="0" cy="16465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>
              <a:stCxn id="36" idx="2"/>
              <a:endCxn id="8" idx="0"/>
            </p:cNvCxnSpPr>
            <p:nvPr/>
          </p:nvCxnSpPr>
          <p:spPr>
            <a:xfrm>
              <a:off x="5857939" y="1581981"/>
              <a:ext cx="0" cy="16380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>
              <a:stCxn id="8" idx="4"/>
              <a:endCxn id="9" idx="0"/>
            </p:cNvCxnSpPr>
            <p:nvPr/>
          </p:nvCxnSpPr>
          <p:spPr>
            <a:xfrm flipH="1">
              <a:off x="5857938" y="2144794"/>
              <a:ext cx="1" cy="18564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>
              <a:stCxn id="10" idx="2"/>
              <a:endCxn id="11" idx="1"/>
            </p:cNvCxnSpPr>
            <p:nvPr/>
          </p:nvCxnSpPr>
          <p:spPr>
            <a:xfrm flipH="1">
              <a:off x="5857937" y="3731505"/>
              <a:ext cx="1" cy="24628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>
              <a:stCxn id="11" idx="4"/>
              <a:endCxn id="12" idx="0"/>
            </p:cNvCxnSpPr>
            <p:nvPr/>
          </p:nvCxnSpPr>
          <p:spPr>
            <a:xfrm flipH="1">
              <a:off x="5857936" y="4507469"/>
              <a:ext cx="1" cy="2816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Соединительная линия уступом 34"/>
            <p:cNvCxnSpPr>
              <a:stCxn id="10" idx="3"/>
              <a:endCxn id="8" idx="6"/>
            </p:cNvCxnSpPr>
            <p:nvPr/>
          </p:nvCxnSpPr>
          <p:spPr>
            <a:xfrm flipH="1" flipV="1">
              <a:off x="6057444" y="1945289"/>
              <a:ext cx="620543" cy="1416844"/>
            </a:xfrm>
            <a:prstGeom prst="bentConnector3">
              <a:avLst>
                <a:gd name="adj1" fmla="val -47754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5857935" y="3620802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492657" y="3000954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  <p:sp>
          <p:nvSpPr>
            <p:cNvPr id="36" name="Блок-схема: процесс 35"/>
            <p:cNvSpPr/>
            <p:nvPr/>
          </p:nvSpPr>
          <p:spPr>
            <a:xfrm>
              <a:off x="5265272" y="1266476"/>
              <a:ext cx="1185334" cy="315505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S=0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Прямая со стрелкой 41"/>
            <p:cNvCxnSpPr>
              <a:stCxn id="9" idx="2"/>
              <a:endCxn id="10" idx="0"/>
            </p:cNvCxnSpPr>
            <p:nvPr/>
          </p:nvCxnSpPr>
          <p:spPr>
            <a:xfrm>
              <a:off x="5857938" y="2718440"/>
              <a:ext cx="0" cy="2743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5580616" y="5230378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Рис.1</a:t>
              </a:r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11" name="Группа 110"/>
          <p:cNvGrpSpPr/>
          <p:nvPr/>
        </p:nvGrpSpPr>
        <p:grpSpPr>
          <a:xfrm>
            <a:off x="9466863" y="876438"/>
            <a:ext cx="2560545" cy="3477616"/>
            <a:chOff x="9552797" y="512518"/>
            <a:chExt cx="2560545" cy="3477616"/>
          </a:xfrm>
        </p:grpSpPr>
        <p:sp>
          <p:nvSpPr>
            <p:cNvPr id="88" name="Блок-схема: данные 87"/>
            <p:cNvSpPr/>
            <p:nvPr/>
          </p:nvSpPr>
          <p:spPr>
            <a:xfrm>
              <a:off x="9552797" y="714961"/>
              <a:ext cx="2560545" cy="386865"/>
            </a:xfrm>
            <a:prstGeom prst="flowChartInputOutp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Ввод </a:t>
              </a:r>
              <a:r>
                <a:rPr lang="ru-RU" sz="1600" dirty="0" smtClean="0">
                  <a:solidFill>
                    <a:schemeClr val="tx1"/>
                  </a:solidFill>
                </a:rPr>
                <a:t>чис</a:t>
              </a:r>
              <a:r>
                <a:rPr lang="ru-RU" sz="1600" dirty="0">
                  <a:solidFill>
                    <a:schemeClr val="tx1"/>
                  </a:solidFill>
                </a:rPr>
                <a:t>е</a:t>
              </a:r>
              <a:r>
                <a:rPr lang="ru-RU" sz="1600" dirty="0" smtClean="0">
                  <a:solidFill>
                    <a:schemeClr val="tx1"/>
                  </a:solidFill>
                </a:rPr>
                <a:t>л </a:t>
              </a:r>
              <a:r>
                <a:rPr lang="en-US" sz="1600" dirty="0" smtClean="0">
                  <a:solidFill>
                    <a:schemeClr val="tx1"/>
                  </a:solidFill>
                </a:rPr>
                <a:t>A, B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90" name="Блок-схема: узел 89"/>
            <p:cNvSpPr/>
            <p:nvPr/>
          </p:nvSpPr>
          <p:spPr>
            <a:xfrm>
              <a:off x="10619900" y="1745783"/>
              <a:ext cx="399011" cy="399011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solidFill>
                    <a:schemeClr val="tx1"/>
                  </a:solidFill>
                </a:rPr>
                <a:t>М</a:t>
              </a:r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91" name="Блок-схема: процесс 90"/>
            <p:cNvSpPr/>
            <p:nvPr/>
          </p:nvSpPr>
          <p:spPr>
            <a:xfrm>
              <a:off x="9875815" y="2330434"/>
              <a:ext cx="1887180" cy="388006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S+=A, A+=1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92" name="Блок-схема: решение 91"/>
            <p:cNvSpPr/>
            <p:nvPr/>
          </p:nvSpPr>
          <p:spPr>
            <a:xfrm>
              <a:off x="9999355" y="2992760"/>
              <a:ext cx="1640099" cy="738745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A=B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95" name="Прямая со стрелкой 94"/>
            <p:cNvCxnSpPr>
              <a:endCxn id="88" idx="1"/>
            </p:cNvCxnSpPr>
            <p:nvPr/>
          </p:nvCxnSpPr>
          <p:spPr>
            <a:xfrm>
              <a:off x="10819533" y="512518"/>
              <a:ext cx="13537" cy="20244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Прямая со стрелкой 95"/>
            <p:cNvCxnSpPr>
              <a:stCxn id="88" idx="4"/>
              <a:endCxn id="104" idx="0"/>
            </p:cNvCxnSpPr>
            <p:nvPr/>
          </p:nvCxnSpPr>
          <p:spPr>
            <a:xfrm flipH="1">
              <a:off x="10833069" y="1101826"/>
              <a:ext cx="1" cy="16465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Прямая со стрелкой 96"/>
            <p:cNvCxnSpPr>
              <a:stCxn id="104" idx="2"/>
              <a:endCxn id="90" idx="0"/>
            </p:cNvCxnSpPr>
            <p:nvPr/>
          </p:nvCxnSpPr>
          <p:spPr>
            <a:xfrm flipH="1">
              <a:off x="10819406" y="1581981"/>
              <a:ext cx="13663" cy="16380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Прямая со стрелкой 97"/>
            <p:cNvCxnSpPr>
              <a:stCxn id="90" idx="4"/>
              <a:endCxn id="91" idx="0"/>
            </p:cNvCxnSpPr>
            <p:nvPr/>
          </p:nvCxnSpPr>
          <p:spPr>
            <a:xfrm flipH="1">
              <a:off x="10819405" y="2144794"/>
              <a:ext cx="1" cy="18564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Прямая со стрелкой 98"/>
            <p:cNvCxnSpPr>
              <a:stCxn id="92" idx="2"/>
            </p:cNvCxnSpPr>
            <p:nvPr/>
          </p:nvCxnSpPr>
          <p:spPr>
            <a:xfrm flipH="1">
              <a:off x="10819404" y="3731505"/>
              <a:ext cx="1" cy="24628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Соединительная линия уступом 100"/>
            <p:cNvCxnSpPr>
              <a:stCxn id="92" idx="3"/>
              <a:endCxn id="90" idx="6"/>
            </p:cNvCxnSpPr>
            <p:nvPr/>
          </p:nvCxnSpPr>
          <p:spPr>
            <a:xfrm flipH="1" flipV="1">
              <a:off x="11018911" y="1945289"/>
              <a:ext cx="620543" cy="1416844"/>
            </a:xfrm>
            <a:prstGeom prst="bentConnector3">
              <a:avLst>
                <a:gd name="adj1" fmla="val -47754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TextBox 101"/>
            <p:cNvSpPr txBox="1"/>
            <p:nvPr/>
          </p:nvSpPr>
          <p:spPr>
            <a:xfrm>
              <a:off x="10819402" y="3620802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11454124" y="3000954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  <p:sp>
          <p:nvSpPr>
            <p:cNvPr id="104" name="Блок-схема: процесс 103"/>
            <p:cNvSpPr/>
            <p:nvPr/>
          </p:nvSpPr>
          <p:spPr>
            <a:xfrm>
              <a:off x="10240402" y="1266476"/>
              <a:ext cx="1185334" cy="315505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105" name="Прямая со стрелкой 104"/>
            <p:cNvCxnSpPr>
              <a:stCxn id="91" idx="2"/>
              <a:endCxn id="92" idx="0"/>
            </p:cNvCxnSpPr>
            <p:nvPr/>
          </p:nvCxnSpPr>
          <p:spPr>
            <a:xfrm>
              <a:off x="10819405" y="2718440"/>
              <a:ext cx="0" cy="2743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TextBox 105"/>
          <p:cNvSpPr txBox="1"/>
          <p:nvPr/>
        </p:nvSpPr>
        <p:spPr>
          <a:xfrm>
            <a:off x="10446531" y="4662947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Рис.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5" name="Группа 54"/>
          <p:cNvGrpSpPr/>
          <p:nvPr/>
        </p:nvGrpSpPr>
        <p:grpSpPr>
          <a:xfrm>
            <a:off x="6741924" y="667015"/>
            <a:ext cx="2624671" cy="4830960"/>
            <a:chOff x="6628989" y="210539"/>
            <a:chExt cx="2624671" cy="3981276"/>
          </a:xfrm>
        </p:grpSpPr>
        <p:sp>
          <p:nvSpPr>
            <p:cNvPr id="86" name="TextBox 85"/>
            <p:cNvSpPr txBox="1"/>
            <p:nvPr/>
          </p:nvSpPr>
          <p:spPr>
            <a:xfrm>
              <a:off x="6628989" y="3545484"/>
              <a:ext cx="25790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ln>
                    <a:solidFill>
                      <a:schemeClr val="tx1"/>
                    </a:solidFill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Рис.</a:t>
              </a:r>
              <a:r>
                <a:rPr lang="en-US" b="1" dirty="0" smtClean="0">
                  <a:ln>
                    <a:solidFill>
                      <a:schemeClr val="tx1"/>
                    </a:solidFill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 </a:t>
              </a:r>
              <a:r>
                <a:rPr lang="en-US" dirty="0" smtClean="0">
                  <a:ln>
                    <a:solidFill>
                      <a:schemeClr val="tx1"/>
                    </a:solidFill>
                  </a:ln>
                </a:rPr>
                <a:t>(</a:t>
              </a:r>
              <a:r>
                <a:rPr lang="ru-RU" dirty="0" smtClean="0">
                  <a:ln>
                    <a:solidFill>
                      <a:schemeClr val="tx1"/>
                    </a:solidFill>
                  </a:ln>
                </a:rPr>
                <a:t>вместо </a:t>
              </a:r>
              <a:r>
                <a:rPr lang="en-US" dirty="0" smtClean="0">
                  <a:ln>
                    <a:solidFill>
                      <a:schemeClr val="tx1"/>
                    </a:solidFill>
                  </a:ln>
                </a:rPr>
                <a:t>… </a:t>
              </a:r>
              <a:r>
                <a:rPr lang="ru-RU" dirty="0" smtClean="0">
                  <a:ln>
                    <a:solidFill>
                      <a:schemeClr val="tx1"/>
                    </a:solidFill>
                  </a:ln>
                </a:rPr>
                <a:t>следует</a:t>
              </a:r>
            </a:p>
            <a:p>
              <a:r>
                <a:rPr lang="ru-RU" dirty="0" smtClean="0">
                  <a:ln>
                    <a:solidFill>
                      <a:schemeClr val="tx1"/>
                    </a:solidFill>
                  </a:ln>
                </a:rPr>
                <a:t>вставить нужный текст)</a:t>
              </a:r>
              <a:endParaRPr lang="ru-RU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663207" y="210539"/>
              <a:ext cx="2590453" cy="34163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n>
                    <a:solidFill>
                      <a:schemeClr val="tx1"/>
                    </a:solidFill>
                  </a:ln>
                </a:rPr>
                <a:t>Echo off</a:t>
              </a:r>
            </a:p>
            <a:p>
              <a:r>
                <a:rPr lang="en-US" dirty="0" smtClean="0">
                  <a:ln>
                    <a:solidFill>
                      <a:schemeClr val="tx1"/>
                    </a:solidFill>
                  </a:ln>
                </a:rPr>
                <a:t>Mode con </a:t>
              </a:r>
              <a:r>
                <a:rPr lang="en-US" dirty="0" err="1" smtClean="0">
                  <a:ln>
                    <a:solidFill>
                      <a:schemeClr val="tx1"/>
                    </a:solidFill>
                  </a:ln>
                </a:rPr>
                <a:t>cp</a:t>
              </a:r>
              <a:r>
                <a:rPr lang="en-US" dirty="0" smtClean="0">
                  <a:ln>
                    <a:solidFill>
                      <a:schemeClr val="tx1"/>
                    </a:solidFill>
                  </a:ln>
                </a:rPr>
                <a:t> select=1251</a:t>
              </a:r>
            </a:p>
            <a:p>
              <a:r>
                <a:rPr lang="en-US" dirty="0" err="1" smtClean="0">
                  <a:ln>
                    <a:solidFill>
                      <a:schemeClr val="tx1"/>
                    </a:solidFill>
                  </a:ln>
                </a:rPr>
                <a:t>Cls</a:t>
              </a:r>
              <a:endParaRPr lang="en-US" dirty="0" smtClean="0">
                <a:ln>
                  <a:solidFill>
                    <a:schemeClr val="tx1"/>
                  </a:solidFill>
                </a:ln>
              </a:endParaRPr>
            </a:p>
            <a:p>
              <a:r>
                <a:rPr lang="en-US" dirty="0" smtClean="0">
                  <a:ln>
                    <a:solidFill>
                      <a:schemeClr val="tx1"/>
                    </a:solidFill>
                  </a:ln>
                </a:rPr>
                <a:t>Echo </a:t>
              </a:r>
              <a:r>
                <a:rPr lang="ru-RU" dirty="0" smtClean="0">
                  <a:ln>
                    <a:solidFill>
                      <a:schemeClr val="tx1"/>
                    </a:solidFill>
                  </a:ln>
                </a:rPr>
                <a:t>Вычисляем</a:t>
              </a:r>
              <a:r>
                <a:rPr lang="en-US" dirty="0" smtClean="0">
                  <a:ln>
                    <a:solidFill>
                      <a:schemeClr val="tx1"/>
                    </a:solidFill>
                  </a:ln>
                </a:rPr>
                <a:t>  </a:t>
              </a:r>
              <a:r>
                <a:rPr lang="ru-RU" dirty="0" smtClean="0">
                  <a:ln>
                    <a:solidFill>
                      <a:schemeClr val="tx1"/>
                    </a:solidFill>
                  </a:ln>
                </a:rPr>
                <a:t>… </a:t>
              </a:r>
            </a:p>
            <a:p>
              <a:r>
                <a:rPr lang="en-US" dirty="0" smtClean="0">
                  <a:ln>
                    <a:solidFill>
                      <a:schemeClr val="tx1"/>
                    </a:solidFill>
                  </a:ln>
                </a:rPr>
                <a:t>Set /p A=</a:t>
              </a:r>
              <a:r>
                <a:rPr lang="ru-RU" dirty="0" smtClean="0">
                  <a:ln>
                    <a:solidFill>
                      <a:schemeClr val="tx1"/>
                    </a:solidFill>
                  </a:ln>
                </a:rPr>
                <a:t>Введите </a:t>
              </a:r>
              <a:r>
                <a:rPr lang="en-US" dirty="0" smtClean="0">
                  <a:ln>
                    <a:solidFill>
                      <a:schemeClr val="tx1"/>
                    </a:solidFill>
                  </a:ln>
                </a:rPr>
                <a:t>A:</a:t>
              </a:r>
            </a:p>
            <a:p>
              <a:r>
                <a:rPr lang="en-US" dirty="0">
                  <a:ln>
                    <a:solidFill>
                      <a:schemeClr val="tx1"/>
                    </a:solidFill>
                  </a:ln>
                </a:rPr>
                <a:t>Set /p </a:t>
              </a:r>
              <a:r>
                <a:rPr lang="en-US" dirty="0" smtClean="0">
                  <a:ln>
                    <a:solidFill>
                      <a:schemeClr val="tx1"/>
                    </a:solidFill>
                  </a:ln>
                </a:rPr>
                <a:t>B=</a:t>
              </a:r>
              <a:r>
                <a:rPr lang="ru-RU" dirty="0" smtClean="0">
                  <a:ln>
                    <a:solidFill>
                      <a:schemeClr val="tx1"/>
                    </a:solidFill>
                  </a:ln>
                </a:rPr>
                <a:t>Введите </a:t>
              </a:r>
              <a:r>
                <a:rPr lang="en-US" dirty="0" smtClean="0">
                  <a:ln>
                    <a:solidFill>
                      <a:schemeClr val="tx1"/>
                    </a:solidFill>
                  </a:ln>
                </a:rPr>
                <a:t>B:</a:t>
              </a:r>
            </a:p>
            <a:p>
              <a:r>
                <a:rPr lang="en-US" dirty="0" smtClean="0">
                  <a:ln>
                    <a:solidFill>
                      <a:schemeClr val="tx1"/>
                    </a:solidFill>
                  </a:ln>
                </a:rPr>
                <a:t>:S</a:t>
              </a:r>
            </a:p>
            <a:p>
              <a:r>
                <a:rPr lang="en-US" dirty="0" smtClean="0">
                  <a:ln>
                    <a:solidFill>
                      <a:schemeClr val="tx1"/>
                    </a:solidFill>
                  </a:ln>
                </a:rPr>
                <a:t>Set /a C=A%%B, A=B</a:t>
              </a:r>
            </a:p>
            <a:p>
              <a:r>
                <a:rPr lang="en-US" dirty="0" smtClean="0">
                  <a:ln>
                    <a:solidFill>
                      <a:schemeClr val="tx1"/>
                    </a:solidFill>
                  </a:ln>
                </a:rPr>
                <a:t>Set /a B=C</a:t>
              </a:r>
            </a:p>
            <a:p>
              <a:r>
                <a:rPr lang="en-US" dirty="0" smtClean="0">
                  <a:ln>
                    <a:solidFill>
                      <a:schemeClr val="tx1"/>
                    </a:solidFill>
                  </a:ln>
                </a:rPr>
                <a:t>If not %C%==0 </a:t>
              </a:r>
              <a:r>
                <a:rPr lang="en-US" dirty="0" err="1" smtClean="0">
                  <a:ln>
                    <a:solidFill>
                      <a:schemeClr val="tx1"/>
                    </a:solidFill>
                  </a:ln>
                </a:rPr>
                <a:t>goto</a:t>
              </a:r>
              <a:r>
                <a:rPr lang="en-US" dirty="0" smtClean="0">
                  <a:ln>
                    <a:solidFill>
                      <a:schemeClr val="tx1"/>
                    </a:solidFill>
                  </a:ln>
                </a:rPr>
                <a:t> S</a:t>
              </a:r>
            </a:p>
            <a:p>
              <a:r>
                <a:rPr lang="en-US" dirty="0" smtClean="0">
                  <a:ln>
                    <a:solidFill>
                      <a:schemeClr val="tx1"/>
                    </a:solidFill>
                  </a:ln>
                </a:rPr>
                <a:t>Echo …=%A%</a:t>
              </a:r>
            </a:p>
            <a:p>
              <a:r>
                <a:rPr lang="en-US" dirty="0" smtClean="0">
                  <a:ln>
                    <a:solidFill>
                      <a:schemeClr val="tx1"/>
                    </a:solidFill>
                  </a:ln>
                </a:rPr>
                <a:t>pause</a:t>
              </a:r>
              <a:endParaRPr lang="ru-RU" dirty="0">
                <a:ln>
                  <a:solidFill>
                    <a:schemeClr val="tx1"/>
                  </a:solidFill>
                </a:ln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293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566</Words>
  <Application>Microsoft Office PowerPoint</Application>
  <PresentationFormat>Широкоэкранный</PresentationFormat>
  <Paragraphs>103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Yu Gothic</vt:lpstr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Левченко</dc:creator>
  <cp:lastModifiedBy>Олег Левченко</cp:lastModifiedBy>
  <cp:revision>29</cp:revision>
  <dcterms:created xsi:type="dcterms:W3CDTF">2020-04-04T13:41:30Z</dcterms:created>
  <dcterms:modified xsi:type="dcterms:W3CDTF">2020-04-04T23:11:53Z</dcterms:modified>
</cp:coreProperties>
</file>