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6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0CD0-B8D1-4968-B004-BAA14B39692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084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0CD0-B8D1-4968-B004-BAA14B39692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47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0CD0-B8D1-4968-B004-BAA14B39692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45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0CD0-B8D1-4968-B004-BAA14B39692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798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0CD0-B8D1-4968-B004-BAA14B39692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24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0CD0-B8D1-4968-B004-BAA14B39692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524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0CD0-B8D1-4968-B004-BAA14B39692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365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0CD0-B8D1-4968-B004-BAA14B39692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968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0CD0-B8D1-4968-B004-BAA14B39692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146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0CD0-B8D1-4968-B004-BAA14B39692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00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0CD0-B8D1-4968-B004-BAA14B39692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46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50CD0-B8D1-4968-B004-BAA14B39692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1C8AD-5162-48F1-B789-6F143B657F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203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Таблица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626052"/>
              </p:ext>
            </p:extLst>
          </p:nvPr>
        </p:nvGraphicFramePr>
        <p:xfrm>
          <a:off x="82533" y="349137"/>
          <a:ext cx="12021612" cy="56060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84587">
                  <a:extLst>
                    <a:ext uri="{9D8B030D-6E8A-4147-A177-3AD203B41FA5}">
                      <a16:colId xmlns:a16="http://schemas.microsoft.com/office/drawing/2014/main" val="3224178737"/>
                    </a:ext>
                  </a:extLst>
                </a:gridCol>
                <a:gridCol w="3424625">
                  <a:extLst>
                    <a:ext uri="{9D8B030D-6E8A-4147-A177-3AD203B41FA5}">
                      <a16:colId xmlns:a16="http://schemas.microsoft.com/office/drawing/2014/main" val="2050095712"/>
                    </a:ext>
                  </a:extLst>
                </a:gridCol>
                <a:gridCol w="5412400">
                  <a:extLst>
                    <a:ext uri="{9D8B030D-6E8A-4147-A177-3AD203B41FA5}">
                      <a16:colId xmlns:a16="http://schemas.microsoft.com/office/drawing/2014/main" val="831823424"/>
                    </a:ext>
                  </a:extLst>
                </a:gridCol>
              </a:tblGrid>
              <a:tr h="56060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17498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25091" y="-68063"/>
            <a:ext cx="6253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циклов без метки в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bat-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файлах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375716" y="1772124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6757189" y="335611"/>
            <a:ext cx="4047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Операторы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bat-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файлов для циклов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745491" y="563107"/>
            <a:ext cx="53228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еребор значений множества: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%%x in (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элементы множества через пробел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(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[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%%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последовательно принимает значения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элементов множества,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 используют в цикле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687662" y="1960265"/>
            <a:ext cx="53450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Цикл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 счетчиком: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/L %%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in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(S,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E)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(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[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%%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принимает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значения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шагом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h]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Остальные вариации команды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нами изучаться не будут, но вы это можете сделать сами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700260" y="3639873"/>
            <a:ext cx="57274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 реализации: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1)со счетчиком: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S=0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 /L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%%x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in  (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1, 1, 10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 do  (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set /a S+=%%x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)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Echo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Сумма отрезка натурального ряда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[1..10]=%S%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2)перебор элементов множества: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Echo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Решаем уравнения вида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X^2+B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X+C=0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%%x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in  (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 C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 do  set /P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%%x=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Введи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%%x: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0" y="594846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Замечания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командах цикла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значения переменных окружения обычно не изменяются до его завершения Так, в   </a:t>
            </a: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примере «1)», при выводе значения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ЦИКЛЕ всегда будем получать 0, а после цикла -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верный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 55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можно изменить директивой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SETLOCAL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ENABLEDELAYEDEDPANSION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при этом вместо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%S%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писать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!S!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AutoShape 2" descr="\forall "/>
          <p:cNvSpPr>
            <a:spLocks noChangeAspect="1" noChangeArrowheads="1"/>
          </p:cNvSpPr>
          <p:nvPr/>
        </p:nvSpPr>
        <p:spPr bwMode="auto">
          <a:xfrm>
            <a:off x="406117" y="176191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22" name="Группа 121"/>
          <p:cNvGrpSpPr/>
          <p:nvPr/>
        </p:nvGrpSpPr>
        <p:grpSpPr>
          <a:xfrm>
            <a:off x="231207" y="290402"/>
            <a:ext cx="2891946" cy="5327310"/>
            <a:chOff x="231207" y="290402"/>
            <a:chExt cx="2891946" cy="5327310"/>
          </a:xfrm>
        </p:grpSpPr>
        <p:cxnSp>
          <p:nvCxnSpPr>
            <p:cNvPr id="18" name="Прямая со стрелкой 17"/>
            <p:cNvCxnSpPr>
              <a:stCxn id="23" idx="2"/>
              <a:endCxn id="9" idx="0"/>
            </p:cNvCxnSpPr>
            <p:nvPr/>
          </p:nvCxnSpPr>
          <p:spPr>
            <a:xfrm>
              <a:off x="1677182" y="2343199"/>
              <a:ext cx="0" cy="35431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7" name="Группа 106"/>
            <p:cNvGrpSpPr/>
            <p:nvPr/>
          </p:nvGrpSpPr>
          <p:grpSpPr>
            <a:xfrm>
              <a:off x="231207" y="290402"/>
              <a:ext cx="2891946" cy="5327310"/>
              <a:chOff x="231207" y="290402"/>
              <a:chExt cx="2891946" cy="532731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231207" y="290402"/>
                <a:ext cx="28919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Блок-схема </a:t>
                </a:r>
                <a:r>
                  <a:rPr lang="en-US" b="1" dirty="0" err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foreach</a:t>
                </a:r>
                <a:r>
                  <a:rPr lang="en-US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-</a:t>
                </a:r>
                <a:r>
                  <a:rPr lang="ru-RU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цикла</a:t>
                </a:r>
                <a:endParaRPr lang="ru-RU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6" name="Блок-схема: данные 5"/>
              <p:cNvSpPr/>
              <p:nvPr/>
            </p:nvSpPr>
            <p:spPr>
              <a:xfrm>
                <a:off x="830377" y="1197730"/>
                <a:ext cx="1693608" cy="487273"/>
              </a:xfrm>
              <a:prstGeom prst="flowChartInputOutpu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600" dirty="0" smtClean="0">
                    <a:solidFill>
                      <a:schemeClr val="tx1"/>
                    </a:solidFill>
                  </a:rPr>
                  <a:t>Ввод данных</a:t>
                </a:r>
                <a:endParaRPr lang="ru-RU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Блок-схема: знак завершения 6"/>
              <p:cNvSpPr/>
              <p:nvPr/>
            </p:nvSpPr>
            <p:spPr>
              <a:xfrm>
                <a:off x="1132697" y="689649"/>
                <a:ext cx="1088967" cy="274320"/>
              </a:xfrm>
              <a:prstGeom prst="flowChartTermina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600" dirty="0" smtClean="0">
                    <a:solidFill>
                      <a:schemeClr val="tx1"/>
                    </a:solidFill>
                  </a:rPr>
                  <a:t>Начало</a:t>
                </a:r>
                <a:endParaRPr lang="ru-RU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Блок-схема: процесс 8"/>
              <p:cNvSpPr/>
              <p:nvPr/>
            </p:nvSpPr>
            <p:spPr>
              <a:xfrm>
                <a:off x="406117" y="2697514"/>
                <a:ext cx="2542130" cy="1217210"/>
              </a:xfrm>
              <a:prstGeom prst="flowChartProcess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600" dirty="0" smtClean="0">
                    <a:solidFill>
                      <a:schemeClr val="tx1"/>
                    </a:solidFill>
                  </a:rPr>
                  <a:t>Выполняемые инструкции для очередного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p</a:t>
                </a:r>
                <a:r>
                  <a:rPr lang="en-US" sz="1600" dirty="0" smtClean="0">
                    <a:solidFill>
                      <a:schemeClr val="tx1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rPr>
                  <a:t>∈{</a:t>
                </a:r>
                <a:r>
                  <a:rPr lang="en-US" sz="1600" dirty="0">
                    <a:solidFill>
                      <a:schemeClr val="tx1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rPr>
                  <a:t>X</a:t>
                </a:r>
                <a:r>
                  <a:rPr lang="en-US" sz="1600" dirty="0" smtClean="0">
                    <a:solidFill>
                      <a:schemeClr val="tx1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rPr>
                  <a:t>}</a:t>
                </a:r>
              </a:p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p </a:t>
                </a:r>
                <a:r>
                  <a:rPr lang="ru-RU" sz="1600" dirty="0" smtClean="0">
                    <a:solidFill>
                      <a:schemeClr val="tx1"/>
                    </a:solidFill>
                  </a:rPr>
                  <a:t>поочередно принимает все значения множества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X</a:t>
                </a:r>
                <a:endParaRPr lang="ru-RU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Блок-схема: данные 10"/>
              <p:cNvSpPr/>
              <p:nvPr/>
            </p:nvSpPr>
            <p:spPr>
              <a:xfrm>
                <a:off x="546505" y="4508909"/>
                <a:ext cx="2085403" cy="529680"/>
              </a:xfrm>
              <a:prstGeom prst="flowChartInputOutpu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600" dirty="0" smtClean="0">
                    <a:solidFill>
                      <a:schemeClr val="tx1"/>
                    </a:solidFill>
                  </a:rPr>
                  <a:t>Вывод результатов</a:t>
                </a:r>
                <a:endParaRPr lang="ru-RU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Блок-схема: знак завершения 11"/>
              <p:cNvSpPr/>
              <p:nvPr/>
            </p:nvSpPr>
            <p:spPr>
              <a:xfrm>
                <a:off x="1036550" y="5343392"/>
                <a:ext cx="1088967" cy="274320"/>
              </a:xfrm>
              <a:prstGeom prst="flowChartTermina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600" dirty="0" smtClean="0">
                    <a:solidFill>
                      <a:schemeClr val="tx1"/>
                    </a:solidFill>
                  </a:rPr>
                  <a:t>Конец </a:t>
                </a:r>
                <a:endParaRPr lang="ru-RU" sz="16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" name="Прямая со стрелкой 13"/>
              <p:cNvCxnSpPr>
                <a:stCxn id="7" idx="2"/>
                <a:endCxn id="6" idx="1"/>
              </p:cNvCxnSpPr>
              <p:nvPr/>
            </p:nvCxnSpPr>
            <p:spPr>
              <a:xfrm>
                <a:off x="1677181" y="963969"/>
                <a:ext cx="0" cy="23376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 стрелкой 14"/>
              <p:cNvCxnSpPr>
                <a:stCxn id="6" idx="4"/>
                <a:endCxn id="23" idx="0"/>
              </p:cNvCxnSpPr>
              <p:nvPr/>
            </p:nvCxnSpPr>
            <p:spPr>
              <a:xfrm>
                <a:off x="1677181" y="1685003"/>
                <a:ext cx="1" cy="28032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 стрелкой 29"/>
              <p:cNvCxnSpPr>
                <a:stCxn id="11" idx="4"/>
                <a:endCxn id="12" idx="0"/>
              </p:cNvCxnSpPr>
              <p:nvPr/>
            </p:nvCxnSpPr>
            <p:spPr>
              <a:xfrm flipH="1">
                <a:off x="1581034" y="5038589"/>
                <a:ext cx="8173" cy="30480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36"/>
              <p:cNvSpPr txBox="1"/>
              <p:nvPr/>
            </p:nvSpPr>
            <p:spPr>
              <a:xfrm>
                <a:off x="1650360" y="2296083"/>
                <a:ext cx="4235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да</a:t>
                </a:r>
                <a:endParaRPr lang="ru-RU" dirty="0"/>
              </a:p>
            </p:txBody>
          </p:sp>
          <p:sp>
            <p:nvSpPr>
              <p:cNvPr id="23" name="Блок-схема: подготовка 22"/>
              <p:cNvSpPr/>
              <p:nvPr/>
            </p:nvSpPr>
            <p:spPr>
              <a:xfrm>
                <a:off x="847511" y="1965326"/>
                <a:ext cx="1659341" cy="377873"/>
              </a:xfrm>
              <a:prstGeom prst="flowChartPreparation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rPr>
                  <a:t>∀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p</a:t>
                </a:r>
                <a:r>
                  <a:rPr lang="en-US" sz="1600" dirty="0" smtClean="0">
                    <a:solidFill>
                      <a:schemeClr val="tx1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</a:rPr>
                  <a:t>∈{X}</a:t>
                </a:r>
                <a:endParaRPr lang="ru-RU" sz="16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7" name="Соединительная линия уступом 56"/>
              <p:cNvCxnSpPr>
                <a:stCxn id="23" idx="3"/>
                <a:endCxn id="11" idx="1"/>
              </p:cNvCxnSpPr>
              <p:nvPr/>
            </p:nvCxnSpPr>
            <p:spPr>
              <a:xfrm flipH="1">
                <a:off x="1589207" y="2154263"/>
                <a:ext cx="917645" cy="2354646"/>
              </a:xfrm>
              <a:prstGeom prst="bentConnector4">
                <a:avLst>
                  <a:gd name="adj1" fmla="val -62959"/>
                  <a:gd name="adj2" fmla="val 88962"/>
                </a:avLst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Соединительная линия уступом 68"/>
              <p:cNvCxnSpPr>
                <a:stCxn id="9" idx="1"/>
                <a:endCxn id="23" idx="1"/>
              </p:cNvCxnSpPr>
              <p:nvPr/>
            </p:nvCxnSpPr>
            <p:spPr>
              <a:xfrm rot="10800000" flipH="1">
                <a:off x="406117" y="2154263"/>
                <a:ext cx="441394" cy="1151856"/>
              </a:xfrm>
              <a:prstGeom prst="bentConnector3">
                <a:avLst>
                  <a:gd name="adj1" fmla="val -34840"/>
                </a:avLst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9" name="TextBox 108"/>
          <p:cNvSpPr txBox="1"/>
          <p:nvPr/>
        </p:nvSpPr>
        <p:spPr>
          <a:xfrm>
            <a:off x="3289099" y="355776"/>
            <a:ext cx="3432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Блок-схема цикла со счетчиком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0" name="Блок-схема: данные 109"/>
          <p:cNvSpPr/>
          <p:nvPr/>
        </p:nvSpPr>
        <p:spPr>
          <a:xfrm>
            <a:off x="3924500" y="1428952"/>
            <a:ext cx="1724245" cy="487273"/>
          </a:xfrm>
          <a:prstGeom prst="flowChartInputOutp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Ввод данных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1" name="Блок-схема: знак завершения 110"/>
          <p:cNvSpPr/>
          <p:nvPr/>
        </p:nvSpPr>
        <p:spPr>
          <a:xfrm>
            <a:off x="4232289" y="906322"/>
            <a:ext cx="1108666" cy="27432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Начало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2" name="Блок-схема: процесс 111"/>
          <p:cNvSpPr/>
          <p:nvPr/>
        </p:nvSpPr>
        <p:spPr>
          <a:xfrm>
            <a:off x="3529894" y="2689724"/>
            <a:ext cx="2513459" cy="533961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Выполняемые инструкции для очередного </a:t>
            </a:r>
            <a:r>
              <a:rPr lang="en-US" sz="1600" dirty="0" smtClean="0">
                <a:solidFill>
                  <a:schemeClr val="tx1"/>
                </a:solidFill>
              </a:rPr>
              <a:t>p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3" name="Блок-схема: данные 112"/>
          <p:cNvSpPr/>
          <p:nvPr/>
        </p:nvSpPr>
        <p:spPr>
          <a:xfrm>
            <a:off x="3718972" y="4653210"/>
            <a:ext cx="2123127" cy="529680"/>
          </a:xfrm>
          <a:prstGeom prst="flowChartInputOutp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Вывод результатов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4" name="Блок-схема: знак завершения 113"/>
          <p:cNvSpPr/>
          <p:nvPr/>
        </p:nvSpPr>
        <p:spPr>
          <a:xfrm>
            <a:off x="4232289" y="5462930"/>
            <a:ext cx="1108666" cy="27432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Конец 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115" name="Прямая со стрелкой 114"/>
          <p:cNvCxnSpPr>
            <a:stCxn id="111" idx="2"/>
            <a:endCxn id="110" idx="1"/>
          </p:cNvCxnSpPr>
          <p:nvPr/>
        </p:nvCxnSpPr>
        <p:spPr>
          <a:xfrm>
            <a:off x="4786622" y="1180642"/>
            <a:ext cx="1" cy="24831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 стрелкой 115"/>
          <p:cNvCxnSpPr>
            <a:stCxn id="110" idx="4"/>
            <a:endCxn id="119" idx="0"/>
          </p:cNvCxnSpPr>
          <p:nvPr/>
        </p:nvCxnSpPr>
        <p:spPr>
          <a:xfrm>
            <a:off x="4786623" y="1916225"/>
            <a:ext cx="0" cy="21651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 стрелкой 116"/>
          <p:cNvCxnSpPr>
            <a:stCxn id="113" idx="4"/>
            <a:endCxn id="114" idx="0"/>
          </p:cNvCxnSpPr>
          <p:nvPr/>
        </p:nvCxnSpPr>
        <p:spPr>
          <a:xfrm>
            <a:off x="4780536" y="5182890"/>
            <a:ext cx="6086" cy="28004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5549556" y="1953627"/>
            <a:ext cx="543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&gt;E</a:t>
            </a:r>
            <a:endParaRPr lang="ru-RU" dirty="0"/>
          </a:p>
        </p:txBody>
      </p:sp>
      <p:sp>
        <p:nvSpPr>
          <p:cNvPr id="119" name="Блок-схема: подготовка 118"/>
          <p:cNvSpPr/>
          <p:nvPr/>
        </p:nvSpPr>
        <p:spPr>
          <a:xfrm>
            <a:off x="3941944" y="2132739"/>
            <a:ext cx="1689358" cy="377873"/>
          </a:xfrm>
          <a:prstGeom prst="flowChartPreparat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</a:t>
            </a:r>
            <a:r>
              <a:rPr lang="ru-RU" sz="1600" dirty="0" smtClean="0">
                <a:solidFill>
                  <a:schemeClr val="tx1"/>
                </a:solidFill>
              </a:rPr>
              <a:t>=</a:t>
            </a:r>
            <a:r>
              <a:rPr lang="en-US" sz="1600" dirty="0">
                <a:solidFill>
                  <a:schemeClr val="tx1"/>
                </a:solidFill>
              </a:rPr>
              <a:t>S</a:t>
            </a:r>
            <a:r>
              <a:rPr lang="ru-RU" sz="1600" dirty="0" smtClean="0">
                <a:solidFill>
                  <a:schemeClr val="tx1"/>
                </a:solidFill>
              </a:rPr>
              <a:t>,</a:t>
            </a:r>
            <a:r>
              <a:rPr lang="en-US" sz="1600" dirty="0" smtClean="0">
                <a:solidFill>
                  <a:schemeClr val="tx1"/>
                </a:solidFill>
              </a:rPr>
              <a:t> h</a:t>
            </a:r>
            <a:r>
              <a:rPr lang="ru-RU" sz="1600" dirty="0" smtClean="0">
                <a:solidFill>
                  <a:schemeClr val="tx1"/>
                </a:solidFill>
              </a:rPr>
              <a:t>,</a:t>
            </a:r>
            <a:r>
              <a:rPr lang="en-US" sz="1600" dirty="0" smtClean="0">
                <a:solidFill>
                  <a:schemeClr val="tx1"/>
                </a:solidFill>
              </a:rPr>
              <a:t> E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120" name="Соединительная линия уступом 119"/>
          <p:cNvCxnSpPr>
            <a:stCxn id="119" idx="3"/>
            <a:endCxn id="113" idx="1"/>
          </p:cNvCxnSpPr>
          <p:nvPr/>
        </p:nvCxnSpPr>
        <p:spPr>
          <a:xfrm flipH="1">
            <a:off x="4780536" y="2321676"/>
            <a:ext cx="850766" cy="2331534"/>
          </a:xfrm>
          <a:prstGeom prst="bentConnector4">
            <a:avLst>
              <a:gd name="adj1" fmla="val -72793"/>
              <a:gd name="adj2" fmla="val 80792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Соединительная линия уступом 120"/>
          <p:cNvCxnSpPr>
            <a:stCxn id="125" idx="1"/>
            <a:endCxn id="119" idx="1"/>
          </p:cNvCxnSpPr>
          <p:nvPr/>
        </p:nvCxnSpPr>
        <p:spPr>
          <a:xfrm rot="10800000">
            <a:off x="3941945" y="2321677"/>
            <a:ext cx="419787" cy="1315073"/>
          </a:xfrm>
          <a:prstGeom prst="bentConnector3">
            <a:avLst>
              <a:gd name="adj1" fmla="val 223764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Блок-схема: процесс 124"/>
          <p:cNvSpPr/>
          <p:nvPr/>
        </p:nvSpPr>
        <p:spPr>
          <a:xfrm>
            <a:off x="4361731" y="3478201"/>
            <a:ext cx="837611" cy="317096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p=</a:t>
            </a:r>
            <a:r>
              <a:rPr lang="en-US" sz="1600" dirty="0" err="1" smtClean="0">
                <a:solidFill>
                  <a:schemeClr val="tx1"/>
                </a:solidFill>
              </a:rPr>
              <a:t>p+h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126" name="Прямая со стрелкой 125"/>
          <p:cNvCxnSpPr>
            <a:stCxn id="119" idx="2"/>
            <a:endCxn id="112" idx="0"/>
          </p:cNvCxnSpPr>
          <p:nvPr/>
        </p:nvCxnSpPr>
        <p:spPr>
          <a:xfrm>
            <a:off x="4786623" y="2510612"/>
            <a:ext cx="1" cy="17911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 стрелкой 128"/>
          <p:cNvCxnSpPr>
            <a:stCxn id="112" idx="2"/>
            <a:endCxn id="125" idx="0"/>
          </p:cNvCxnSpPr>
          <p:nvPr/>
        </p:nvCxnSpPr>
        <p:spPr>
          <a:xfrm flipH="1">
            <a:off x="4780537" y="3223685"/>
            <a:ext cx="6087" cy="2545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41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1" grpId="0"/>
      <p:bldP spid="58" grpId="0"/>
      <p:bldP spid="59" grpId="0"/>
      <p:bldP spid="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9773" y="7366"/>
            <a:ext cx="2801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Практическая часть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0" y="612888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Файлы выполненных заданий выслать в мой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адрес: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LEOMTL@MAIL.RU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прикрепив к письму и указав в «Теме» ФИО, класс и подгруппу, например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Иванов Иван, 8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(в названии класса-подгруппы всё писать подряд и латиницей)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" y="4474300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Задание 1: Изменить программу на рис.1, чтобы, сохранив вид цикла, выводить все промежуточные числа Фибоначчи</a:t>
            </a:r>
            <a:endParaRPr lang="ru-RU" dirty="0"/>
          </a:p>
          <a:p>
            <a:r>
              <a:rPr lang="ru-RU" dirty="0"/>
              <a:t>Задание </a:t>
            </a:r>
            <a:r>
              <a:rPr lang="ru-RU" dirty="0" smtClean="0"/>
              <a:t>2: Найти сумму этих чисел Фибоначчи</a:t>
            </a:r>
          </a:p>
          <a:p>
            <a:r>
              <a:rPr lang="ru-RU" dirty="0"/>
              <a:t>Задание </a:t>
            </a:r>
            <a:r>
              <a:rPr lang="ru-RU" dirty="0" smtClean="0"/>
              <a:t>3: </a:t>
            </a:r>
            <a:r>
              <a:rPr lang="ru-RU" dirty="0"/>
              <a:t>Найти сумму </a:t>
            </a:r>
            <a:r>
              <a:rPr lang="ru-RU" dirty="0" smtClean="0"/>
              <a:t>отрезка от числа с номером </a:t>
            </a:r>
            <a:r>
              <a:rPr lang="en-US" dirty="0" smtClean="0"/>
              <a:t>k, </a:t>
            </a:r>
            <a:r>
              <a:rPr lang="ru-RU" dirty="0" smtClean="0"/>
              <a:t>до числа с номером </a:t>
            </a:r>
            <a:r>
              <a:rPr lang="en-US" dirty="0" smtClean="0"/>
              <a:t>P (</a:t>
            </a:r>
            <a:r>
              <a:rPr lang="ru-RU" dirty="0" smtClean="0"/>
              <a:t>подсказка: вычислить разность)</a:t>
            </a:r>
          </a:p>
          <a:p>
            <a:r>
              <a:rPr lang="ru-RU" dirty="0"/>
              <a:t>Задание </a:t>
            </a:r>
            <a:r>
              <a:rPr lang="ru-RU" dirty="0" smtClean="0"/>
              <a:t>4: Исправить ошибки в программе на рис.2, чтобы она правильно вычисляла значения</a:t>
            </a:r>
          </a:p>
          <a:p>
            <a:r>
              <a:rPr lang="ru-RU" dirty="0"/>
              <a:t>Задание </a:t>
            </a:r>
            <a:r>
              <a:rPr lang="ru-RU" dirty="0" smtClean="0"/>
              <a:t>5: Добавить в программу вычисление суммы цифр полученного числа</a:t>
            </a:r>
          </a:p>
          <a:p>
            <a:r>
              <a:rPr lang="ru-RU" dirty="0" smtClean="0"/>
              <a:t>Все задания рекомендуется представить в 2-х файлах: 1) задания 1-3  2) задания 4-5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88999" y="603730"/>
            <a:ext cx="343361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echo off</a:t>
            </a:r>
          </a:p>
          <a:p>
            <a:r>
              <a:rPr lang="en-US" b="1" dirty="0"/>
              <a:t>mode con </a:t>
            </a:r>
            <a:r>
              <a:rPr lang="en-US" b="1" dirty="0" err="1"/>
              <a:t>cp</a:t>
            </a:r>
            <a:r>
              <a:rPr lang="en-US" b="1" dirty="0"/>
              <a:t> select=1251</a:t>
            </a:r>
          </a:p>
          <a:p>
            <a:r>
              <a:rPr lang="en-US" b="1" dirty="0" err="1"/>
              <a:t>cls</a:t>
            </a:r>
            <a:endParaRPr lang="en-US" b="1" dirty="0"/>
          </a:p>
          <a:p>
            <a:r>
              <a:rPr lang="en-US" b="1" dirty="0" smtClean="0"/>
              <a:t>set </a:t>
            </a:r>
            <a:r>
              <a:rPr lang="en-US" b="1" dirty="0"/>
              <a:t>/a a=1, b=1</a:t>
            </a:r>
          </a:p>
          <a:p>
            <a:r>
              <a:rPr lang="en-US" b="1" dirty="0" err="1"/>
              <a:t>setlocal</a:t>
            </a:r>
            <a:r>
              <a:rPr lang="en-US" b="1" dirty="0"/>
              <a:t> </a:t>
            </a:r>
            <a:r>
              <a:rPr lang="en-US" b="1" dirty="0" err="1"/>
              <a:t>enabledelayedexpansion</a:t>
            </a:r>
            <a:endParaRPr lang="en-US" b="1" dirty="0"/>
          </a:p>
          <a:p>
            <a:r>
              <a:rPr lang="en-US" b="1" dirty="0"/>
              <a:t>for /L %%x in (1,1,10) do (</a:t>
            </a:r>
          </a:p>
          <a:p>
            <a:r>
              <a:rPr lang="en-US" b="1" dirty="0"/>
              <a:t>set /a c=</a:t>
            </a:r>
            <a:r>
              <a:rPr lang="en-US" b="1" dirty="0" err="1"/>
              <a:t>a+b,a</a:t>
            </a:r>
            <a:r>
              <a:rPr lang="en-US" b="1" dirty="0"/>
              <a:t>=</a:t>
            </a:r>
            <a:r>
              <a:rPr lang="en-US" b="1" dirty="0" err="1"/>
              <a:t>b,b</a:t>
            </a:r>
            <a:r>
              <a:rPr lang="en-US" b="1" dirty="0"/>
              <a:t>=c</a:t>
            </a:r>
          </a:p>
          <a:p>
            <a:r>
              <a:rPr lang="en-US" b="1" dirty="0"/>
              <a:t>)</a:t>
            </a:r>
          </a:p>
          <a:p>
            <a:r>
              <a:rPr lang="en-US" b="1" dirty="0"/>
              <a:t>echo %a%</a:t>
            </a:r>
          </a:p>
          <a:p>
            <a:r>
              <a:rPr lang="en-US" b="1" dirty="0" err="1"/>
              <a:t>endlocal</a:t>
            </a:r>
            <a:endParaRPr lang="en-US" b="1" dirty="0"/>
          </a:p>
          <a:p>
            <a:r>
              <a:rPr lang="en-US" b="1" dirty="0" smtClean="0"/>
              <a:t>Pause</a:t>
            </a:r>
          </a:p>
          <a:p>
            <a:endParaRPr lang="en-US" b="1" dirty="0" smtClean="0"/>
          </a:p>
          <a:p>
            <a:r>
              <a:rPr lang="ru-RU" b="1" dirty="0" smtClean="0"/>
              <a:t>                    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               Рис. 1</a:t>
            </a:r>
            <a:endParaRPr lang="en-US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355948"/>
            <a:ext cx="120988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Представленные  </a:t>
            </a:r>
            <a:r>
              <a:rPr lang="ru-RU" dirty="0"/>
              <a:t>ниже </a:t>
            </a:r>
            <a:r>
              <a:rPr lang="ru-RU" dirty="0" smtClean="0"/>
              <a:t>программы вычисляют 10-е число Фибоначчи и частное чисел </a:t>
            </a:r>
            <a:r>
              <a:rPr lang="en-US" dirty="0" smtClean="0"/>
              <a:t>A </a:t>
            </a:r>
            <a:r>
              <a:rPr lang="ru-RU" dirty="0" smtClean="0"/>
              <a:t>и </a:t>
            </a:r>
            <a:r>
              <a:rPr lang="en-US" dirty="0" smtClean="0"/>
              <a:t>B </a:t>
            </a:r>
            <a:r>
              <a:rPr lang="ru-RU" dirty="0" smtClean="0"/>
              <a:t>до </a:t>
            </a:r>
            <a:r>
              <a:rPr lang="en-US" dirty="0" smtClean="0"/>
              <a:t>N-</a:t>
            </a:r>
            <a:r>
              <a:rPr lang="ru-RU" dirty="0" err="1" smtClean="0"/>
              <a:t>го</a:t>
            </a:r>
            <a:r>
              <a:rPr lang="ru-RU" dirty="0" smtClean="0"/>
              <a:t> знака после запятой.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22800" y="592410"/>
            <a:ext cx="7391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echo</a:t>
            </a:r>
            <a:r>
              <a:rPr lang="ru-RU" b="1" dirty="0"/>
              <a:t> </a:t>
            </a:r>
            <a:r>
              <a:rPr lang="ru-RU" b="1" dirty="0" err="1"/>
              <a:t>off</a:t>
            </a:r>
            <a:endParaRPr lang="ru-RU" b="1" dirty="0"/>
          </a:p>
          <a:p>
            <a:r>
              <a:rPr lang="ru-RU" b="1" dirty="0" err="1"/>
              <a:t>mode</a:t>
            </a:r>
            <a:r>
              <a:rPr lang="ru-RU" b="1" dirty="0"/>
              <a:t> </a:t>
            </a:r>
            <a:r>
              <a:rPr lang="ru-RU" b="1" dirty="0" err="1"/>
              <a:t>con</a:t>
            </a:r>
            <a:r>
              <a:rPr lang="ru-RU" b="1" dirty="0"/>
              <a:t> </a:t>
            </a:r>
            <a:r>
              <a:rPr lang="ru-RU" b="1" dirty="0" err="1"/>
              <a:t>cp</a:t>
            </a:r>
            <a:r>
              <a:rPr lang="ru-RU" b="1" dirty="0"/>
              <a:t> </a:t>
            </a:r>
            <a:r>
              <a:rPr lang="ru-RU" b="1" dirty="0" err="1"/>
              <a:t>select</a:t>
            </a:r>
            <a:r>
              <a:rPr lang="ru-RU" b="1" dirty="0"/>
              <a:t>=1251</a:t>
            </a:r>
          </a:p>
          <a:p>
            <a:r>
              <a:rPr lang="ru-RU" b="1" dirty="0" err="1" smtClean="0"/>
              <a:t>cls</a:t>
            </a:r>
            <a:endParaRPr lang="ru-RU" b="1" dirty="0"/>
          </a:p>
          <a:p>
            <a:r>
              <a:rPr lang="ru-RU" b="1" dirty="0" err="1" smtClean="0"/>
              <a:t>setlocal</a:t>
            </a:r>
            <a:r>
              <a:rPr lang="ru-RU" b="1" dirty="0" smtClean="0"/>
              <a:t> </a:t>
            </a:r>
            <a:r>
              <a:rPr lang="ru-RU" b="1" dirty="0" err="1"/>
              <a:t>enabledelayedexpansion</a:t>
            </a:r>
            <a:endParaRPr lang="ru-RU" b="1" dirty="0"/>
          </a:p>
          <a:p>
            <a:r>
              <a:rPr lang="ru-RU" b="1" dirty="0" err="1"/>
              <a:t>for</a:t>
            </a:r>
            <a:r>
              <a:rPr lang="ru-RU" b="1" dirty="0"/>
              <a:t> %%x </a:t>
            </a:r>
            <a:r>
              <a:rPr lang="ru-RU" b="1" dirty="0" err="1"/>
              <a:t>in</a:t>
            </a:r>
            <a:r>
              <a:rPr lang="ru-RU" b="1" dirty="0"/>
              <a:t> (A B N) </a:t>
            </a:r>
            <a:r>
              <a:rPr lang="ru-RU" b="1" dirty="0" err="1"/>
              <a:t>do</a:t>
            </a:r>
            <a:r>
              <a:rPr lang="ru-RU" b="1" dirty="0"/>
              <a:t> </a:t>
            </a:r>
            <a:r>
              <a:rPr lang="ru-RU" b="1" dirty="0" err="1"/>
              <a:t>set</a:t>
            </a:r>
            <a:r>
              <a:rPr lang="ru-RU" b="1" dirty="0"/>
              <a:t> /p %%x=%%x:</a:t>
            </a:r>
          </a:p>
          <a:p>
            <a:r>
              <a:rPr lang="ru-RU" b="1" dirty="0" err="1"/>
              <a:t>set</a:t>
            </a:r>
            <a:r>
              <a:rPr lang="ru-RU" b="1" dirty="0"/>
              <a:t> /a c=A/B, A=(A%%B)*10</a:t>
            </a:r>
          </a:p>
          <a:p>
            <a:r>
              <a:rPr lang="ru-RU" b="1" dirty="0" err="1" smtClean="0"/>
              <a:t>set</a:t>
            </a:r>
            <a:r>
              <a:rPr lang="ru-RU" b="1" dirty="0" smtClean="0"/>
              <a:t> </a:t>
            </a:r>
            <a:r>
              <a:rPr lang="ru-RU" b="1" dirty="0"/>
              <a:t>S=%c%.</a:t>
            </a:r>
          </a:p>
          <a:p>
            <a:r>
              <a:rPr lang="ru-RU" b="1" dirty="0" err="1"/>
              <a:t>for</a:t>
            </a:r>
            <a:r>
              <a:rPr lang="ru-RU" b="1" dirty="0"/>
              <a:t> /L %%x </a:t>
            </a:r>
            <a:r>
              <a:rPr lang="ru-RU" b="1" dirty="0" err="1"/>
              <a:t>in</a:t>
            </a:r>
            <a:r>
              <a:rPr lang="ru-RU" b="1" dirty="0"/>
              <a:t> (1,1,N) </a:t>
            </a:r>
            <a:r>
              <a:rPr lang="ru-RU" b="1" dirty="0" err="1"/>
              <a:t>do</a:t>
            </a:r>
            <a:r>
              <a:rPr lang="ru-RU" b="1" dirty="0"/>
              <a:t> (</a:t>
            </a:r>
          </a:p>
          <a:p>
            <a:r>
              <a:rPr lang="ru-RU" b="1" dirty="0"/>
              <a:t> </a:t>
            </a:r>
            <a:r>
              <a:rPr lang="ru-RU" b="1" dirty="0" err="1"/>
              <a:t>set</a:t>
            </a:r>
            <a:r>
              <a:rPr lang="ru-RU" b="1" dirty="0"/>
              <a:t> /a c=A/B, A=A%%B*10</a:t>
            </a:r>
          </a:p>
          <a:p>
            <a:r>
              <a:rPr lang="ru-RU" b="1" dirty="0"/>
              <a:t> </a:t>
            </a:r>
            <a:r>
              <a:rPr lang="ru-RU" b="1" dirty="0" err="1"/>
              <a:t>set</a:t>
            </a:r>
            <a:r>
              <a:rPr lang="ru-RU" b="1" dirty="0"/>
              <a:t> S=%S%%c%</a:t>
            </a:r>
          </a:p>
          <a:p>
            <a:r>
              <a:rPr lang="ru-RU" b="1" dirty="0"/>
              <a:t>)</a:t>
            </a:r>
          </a:p>
          <a:p>
            <a:r>
              <a:rPr lang="ru-RU" b="1" dirty="0" err="1"/>
              <a:t>echo</a:t>
            </a:r>
            <a:r>
              <a:rPr lang="ru-RU" b="1" dirty="0"/>
              <a:t> %S%</a:t>
            </a:r>
          </a:p>
          <a:p>
            <a:r>
              <a:rPr lang="ru-RU" b="1" dirty="0" err="1"/>
              <a:t>endlocal</a:t>
            </a:r>
            <a:endParaRPr lang="ru-RU" b="1" dirty="0"/>
          </a:p>
          <a:p>
            <a:r>
              <a:rPr lang="en-US" b="1" dirty="0" smtClean="0"/>
              <a:t>P</a:t>
            </a:r>
            <a:r>
              <a:rPr lang="ru-RU" b="1" dirty="0" err="1" smtClean="0"/>
              <a:t>ause</a:t>
            </a:r>
            <a:r>
              <a:rPr lang="ru-RU" b="1" dirty="0"/>
              <a:t>                                                                                           Рис. </a:t>
            </a:r>
            <a:r>
              <a:rPr lang="ru-RU" b="1" dirty="0" smtClean="0"/>
              <a:t>2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4293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580</Words>
  <Application>Microsoft Office PowerPoint</Application>
  <PresentationFormat>Широкоэкранный</PresentationFormat>
  <Paragraphs>79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Yu Gothic</vt:lpstr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Левченко</dc:creator>
  <cp:lastModifiedBy>Олег Левченко</cp:lastModifiedBy>
  <cp:revision>43</cp:revision>
  <dcterms:created xsi:type="dcterms:W3CDTF">2020-04-04T13:41:30Z</dcterms:created>
  <dcterms:modified xsi:type="dcterms:W3CDTF">2020-04-20T06:16:23Z</dcterms:modified>
</cp:coreProperties>
</file>