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F1A5-9DE6-4737-9B1A-AEB8ECB164A7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C24E-04CE-4DD3-912D-7E5D399F8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83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F1A5-9DE6-4737-9B1A-AEB8ECB164A7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C24E-04CE-4DD3-912D-7E5D399F8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800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F1A5-9DE6-4737-9B1A-AEB8ECB164A7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C24E-04CE-4DD3-912D-7E5D399F8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83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F1A5-9DE6-4737-9B1A-AEB8ECB164A7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C24E-04CE-4DD3-912D-7E5D399F8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64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F1A5-9DE6-4737-9B1A-AEB8ECB164A7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C24E-04CE-4DD3-912D-7E5D399F8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224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F1A5-9DE6-4737-9B1A-AEB8ECB164A7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C24E-04CE-4DD3-912D-7E5D399F8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070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F1A5-9DE6-4737-9B1A-AEB8ECB164A7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C24E-04CE-4DD3-912D-7E5D399F8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47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F1A5-9DE6-4737-9B1A-AEB8ECB164A7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C24E-04CE-4DD3-912D-7E5D399F8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953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F1A5-9DE6-4737-9B1A-AEB8ECB164A7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C24E-04CE-4DD3-912D-7E5D399F8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39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F1A5-9DE6-4737-9B1A-AEB8ECB164A7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C24E-04CE-4DD3-912D-7E5D399F8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455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F1A5-9DE6-4737-9B1A-AEB8ECB164A7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C24E-04CE-4DD3-912D-7E5D399F8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58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8F1A5-9DE6-4737-9B1A-AEB8ECB164A7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FC24E-04CE-4DD3-912D-7E5D399F8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12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kpolyakov.spb.ru/cms/files/ege-xls/9-228.xl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5959" y="185730"/>
            <a:ext cx="11860082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ЕГЭ. Задание №9. Обработка числовой информации в </a:t>
            </a:r>
            <a:r>
              <a:rPr lang="en-US" alt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Excel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Пример:</a:t>
            </a:r>
            <a:r>
              <a:rPr lang="ru-RU" altLang="ru-RU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разбор задания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 7355. 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файле 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9-228.xls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 каждой строке записаны шесть натуральных чисел. Назовём ячейку таблицы интересной, если выполняются следующие условия:</a:t>
            </a:r>
            <a:endParaRPr kumimoji="0" lang="ru-RU" alt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число в ячейке больше не встречается в данной строке;</a:t>
            </a:r>
            <a:endParaRPr kumimoji="0" lang="ru-RU" alt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число в ячейке встречается в своем столбце, включая данную ячейку, менее 170 раз.</a:t>
            </a:r>
            <a:endParaRPr kumimoji="0" lang="ru-RU" alt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Найти число строк таблицы, где от 1 до 4 таких ячеек. (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 11445)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1.Анализ вычислительной сложности задачи</a:t>
            </a:r>
            <a:endParaRPr kumimoji="0" lang="ru-RU" alt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количество строк таблицы данных </a:t>
            </a:r>
            <a:r>
              <a:rPr kumimoji="0" lang="en-US" alt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ru-RU" alt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=16000;  2) количество чисел в строке </a:t>
            </a:r>
            <a:r>
              <a:rPr kumimoji="0" lang="en-US" alt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ru-RU" alt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=6 </a:t>
            </a:r>
            <a:r>
              <a:rPr kumimoji="0" lang="en-US" alt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(см. 9-228</a:t>
            </a:r>
            <a:r>
              <a:rPr kumimoji="0" lang="en-US" alt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en-US" alt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xls</a:t>
            </a:r>
            <a:r>
              <a:rPr kumimoji="0" lang="en-US" alt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ru-RU" alt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Просто</a:t>
            </a:r>
            <a:r>
              <a:rPr lang="ru-RU" alt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kumimoji="0" lang="ru-RU" alt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решение </a:t>
            </a:r>
            <a:r>
              <a:rPr kumimoji="0" lang="ru-RU" alt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ru-RU" alt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применить СЧЕТЕСЛИ в каждой ячейке по строкам и столбцам.</a:t>
            </a:r>
            <a:r>
              <a:rPr kumimoji="0" lang="ru-RU" alt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</a:t>
            </a:r>
            <a:r>
              <a:rPr kumimoji="0" lang="ru-RU" alt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 требует: </a:t>
            </a:r>
            <a:r>
              <a:rPr kumimoji="0" lang="en-US" alt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ru-RU" altLang="ru-RU" sz="2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ru-RU" alt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·</a:t>
            </a:r>
            <a:r>
              <a:rPr kumimoji="0" lang="en-US" alt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ru-RU" alt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kumimoji="0" lang="en-US" alt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ru-RU" alt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·</a:t>
            </a:r>
            <a:r>
              <a:rPr kumimoji="0" lang="en-US" alt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ru-RU" altLang="ru-RU" sz="2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ru-RU" alt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операций и еще </a:t>
            </a:r>
            <a:r>
              <a:rPr kumimoji="0" lang="ru-RU" alt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ru-RU" alt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·</a:t>
            </a:r>
            <a:r>
              <a:rPr kumimoji="0" lang="en-US" alt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ru-RU" alt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столбцов для частот (ниже-примеры с формулами):</a:t>
            </a:r>
            <a:endParaRPr kumimoji="0" lang="ru-RU" alt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126" y="3848272"/>
            <a:ext cx="11583747" cy="226328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3417" y="5756565"/>
            <a:ext cx="2887679" cy="35498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548042" y="6111551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Рис.1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04896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6386" y="151552"/>
            <a:ext cx="10655207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Проверка выполнения условия «интересности» ячейки (пример формулы):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011" y="690817"/>
            <a:ext cx="10386245" cy="178399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5659" y="2872370"/>
            <a:ext cx="118958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Подсчет количества строк по условию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(число операций=сумма строки: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m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·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+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подсчет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): </a:t>
            </a:r>
            <a:endParaRPr lang="ru-RU" sz="24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6564" y="3334035"/>
            <a:ext cx="7514437" cy="174979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93306" y="5250195"/>
            <a:ext cx="11843657" cy="1354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Всего операций: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24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ru-RU" sz="24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=1.536·10</a:t>
            </a:r>
            <a:r>
              <a:rPr lang="ru-RU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+5.76·10</a:t>
            </a:r>
            <a:r>
              <a:rPr lang="ru-RU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+9.6·10</a:t>
            </a:r>
            <a:r>
              <a:rPr lang="ru-RU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+1.6·10</a:t>
            </a:r>
            <a:r>
              <a:rPr lang="ru-RU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1.54·10</a:t>
            </a:r>
            <a:r>
              <a:rPr lang="ru-RU" sz="24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2-х ядерном компьютере </a:t>
            </a:r>
            <a:r>
              <a:rPr lang="ru-RU" sz="24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частотой 1.7 ГГц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Python-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вычисления займут 20-40 минут!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Из формулы видно, что больше всего времени занимает вычисление частот.</a:t>
            </a:r>
            <a:endParaRPr lang="ru-RU" sz="2400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5165488" y="2424940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Рис.2 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672174" y="4465282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Рис.3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841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5508" y="226406"/>
            <a:ext cx="11685039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2.Решение задачи с использованием метода счетчиков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таблицы видно, что в исходных данных все числа натуральные и &lt;100, а потому 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можно 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воспользоваться счетчиками 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частот для чисел 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1 до 99 в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каждом столбце:</a:t>
            </a:r>
            <a:endParaRPr lang="ru-RU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733" t="4979"/>
          <a:stretch/>
        </p:blipFill>
        <p:spPr>
          <a:xfrm>
            <a:off x="155508" y="1475495"/>
            <a:ext cx="11791604" cy="223934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9026" y="3619951"/>
            <a:ext cx="117916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Рис.4. </a:t>
            </a:r>
            <a:r>
              <a:rPr lang="ru-RU" sz="24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Слева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таблица счетчиков, остальные две – быстрые аналоги таблицы на Рис.1.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24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правой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таблицы количество операций в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 меньше, чем в примере на Рис. 1.</a:t>
            </a:r>
            <a:endParaRPr lang="ru-RU" sz="2400" b="1" dirty="0"/>
          </a:p>
          <a:p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(здесь аргументы у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getValue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(r, c)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r, c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номер строки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столбца, откуда берем значение).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47816" y="6027003"/>
            <a:ext cx="111407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Вывод:</a:t>
            </a:r>
            <a:r>
              <a:rPr lang="ru-RU" sz="24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Комбинация «</a:t>
            </a:r>
            <a:r>
              <a:rPr lang="ru-RU" sz="2400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счетчики+ВПР</a:t>
            </a:r>
            <a:r>
              <a:rPr lang="ru-RU" sz="24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en-US" sz="24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ускорит алгоритм в </a:t>
            </a:r>
            <a:r>
              <a:rPr lang="en-US" sz="2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2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/100</a:t>
            </a:r>
            <a:r>
              <a:rPr lang="en-US" sz="2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=160</a:t>
            </a:r>
            <a:r>
              <a:rPr lang="en-US" sz="24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раз,</a:t>
            </a:r>
          </a:p>
          <a:p>
            <a:pPr algn="ctr"/>
            <a:r>
              <a:rPr lang="ru-RU" sz="24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24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комбинация «</a:t>
            </a:r>
            <a:r>
              <a:rPr lang="ru-RU" sz="2400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счетчики+функция</a:t>
            </a:r>
            <a:r>
              <a:rPr lang="ru-RU" sz="24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getValue</a:t>
            </a:r>
            <a:r>
              <a:rPr lang="ru-RU" sz="24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en-US" sz="24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в </a:t>
            </a:r>
            <a:r>
              <a:rPr lang="en-US" sz="2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n=160</a:t>
            </a:r>
            <a:r>
              <a:rPr lang="ru-RU" sz="2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</a:t>
            </a:r>
            <a:r>
              <a:rPr lang="en-US" sz="24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раз!</a:t>
            </a:r>
            <a:endParaRPr lang="ru-RU" sz="2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4831571"/>
            <a:ext cx="12192000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b="1" dirty="0" smtClean="0"/>
              <a:t>   </a:t>
            </a:r>
            <a:r>
              <a:rPr lang="en-US" sz="2400" b="1" dirty="0" smtClean="0"/>
              <a:t>Function</a:t>
            </a:r>
            <a:r>
              <a:rPr lang="en-US" sz="2400" dirty="0" smtClean="0"/>
              <a:t> </a:t>
            </a:r>
            <a:r>
              <a:rPr lang="en-US" sz="2400" dirty="0" err="1" smtClean="0"/>
              <a:t>getValue</a:t>
            </a:r>
            <a:r>
              <a:rPr lang="en-US" sz="2400" dirty="0" smtClean="0"/>
              <a:t>(r, c) ‘</a:t>
            </a:r>
            <a:r>
              <a:rPr lang="ru-RU" sz="2400" dirty="0" smtClean="0"/>
              <a:t>эта поль</a:t>
            </a:r>
            <a:r>
              <a:rPr lang="ru-RU" sz="2400" dirty="0"/>
              <a:t>з</a:t>
            </a:r>
            <a:r>
              <a:rPr lang="ru-RU" sz="2400" dirty="0" smtClean="0"/>
              <a:t>овательская функция заполняет таблицы частот на Рис.1</a:t>
            </a:r>
            <a:endParaRPr lang="en-US" sz="2400" dirty="0" smtClean="0"/>
          </a:p>
          <a:p>
            <a:r>
              <a:rPr lang="ru-RU" sz="2400" dirty="0" smtClean="0"/>
              <a:t>      </a:t>
            </a:r>
            <a:r>
              <a:rPr lang="en-US" sz="2400" dirty="0" err="1" smtClean="0"/>
              <a:t>getValue</a:t>
            </a:r>
            <a:r>
              <a:rPr lang="en-US" sz="2400" dirty="0" smtClean="0"/>
              <a:t> = Cells(r, c)   ‘</a:t>
            </a:r>
            <a:r>
              <a:rPr lang="ru-RU" sz="2400" dirty="0" smtClean="0"/>
              <a:t>при упорядоченной таблице счетчиков за </a:t>
            </a:r>
            <a:r>
              <a:rPr lang="en-US" sz="2400" b="1" i="1" dirty="0" smtClean="0"/>
              <a:t>O</a:t>
            </a:r>
            <a:r>
              <a:rPr lang="en-US" sz="2400" b="1" dirty="0" smtClean="0"/>
              <a:t>(1)</a:t>
            </a:r>
            <a:r>
              <a:rPr lang="ru-RU" sz="2400" dirty="0" smtClean="0"/>
              <a:t> для каждого числа</a:t>
            </a:r>
            <a:endParaRPr lang="en-US" sz="2400" dirty="0" smtClean="0"/>
          </a:p>
          <a:p>
            <a:r>
              <a:rPr lang="ru-RU" sz="2400" b="1" dirty="0" smtClean="0"/>
              <a:t>   </a:t>
            </a:r>
            <a:r>
              <a:rPr lang="en-US" sz="2400" b="1" dirty="0" smtClean="0"/>
              <a:t>End Function</a:t>
            </a:r>
            <a:r>
              <a:rPr lang="ru-RU" sz="2400" b="1" dirty="0" smtClean="0"/>
              <a:t>               </a:t>
            </a:r>
            <a:r>
              <a:rPr lang="en-US" sz="2400" dirty="0" smtClean="0"/>
              <a:t>‘(</a:t>
            </a:r>
            <a:r>
              <a:rPr lang="ru-RU" sz="2400" dirty="0" smtClean="0"/>
              <a:t>у ВПР</a:t>
            </a:r>
            <a:r>
              <a:rPr lang="en-US" sz="2400" dirty="0" smtClean="0"/>
              <a:t> </a:t>
            </a:r>
            <a:r>
              <a:rPr lang="ru-RU" sz="2400" dirty="0" smtClean="0"/>
              <a:t>каждое число потребует «число счетчиков» (</a:t>
            </a:r>
            <a:r>
              <a:rPr lang="en-US" sz="2400" dirty="0" smtClean="0"/>
              <a:t>~</a:t>
            </a:r>
            <a:r>
              <a:rPr lang="ru-RU" sz="2400" dirty="0" smtClean="0"/>
              <a:t>100) операций</a:t>
            </a:r>
            <a:r>
              <a:rPr lang="en-US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5200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399</Words>
  <Application>Microsoft Office PowerPoint</Application>
  <PresentationFormat>Широкоэкранный</PresentationFormat>
  <Paragraphs>28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leomtl</dc:creator>
  <cp:lastModifiedBy>Олег Левченко</cp:lastModifiedBy>
  <cp:revision>15</cp:revision>
  <dcterms:created xsi:type="dcterms:W3CDTF">2024-04-07T09:27:17Z</dcterms:created>
  <dcterms:modified xsi:type="dcterms:W3CDTF">2024-04-07T19:22:44Z</dcterms:modified>
</cp:coreProperties>
</file>