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34188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41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90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12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17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74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127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8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79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567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40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30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27CF4-C6C0-4A80-B253-0416D4004893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797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Группа 156"/>
          <p:cNvGrpSpPr/>
          <p:nvPr/>
        </p:nvGrpSpPr>
        <p:grpSpPr>
          <a:xfrm>
            <a:off x="166670" y="86968"/>
            <a:ext cx="4531946" cy="6628161"/>
            <a:chOff x="1680" y="75854"/>
            <a:chExt cx="4531946" cy="6454483"/>
          </a:xfrm>
        </p:grpSpPr>
        <p:grpSp>
          <p:nvGrpSpPr>
            <p:cNvPr id="153" name="Группа 152"/>
            <p:cNvGrpSpPr/>
            <p:nvPr/>
          </p:nvGrpSpPr>
          <p:grpSpPr>
            <a:xfrm>
              <a:off x="37828" y="107635"/>
              <a:ext cx="4495798" cy="6422702"/>
              <a:chOff x="37828" y="107635"/>
              <a:chExt cx="4495798" cy="6422702"/>
            </a:xfrm>
          </p:grpSpPr>
          <p:sp>
            <p:nvSpPr>
              <p:cNvPr id="10" name="Блок-схема: знак завершения 9"/>
              <p:cNvSpPr/>
              <p:nvPr/>
            </p:nvSpPr>
            <p:spPr>
              <a:xfrm>
                <a:off x="996040" y="107635"/>
                <a:ext cx="1453243" cy="314766"/>
              </a:xfrm>
              <a:prstGeom prst="flowChartTermina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Начало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Блок-схема: данные 10"/>
              <p:cNvSpPr/>
              <p:nvPr/>
            </p:nvSpPr>
            <p:spPr>
              <a:xfrm>
                <a:off x="525408" y="611707"/>
                <a:ext cx="2391113" cy="336750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Ввод </a:t>
                </a:r>
                <a:r>
                  <a:rPr lang="en-US" dirty="0" err="1" smtClean="0">
                    <a:solidFill>
                      <a:sysClr val="windowText" lastClr="000000"/>
                    </a:solidFill>
                  </a:rPr>
                  <a:t>mn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275896" y="2764211"/>
                <a:ext cx="2893531" cy="35831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A=2,B=3,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W=1000000, S=100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" name="Овал 18"/>
              <p:cNvSpPr/>
              <p:nvPr/>
            </p:nvSpPr>
            <p:spPr>
              <a:xfrm>
                <a:off x="1526719" y="3343027"/>
                <a:ext cx="391886" cy="3918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665909" y="3898127"/>
                <a:ext cx="2113506" cy="314891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C=A+B, A=B,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N</a:t>
                </a:r>
                <a:r>
                  <a:rPr lang="en-US" dirty="0"/>
                  <a:t>–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=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1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0" name="Прямоугольник 39"/>
              <p:cNvSpPr/>
              <p:nvPr/>
            </p:nvSpPr>
            <p:spPr>
              <a:xfrm>
                <a:off x="37828" y="4408962"/>
                <a:ext cx="3366276" cy="393317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B=C, C=C*W/A, D=C/W, P=C%%W 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0" name="Блок-схема: решение 19"/>
              <p:cNvSpPr/>
              <p:nvPr/>
            </p:nvSpPr>
            <p:spPr>
              <a:xfrm>
                <a:off x="891287" y="5503917"/>
                <a:ext cx="1665516" cy="734792"/>
              </a:xfrm>
              <a:prstGeom prst="flowChartDecision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N=0</a:t>
                </a:r>
                <a:endParaRPr lang="ru-RU" dirty="0">
                  <a:ln>
                    <a:solidFill>
                      <a:schemeClr val="tx1"/>
                    </a:solidFill>
                  </a:ln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4" name="Блок-схема: данные 43"/>
              <p:cNvSpPr/>
              <p:nvPr/>
            </p:nvSpPr>
            <p:spPr>
              <a:xfrm>
                <a:off x="2721154" y="5720988"/>
                <a:ext cx="1812472" cy="296071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</a:t>
                </a:r>
                <a:r>
                  <a:rPr lang="ru-RU" dirty="0">
                    <a:solidFill>
                      <a:sysClr val="windowText" lastClr="000000"/>
                    </a:solidFill>
                  </a:rPr>
                  <a:t>ы</a:t>
                </a:r>
                <a:r>
                  <a:rPr lang="ru-RU" dirty="0" smtClean="0">
                    <a:solidFill>
                      <a:sysClr val="windowText" lastClr="000000"/>
                    </a:solidFill>
                  </a:rPr>
                  <a:t>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S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5" name="Прямоугольник 44"/>
              <p:cNvSpPr/>
              <p:nvPr/>
            </p:nvSpPr>
            <p:spPr>
              <a:xfrm>
                <a:off x="662516" y="4965493"/>
                <a:ext cx="2116898" cy="351437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S=%S%   %D%</a:t>
                </a:r>
                <a:r>
                  <a:rPr lang="en-US" sz="2400" b="1" dirty="0" smtClean="0">
                    <a:solidFill>
                      <a:sysClr val="windowText" lastClr="000000"/>
                    </a:solidFill>
                  </a:rPr>
                  <a:t>.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%P%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3" name="Прямая со стрелкой 22"/>
              <p:cNvCxnSpPr>
                <a:stCxn id="10" idx="2"/>
                <a:endCxn id="11" idx="1"/>
              </p:cNvCxnSpPr>
              <p:nvPr/>
            </p:nvCxnSpPr>
            <p:spPr>
              <a:xfrm flipH="1">
                <a:off x="1720965" y="422401"/>
                <a:ext cx="1697" cy="189306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 стрелкой 49"/>
              <p:cNvCxnSpPr>
                <a:stCxn id="11" idx="4"/>
                <a:endCxn id="66" idx="1"/>
              </p:cNvCxnSpPr>
              <p:nvPr/>
            </p:nvCxnSpPr>
            <p:spPr>
              <a:xfrm flipH="1">
                <a:off x="1713088" y="948457"/>
                <a:ext cx="7877" cy="229218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 стрелкой 50"/>
              <p:cNvCxnSpPr>
                <a:stCxn id="12" idx="2"/>
                <a:endCxn id="19" idx="0"/>
              </p:cNvCxnSpPr>
              <p:nvPr/>
            </p:nvCxnSpPr>
            <p:spPr>
              <a:xfrm>
                <a:off x="1722662" y="3122526"/>
                <a:ext cx="0" cy="220501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 стрелкой 51"/>
              <p:cNvCxnSpPr>
                <a:stCxn id="19" idx="4"/>
                <a:endCxn id="39" idx="0"/>
              </p:cNvCxnSpPr>
              <p:nvPr/>
            </p:nvCxnSpPr>
            <p:spPr>
              <a:xfrm>
                <a:off x="1722662" y="3734913"/>
                <a:ext cx="0" cy="163214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 стрелкой 52"/>
              <p:cNvCxnSpPr>
                <a:stCxn id="39" idx="2"/>
                <a:endCxn id="40" idx="0"/>
              </p:cNvCxnSpPr>
              <p:nvPr/>
            </p:nvCxnSpPr>
            <p:spPr>
              <a:xfrm flipH="1">
                <a:off x="1720966" y="4213018"/>
                <a:ext cx="1696" cy="195944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 стрелкой 60"/>
              <p:cNvCxnSpPr>
                <a:stCxn id="44" idx="4"/>
                <a:endCxn id="91" idx="0"/>
              </p:cNvCxnSpPr>
              <p:nvPr/>
            </p:nvCxnSpPr>
            <p:spPr>
              <a:xfrm>
                <a:off x="3627390" y="6017059"/>
                <a:ext cx="0" cy="121393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 стрелкой 75"/>
              <p:cNvCxnSpPr>
                <a:stCxn id="40" idx="2"/>
                <a:endCxn id="45" idx="0"/>
              </p:cNvCxnSpPr>
              <p:nvPr/>
            </p:nvCxnSpPr>
            <p:spPr>
              <a:xfrm flipH="1">
                <a:off x="1720965" y="4802279"/>
                <a:ext cx="1" cy="163214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 стрелкой 76"/>
              <p:cNvCxnSpPr>
                <a:stCxn id="45" idx="2"/>
                <a:endCxn id="20" idx="0"/>
              </p:cNvCxnSpPr>
              <p:nvPr/>
            </p:nvCxnSpPr>
            <p:spPr>
              <a:xfrm>
                <a:off x="1720965" y="5316929"/>
                <a:ext cx="3080" cy="186988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 стрелкой 77"/>
              <p:cNvCxnSpPr>
                <a:stCxn id="20" idx="3"/>
                <a:endCxn id="44" idx="2"/>
              </p:cNvCxnSpPr>
              <p:nvPr/>
            </p:nvCxnSpPr>
            <p:spPr>
              <a:xfrm flipV="1">
                <a:off x="2556803" y="5869024"/>
                <a:ext cx="345598" cy="228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Соединительная линия уступом 80"/>
              <p:cNvCxnSpPr>
                <a:stCxn id="20" idx="1"/>
                <a:endCxn id="19" idx="2"/>
              </p:cNvCxnSpPr>
              <p:nvPr/>
            </p:nvCxnSpPr>
            <p:spPr>
              <a:xfrm rot="10800000" flipH="1">
                <a:off x="891287" y="3538972"/>
                <a:ext cx="635432" cy="2332342"/>
              </a:xfrm>
              <a:prstGeom prst="bentConnector3">
                <a:avLst>
                  <a:gd name="adj1" fmla="val -149299"/>
                </a:avLst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1" name="Блок-схема: знак завершения 90"/>
              <p:cNvSpPr/>
              <p:nvPr/>
            </p:nvSpPr>
            <p:spPr>
              <a:xfrm>
                <a:off x="2900768" y="6138452"/>
                <a:ext cx="1453243" cy="391885"/>
              </a:xfrm>
              <a:prstGeom prst="flowChartTermina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Конец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467543" y="5351656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да</a:t>
                </a:r>
                <a:endParaRPr lang="ru-RU" dirty="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509654" y="5391520"/>
                <a:ext cx="512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нет</a:t>
                </a:r>
                <a:endParaRPr lang="ru-RU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765704" y="4959771"/>
                <a:ext cx="14228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- лексически</a:t>
                </a:r>
                <a:endParaRPr lang="ru-RU" dirty="0"/>
              </a:p>
            </p:txBody>
          </p:sp>
          <p:sp>
            <p:nvSpPr>
              <p:cNvPr id="66" name="Блок-схема: данные 65"/>
              <p:cNvSpPr/>
              <p:nvPr/>
            </p:nvSpPr>
            <p:spPr>
              <a:xfrm>
                <a:off x="509654" y="1177675"/>
                <a:ext cx="2406868" cy="347391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mx 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82" name="Прямая со стрелкой 81"/>
              <p:cNvCxnSpPr>
                <a:stCxn id="66" idx="4"/>
                <a:endCxn id="95" idx="0"/>
              </p:cNvCxnSpPr>
              <p:nvPr/>
            </p:nvCxnSpPr>
            <p:spPr>
              <a:xfrm>
                <a:off x="1713088" y="1525067"/>
                <a:ext cx="0" cy="221495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5" name="Прямоугольник 94"/>
              <p:cNvSpPr/>
              <p:nvPr/>
            </p:nvSpPr>
            <p:spPr>
              <a:xfrm>
                <a:off x="403424" y="1746562"/>
                <a:ext cx="2619328" cy="314891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N=</a:t>
                </a:r>
                <a:r>
                  <a:rPr lang="en-US" dirty="0" err="1" smtClean="0">
                    <a:solidFill>
                      <a:sysClr val="windowText" lastClr="000000"/>
                    </a:solidFill>
                  </a:rPr>
                  <a:t>mn+mx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*%RANDOM%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03" name="Прямая со стрелкой 102"/>
              <p:cNvCxnSpPr>
                <a:stCxn id="95" idx="2"/>
                <a:endCxn id="124" idx="1"/>
              </p:cNvCxnSpPr>
              <p:nvPr/>
            </p:nvCxnSpPr>
            <p:spPr>
              <a:xfrm>
                <a:off x="1713088" y="2061453"/>
                <a:ext cx="0" cy="21002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4" name="Блок-схема: данные 123"/>
              <p:cNvSpPr/>
              <p:nvPr/>
            </p:nvSpPr>
            <p:spPr>
              <a:xfrm>
                <a:off x="806852" y="2271481"/>
                <a:ext cx="1812472" cy="296071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</a:t>
                </a:r>
                <a:r>
                  <a:rPr lang="ru-RU" dirty="0">
                    <a:solidFill>
                      <a:sysClr val="windowText" lastClr="000000"/>
                    </a:solidFill>
                  </a:rPr>
                  <a:t>ы</a:t>
                </a:r>
                <a:r>
                  <a:rPr lang="ru-RU" dirty="0" smtClean="0">
                    <a:solidFill>
                      <a:sysClr val="windowText" lastClr="000000"/>
                    </a:solidFill>
                  </a:rPr>
                  <a:t>вод </a:t>
                </a:r>
                <a:r>
                  <a:rPr lang="en-US" dirty="0">
                    <a:solidFill>
                      <a:sysClr val="windowText" lastClr="000000"/>
                    </a:solidFill>
                  </a:rPr>
                  <a:t>N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5" name="Прямая со стрелкой 124"/>
              <p:cNvCxnSpPr>
                <a:stCxn id="124" idx="4"/>
                <a:endCxn id="12" idx="0"/>
              </p:cNvCxnSpPr>
              <p:nvPr/>
            </p:nvCxnSpPr>
            <p:spPr>
              <a:xfrm>
                <a:off x="1713088" y="2567553"/>
                <a:ext cx="9574" cy="196658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5" name="Овал 154"/>
            <p:cNvSpPr/>
            <p:nvPr/>
          </p:nvSpPr>
          <p:spPr>
            <a:xfrm>
              <a:off x="1680" y="75854"/>
              <a:ext cx="604146" cy="60414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tx1"/>
                  </a:solidFill>
                </a:rPr>
                <a:t>1</a:t>
              </a:r>
              <a:endParaRPr lang="ru-RU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8" name="Группа 157"/>
          <p:cNvGrpSpPr/>
          <p:nvPr/>
        </p:nvGrpSpPr>
        <p:grpSpPr>
          <a:xfrm>
            <a:off x="4874777" y="95134"/>
            <a:ext cx="4195647" cy="6658687"/>
            <a:chOff x="5054843" y="-9981"/>
            <a:chExt cx="4195647" cy="6658687"/>
          </a:xfrm>
        </p:grpSpPr>
        <p:grpSp>
          <p:nvGrpSpPr>
            <p:cNvPr id="154" name="Группа 153"/>
            <p:cNvGrpSpPr/>
            <p:nvPr/>
          </p:nvGrpSpPr>
          <p:grpSpPr>
            <a:xfrm>
              <a:off x="5054843" y="14490"/>
              <a:ext cx="4195647" cy="6634216"/>
              <a:chOff x="5054843" y="14490"/>
              <a:chExt cx="4195647" cy="6634216"/>
            </a:xfrm>
          </p:grpSpPr>
          <p:sp>
            <p:nvSpPr>
              <p:cNvPr id="99" name="Блок-схема: знак завершения 98"/>
              <p:cNvSpPr/>
              <p:nvPr/>
            </p:nvSpPr>
            <p:spPr>
              <a:xfrm>
                <a:off x="6164385" y="14490"/>
                <a:ext cx="1453243" cy="293897"/>
              </a:xfrm>
              <a:prstGeom prst="flowChartTermina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Начало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Блок-схема: данные 99"/>
              <p:cNvSpPr/>
              <p:nvPr/>
            </p:nvSpPr>
            <p:spPr>
              <a:xfrm>
                <a:off x="5062661" y="620460"/>
                <a:ext cx="3656692" cy="345161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A (</a:t>
                </a:r>
                <a:r>
                  <a:rPr lang="ru-RU" dirty="0" smtClean="0">
                    <a:solidFill>
                      <a:sysClr val="windowText" lastClr="000000"/>
                    </a:solidFill>
                  </a:rPr>
                  <a:t>больше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100)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1" name="Прямоугольник 100"/>
              <p:cNvSpPr/>
              <p:nvPr/>
            </p:nvSpPr>
            <p:spPr>
              <a:xfrm>
                <a:off x="5980861" y="2230695"/>
                <a:ext cx="1812472" cy="33397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S=0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2" name="Овал 101"/>
              <p:cNvSpPr/>
              <p:nvPr/>
            </p:nvSpPr>
            <p:spPr>
              <a:xfrm>
                <a:off x="6691154" y="3340592"/>
                <a:ext cx="391886" cy="3918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4" name="Прямоугольник 103"/>
              <p:cNvSpPr/>
              <p:nvPr/>
            </p:nvSpPr>
            <p:spPr>
              <a:xfrm>
                <a:off x="5687571" y="3914219"/>
                <a:ext cx="2399052" cy="41673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C=A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%%B,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A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/=B,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S+=C 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6" name="Блок-схема: решение 105"/>
              <p:cNvSpPr/>
              <p:nvPr/>
            </p:nvSpPr>
            <p:spPr>
              <a:xfrm>
                <a:off x="6290332" y="5186584"/>
                <a:ext cx="1201348" cy="734792"/>
              </a:xfrm>
              <a:prstGeom prst="flowChartDecision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=0</a:t>
                </a:r>
                <a:endParaRPr lang="ru-RU" dirty="0">
                  <a:ln>
                    <a:solidFill>
                      <a:schemeClr val="tx1"/>
                    </a:solidFill>
                  </a:ln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7" name="Блок-схема: данные 106"/>
              <p:cNvSpPr/>
              <p:nvPr/>
            </p:nvSpPr>
            <p:spPr>
              <a:xfrm>
                <a:off x="7147276" y="5731288"/>
                <a:ext cx="1884559" cy="440872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</a:t>
                </a:r>
                <a:r>
                  <a:rPr lang="ru-RU" dirty="0">
                    <a:solidFill>
                      <a:sysClr val="windowText" lastClr="000000"/>
                    </a:solidFill>
                  </a:rPr>
                  <a:t>ы</a:t>
                </a:r>
                <a:r>
                  <a:rPr lang="ru-RU" dirty="0" smtClean="0">
                    <a:solidFill>
                      <a:sysClr val="windowText" lastClr="000000"/>
                    </a:solidFill>
                  </a:rPr>
                  <a:t>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S T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8" name="Прямоугольник 107"/>
              <p:cNvSpPr/>
              <p:nvPr/>
            </p:nvSpPr>
            <p:spPr>
              <a:xfrm>
                <a:off x="5980861" y="4539842"/>
                <a:ext cx="1812472" cy="42143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T=%T%%C%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09" name="Прямая со стрелкой 108"/>
              <p:cNvCxnSpPr>
                <a:stCxn id="99" idx="2"/>
                <a:endCxn id="100" idx="1"/>
              </p:cNvCxnSpPr>
              <p:nvPr/>
            </p:nvCxnSpPr>
            <p:spPr>
              <a:xfrm>
                <a:off x="6891007" y="308387"/>
                <a:ext cx="0" cy="312073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Прямая со стрелкой 109"/>
              <p:cNvCxnSpPr>
                <a:stCxn id="100" idx="4"/>
                <a:endCxn id="132" idx="1"/>
              </p:cNvCxnSpPr>
              <p:nvPr/>
            </p:nvCxnSpPr>
            <p:spPr>
              <a:xfrm flipH="1">
                <a:off x="6887098" y="965621"/>
                <a:ext cx="3909" cy="259867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1" name="Прямая со стрелкой 110"/>
              <p:cNvCxnSpPr>
                <a:stCxn id="101" idx="2"/>
                <a:endCxn id="126" idx="0"/>
              </p:cNvCxnSpPr>
              <p:nvPr/>
            </p:nvCxnSpPr>
            <p:spPr>
              <a:xfrm>
                <a:off x="6887097" y="2564665"/>
                <a:ext cx="3910" cy="204733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 стрелкой 111"/>
              <p:cNvCxnSpPr>
                <a:stCxn id="102" idx="4"/>
                <a:endCxn id="104" idx="0"/>
              </p:cNvCxnSpPr>
              <p:nvPr/>
            </p:nvCxnSpPr>
            <p:spPr>
              <a:xfrm>
                <a:off x="6887097" y="3732478"/>
                <a:ext cx="0" cy="181741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 стрелкой 112"/>
              <p:cNvCxnSpPr>
                <a:stCxn id="126" idx="2"/>
                <a:endCxn id="102" idx="0"/>
              </p:cNvCxnSpPr>
              <p:nvPr/>
            </p:nvCxnSpPr>
            <p:spPr>
              <a:xfrm flipH="1">
                <a:off x="6887097" y="3095217"/>
                <a:ext cx="3910" cy="245375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Прямая со стрелкой 113"/>
              <p:cNvCxnSpPr>
                <a:stCxn id="107" idx="4"/>
                <a:endCxn id="120" idx="0"/>
              </p:cNvCxnSpPr>
              <p:nvPr/>
            </p:nvCxnSpPr>
            <p:spPr>
              <a:xfrm flipH="1">
                <a:off x="8086623" y="6172160"/>
                <a:ext cx="2933" cy="207301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 стрелкой 115"/>
              <p:cNvCxnSpPr>
                <a:stCxn id="104" idx="2"/>
                <a:endCxn id="108" idx="0"/>
              </p:cNvCxnSpPr>
              <p:nvPr/>
            </p:nvCxnSpPr>
            <p:spPr>
              <a:xfrm>
                <a:off x="6887097" y="4330955"/>
                <a:ext cx="0" cy="208887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 стрелкой 116"/>
              <p:cNvCxnSpPr>
                <a:stCxn id="108" idx="2"/>
                <a:endCxn id="106" idx="0"/>
              </p:cNvCxnSpPr>
              <p:nvPr/>
            </p:nvCxnSpPr>
            <p:spPr>
              <a:xfrm>
                <a:off x="6887097" y="4961272"/>
                <a:ext cx="3909" cy="225312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9" name="Соединительная линия уступом 118"/>
              <p:cNvCxnSpPr>
                <a:stCxn id="106" idx="1"/>
                <a:endCxn id="102" idx="2"/>
              </p:cNvCxnSpPr>
              <p:nvPr/>
            </p:nvCxnSpPr>
            <p:spPr>
              <a:xfrm rot="10800000" flipH="1">
                <a:off x="6290332" y="3536536"/>
                <a:ext cx="400822" cy="2017445"/>
              </a:xfrm>
              <a:prstGeom prst="bentConnector3">
                <a:avLst>
                  <a:gd name="adj1" fmla="val -213873"/>
                </a:avLst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0" name="Блок-схема: знак завершения 119"/>
              <p:cNvSpPr/>
              <p:nvPr/>
            </p:nvSpPr>
            <p:spPr>
              <a:xfrm>
                <a:off x="7360001" y="6379461"/>
                <a:ext cx="1453243" cy="269245"/>
              </a:xfrm>
              <a:prstGeom prst="flowChartTermina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Конец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7544959" y="5197384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да</a:t>
                </a:r>
                <a:endParaRPr lang="ru-RU" dirty="0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5724669" y="5197384"/>
                <a:ext cx="512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нет</a:t>
                </a:r>
                <a:endParaRPr lang="ru-RU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7827600" y="4523973"/>
                <a:ext cx="14228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- лексически</a:t>
                </a:r>
                <a:endParaRPr lang="ru-RU" dirty="0"/>
              </a:p>
            </p:txBody>
          </p:sp>
          <p:sp>
            <p:nvSpPr>
              <p:cNvPr id="126" name="Прямоугольник 125"/>
              <p:cNvSpPr/>
              <p:nvPr/>
            </p:nvSpPr>
            <p:spPr>
              <a:xfrm>
                <a:off x="6164385" y="2769398"/>
                <a:ext cx="1453243" cy="32581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T=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7656190" y="2708696"/>
                <a:ext cx="14228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- лексически</a:t>
                </a:r>
                <a:endParaRPr lang="ru-RU" dirty="0"/>
              </a:p>
            </p:txBody>
          </p:sp>
          <p:sp>
            <p:nvSpPr>
              <p:cNvPr id="132" name="Блок-схема: данные 131"/>
              <p:cNvSpPr/>
              <p:nvPr/>
            </p:nvSpPr>
            <p:spPr>
              <a:xfrm>
                <a:off x="5054843" y="1225488"/>
                <a:ext cx="3664510" cy="332874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B</a:t>
                </a:r>
                <a:r>
                  <a:rPr lang="ru-RU" dirty="0" smtClean="0">
                    <a:solidFill>
                      <a:sysClr val="windowText" lastClr="000000"/>
                    </a:solidFill>
                  </a:rPr>
                  <a:t> (меньше 10)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60" name="Прямая со стрелкой 159"/>
              <p:cNvCxnSpPr>
                <a:stCxn id="132" idx="4"/>
                <a:endCxn id="159" idx="1"/>
              </p:cNvCxnSpPr>
              <p:nvPr/>
            </p:nvCxnSpPr>
            <p:spPr>
              <a:xfrm flipH="1">
                <a:off x="6887097" y="1558362"/>
                <a:ext cx="1" cy="182758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1" name="Прямая со стрелкой 160"/>
              <p:cNvCxnSpPr>
                <a:stCxn id="159" idx="4"/>
                <a:endCxn id="101" idx="0"/>
              </p:cNvCxnSpPr>
              <p:nvPr/>
            </p:nvCxnSpPr>
            <p:spPr>
              <a:xfrm>
                <a:off x="6887097" y="2045158"/>
                <a:ext cx="0" cy="185537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6" name="Овал 155"/>
            <p:cNvSpPr/>
            <p:nvPr/>
          </p:nvSpPr>
          <p:spPr>
            <a:xfrm>
              <a:off x="8635255" y="-9981"/>
              <a:ext cx="604146" cy="60414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2</a:t>
              </a:r>
              <a:endParaRPr lang="ru-RU" sz="2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" name="Прямая соединительная линия 3"/>
          <p:cNvCxnSpPr/>
          <p:nvPr/>
        </p:nvCxnSpPr>
        <p:spPr>
          <a:xfrm>
            <a:off x="4808194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Блок-схема: данные 158"/>
          <p:cNvSpPr/>
          <p:nvPr/>
        </p:nvSpPr>
        <p:spPr>
          <a:xfrm>
            <a:off x="5401373" y="1846235"/>
            <a:ext cx="2611315" cy="304038"/>
          </a:xfrm>
          <a:prstGeom prst="flowChartInputOutp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В</a:t>
            </a:r>
            <a:r>
              <a:rPr lang="ru-RU" dirty="0">
                <a:solidFill>
                  <a:sysClr val="windowText" lastClr="000000"/>
                </a:solidFill>
              </a:rPr>
              <a:t>ы</a:t>
            </a:r>
            <a:r>
              <a:rPr lang="ru-RU" dirty="0" smtClean="0">
                <a:solidFill>
                  <a:sysClr val="windowText" lastClr="000000"/>
                </a:solidFill>
              </a:rPr>
              <a:t>вод </a:t>
            </a:r>
            <a:r>
              <a:rPr lang="en-US" dirty="0" smtClean="0">
                <a:solidFill>
                  <a:sysClr val="windowText" lastClr="000000"/>
                </a:solidFill>
              </a:rPr>
              <a:t>A </a:t>
            </a:r>
            <a:r>
              <a:rPr lang="ru-RU" dirty="0" smtClean="0">
                <a:solidFill>
                  <a:sysClr val="windowText" lastClr="000000"/>
                </a:solidFill>
              </a:rPr>
              <a:t>и </a:t>
            </a:r>
            <a:r>
              <a:rPr lang="en-US" dirty="0" smtClean="0">
                <a:solidFill>
                  <a:sysClr val="windowText" lastClr="000000"/>
                </a:solidFill>
              </a:rPr>
              <a:t>B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cxnSp>
        <p:nvCxnSpPr>
          <p:cNvPr id="212" name="Соединительная линия уступом 211"/>
          <p:cNvCxnSpPr>
            <a:stCxn id="106" idx="3"/>
            <a:endCxn id="107" idx="1"/>
          </p:cNvCxnSpPr>
          <p:nvPr/>
        </p:nvCxnSpPr>
        <p:spPr>
          <a:xfrm>
            <a:off x="7311614" y="5659095"/>
            <a:ext cx="597876" cy="17730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43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Группа 67"/>
          <p:cNvGrpSpPr/>
          <p:nvPr/>
        </p:nvGrpSpPr>
        <p:grpSpPr>
          <a:xfrm>
            <a:off x="136464" y="93644"/>
            <a:ext cx="4326263" cy="6590914"/>
            <a:chOff x="136464" y="93644"/>
            <a:chExt cx="4326263" cy="6590914"/>
          </a:xfrm>
        </p:grpSpPr>
        <p:grpSp>
          <p:nvGrpSpPr>
            <p:cNvPr id="153" name="Группа 152"/>
            <p:cNvGrpSpPr/>
            <p:nvPr/>
          </p:nvGrpSpPr>
          <p:grpSpPr>
            <a:xfrm>
              <a:off x="341358" y="106628"/>
              <a:ext cx="4121369" cy="6577930"/>
              <a:chOff x="412257" y="-415865"/>
              <a:chExt cx="4121369" cy="6577930"/>
            </a:xfrm>
          </p:grpSpPr>
          <p:sp>
            <p:nvSpPr>
              <p:cNvPr id="10" name="Блок-схема: знак завершения 9"/>
              <p:cNvSpPr/>
              <p:nvPr/>
            </p:nvSpPr>
            <p:spPr>
              <a:xfrm>
                <a:off x="1026161" y="-415865"/>
                <a:ext cx="1453243" cy="272270"/>
              </a:xfrm>
              <a:prstGeom prst="flowChartTermina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Начало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Блок-схема: данные 10"/>
              <p:cNvSpPr/>
              <p:nvPr/>
            </p:nvSpPr>
            <p:spPr>
              <a:xfrm>
                <a:off x="840013" y="51705"/>
                <a:ext cx="1812472" cy="301838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A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840013" y="1175336"/>
                <a:ext cx="1812472" cy="36711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N=3*B, S=A/B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" name="Овал 18"/>
              <p:cNvSpPr/>
              <p:nvPr/>
            </p:nvSpPr>
            <p:spPr>
              <a:xfrm>
                <a:off x="1556840" y="2345443"/>
                <a:ext cx="391886" cy="3918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749795" y="3489662"/>
                <a:ext cx="1996985" cy="42010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A=(A%%B)*10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0" name="Прямоугольник 39"/>
              <p:cNvSpPr/>
              <p:nvPr/>
            </p:nvSpPr>
            <p:spPr>
              <a:xfrm>
                <a:off x="837974" y="4137236"/>
                <a:ext cx="1812472" cy="30975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D=A/B,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N</a:t>
                </a:r>
                <a:r>
                  <a:rPr lang="en-US" dirty="0"/>
                  <a:t>–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=1 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0" name="Блок-схема: решение 19"/>
              <p:cNvSpPr/>
              <p:nvPr/>
            </p:nvSpPr>
            <p:spPr>
              <a:xfrm>
                <a:off x="909871" y="5185976"/>
                <a:ext cx="1665516" cy="734792"/>
              </a:xfrm>
              <a:prstGeom prst="flowChartDecision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N=0</a:t>
                </a:r>
                <a:endParaRPr lang="ru-RU" dirty="0">
                  <a:ln>
                    <a:solidFill>
                      <a:schemeClr val="tx1"/>
                    </a:solidFill>
                  </a:ln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4" name="Блок-схема: данные 43"/>
              <p:cNvSpPr/>
              <p:nvPr/>
            </p:nvSpPr>
            <p:spPr>
              <a:xfrm>
                <a:off x="2721154" y="5405605"/>
                <a:ext cx="1812472" cy="295535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</a:t>
                </a:r>
                <a:r>
                  <a:rPr lang="ru-RU" dirty="0">
                    <a:solidFill>
                      <a:sysClr val="windowText" lastClr="000000"/>
                    </a:solidFill>
                  </a:rPr>
                  <a:t>ы</a:t>
                </a:r>
                <a:r>
                  <a:rPr lang="ru-RU" dirty="0" smtClean="0">
                    <a:solidFill>
                      <a:sysClr val="windowText" lastClr="000000"/>
                    </a:solidFill>
                  </a:rPr>
                  <a:t>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S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5" name="Прямоугольник 44"/>
              <p:cNvSpPr/>
              <p:nvPr/>
            </p:nvSpPr>
            <p:spPr>
              <a:xfrm>
                <a:off x="832956" y="4669887"/>
                <a:ext cx="1812472" cy="36667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S=%S% %D%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3" name="Прямая со стрелкой 22"/>
              <p:cNvCxnSpPr>
                <a:stCxn id="10" idx="2"/>
                <a:endCxn id="11" idx="1"/>
              </p:cNvCxnSpPr>
              <p:nvPr/>
            </p:nvCxnSpPr>
            <p:spPr>
              <a:xfrm flipH="1">
                <a:off x="1746249" y="-143595"/>
                <a:ext cx="6534" cy="19530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 стрелкой 49"/>
              <p:cNvCxnSpPr>
                <a:stCxn id="11" idx="4"/>
                <a:endCxn id="148" idx="0"/>
              </p:cNvCxnSpPr>
              <p:nvPr/>
            </p:nvCxnSpPr>
            <p:spPr>
              <a:xfrm>
                <a:off x="1746249" y="353543"/>
                <a:ext cx="14117" cy="246323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 стрелкой 50"/>
              <p:cNvCxnSpPr>
                <a:stCxn id="12" idx="2"/>
                <a:endCxn id="79" idx="0"/>
              </p:cNvCxnSpPr>
              <p:nvPr/>
            </p:nvCxnSpPr>
            <p:spPr>
              <a:xfrm>
                <a:off x="1746249" y="1542448"/>
                <a:ext cx="8474" cy="220645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 стрелкой 51"/>
              <p:cNvCxnSpPr>
                <a:stCxn id="19" idx="4"/>
                <a:endCxn id="128" idx="1"/>
              </p:cNvCxnSpPr>
              <p:nvPr/>
            </p:nvCxnSpPr>
            <p:spPr>
              <a:xfrm flipH="1">
                <a:off x="1746249" y="2737329"/>
                <a:ext cx="6534" cy="222351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 стрелкой 52"/>
              <p:cNvCxnSpPr>
                <a:stCxn id="39" idx="2"/>
                <a:endCxn id="40" idx="0"/>
              </p:cNvCxnSpPr>
              <p:nvPr/>
            </p:nvCxnSpPr>
            <p:spPr>
              <a:xfrm flipH="1">
                <a:off x="1744210" y="3909764"/>
                <a:ext cx="4078" cy="227472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 стрелкой 60"/>
              <p:cNvCxnSpPr>
                <a:stCxn id="44" idx="4"/>
                <a:endCxn id="91" idx="0"/>
              </p:cNvCxnSpPr>
              <p:nvPr/>
            </p:nvCxnSpPr>
            <p:spPr>
              <a:xfrm>
                <a:off x="3627390" y="5701140"/>
                <a:ext cx="0" cy="17664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 стрелкой 75"/>
              <p:cNvCxnSpPr>
                <a:stCxn id="40" idx="2"/>
                <a:endCxn id="45" idx="0"/>
              </p:cNvCxnSpPr>
              <p:nvPr/>
            </p:nvCxnSpPr>
            <p:spPr>
              <a:xfrm flipH="1">
                <a:off x="1739192" y="4446991"/>
                <a:ext cx="5018" cy="222896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 стрелкой 76"/>
              <p:cNvCxnSpPr>
                <a:stCxn id="45" idx="2"/>
                <a:endCxn id="20" idx="0"/>
              </p:cNvCxnSpPr>
              <p:nvPr/>
            </p:nvCxnSpPr>
            <p:spPr>
              <a:xfrm>
                <a:off x="1739192" y="5036563"/>
                <a:ext cx="3437" cy="149413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 стрелкой 77"/>
              <p:cNvCxnSpPr>
                <a:stCxn id="20" idx="3"/>
                <a:endCxn id="44" idx="2"/>
              </p:cNvCxnSpPr>
              <p:nvPr/>
            </p:nvCxnSpPr>
            <p:spPr>
              <a:xfrm>
                <a:off x="2575387" y="5553372"/>
                <a:ext cx="327014" cy="1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Соединительная линия уступом 80"/>
              <p:cNvCxnSpPr>
                <a:stCxn id="20" idx="1"/>
                <a:endCxn id="19" idx="2"/>
              </p:cNvCxnSpPr>
              <p:nvPr/>
            </p:nvCxnSpPr>
            <p:spPr>
              <a:xfrm rot="10800000" flipH="1">
                <a:off x="909870" y="2541386"/>
                <a:ext cx="646969" cy="3011986"/>
              </a:xfrm>
              <a:prstGeom prst="bentConnector3">
                <a:avLst>
                  <a:gd name="adj1" fmla="val -100702"/>
                </a:avLst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1" name="Блок-схема: знак завершения 90"/>
              <p:cNvSpPr/>
              <p:nvPr/>
            </p:nvSpPr>
            <p:spPr>
              <a:xfrm>
                <a:off x="2900768" y="5877780"/>
                <a:ext cx="1453243" cy="284285"/>
              </a:xfrm>
              <a:prstGeom prst="flowChartTermina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Конец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494703" y="5109861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да</a:t>
                </a:r>
                <a:endParaRPr lang="ru-RU" dirty="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412257" y="5134534"/>
                <a:ext cx="512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нет</a:t>
                </a:r>
                <a:endParaRPr lang="ru-RU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668682" y="4616440"/>
                <a:ext cx="14228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- лексически</a:t>
                </a:r>
                <a:endParaRPr lang="ru-RU" dirty="0"/>
              </a:p>
            </p:txBody>
          </p:sp>
          <p:sp>
            <p:nvSpPr>
              <p:cNvPr id="79" name="Прямоугольник 78"/>
              <p:cNvSpPr/>
              <p:nvPr/>
            </p:nvSpPr>
            <p:spPr>
              <a:xfrm>
                <a:off x="848487" y="1763093"/>
                <a:ext cx="1812472" cy="379431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S=%S%,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83" name="Прямая со стрелкой 82"/>
              <p:cNvCxnSpPr>
                <a:stCxn id="79" idx="2"/>
                <a:endCxn id="19" idx="0"/>
              </p:cNvCxnSpPr>
              <p:nvPr/>
            </p:nvCxnSpPr>
            <p:spPr>
              <a:xfrm flipH="1">
                <a:off x="1752783" y="2142524"/>
                <a:ext cx="1940" cy="20291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6" name="TextBox 85"/>
              <p:cNvSpPr txBox="1"/>
              <p:nvPr/>
            </p:nvSpPr>
            <p:spPr>
              <a:xfrm>
                <a:off x="2729344" y="1708644"/>
                <a:ext cx="14228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- лексически</a:t>
                </a:r>
                <a:endParaRPr lang="ru-RU" dirty="0"/>
              </a:p>
            </p:txBody>
          </p:sp>
          <p:cxnSp>
            <p:nvCxnSpPr>
              <p:cNvPr id="71" name="Прямая со стрелкой 70"/>
              <p:cNvCxnSpPr>
                <a:stCxn id="148" idx="2"/>
                <a:endCxn id="12" idx="0"/>
              </p:cNvCxnSpPr>
              <p:nvPr/>
            </p:nvCxnSpPr>
            <p:spPr>
              <a:xfrm flipH="1">
                <a:off x="1746249" y="964783"/>
                <a:ext cx="14117" cy="210553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8" name="Блок-схема: данные 127"/>
              <p:cNvSpPr/>
              <p:nvPr/>
            </p:nvSpPr>
            <p:spPr>
              <a:xfrm>
                <a:off x="840013" y="2959680"/>
                <a:ext cx="1812472" cy="295535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</a:t>
                </a:r>
                <a:r>
                  <a:rPr lang="ru-RU" dirty="0">
                    <a:solidFill>
                      <a:sysClr val="windowText" lastClr="000000"/>
                    </a:solidFill>
                  </a:rPr>
                  <a:t>ы</a:t>
                </a:r>
                <a:r>
                  <a:rPr lang="ru-RU" dirty="0" smtClean="0">
                    <a:solidFill>
                      <a:sysClr val="windowText" lastClr="000000"/>
                    </a:solidFill>
                  </a:rPr>
                  <a:t>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S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30" name="Прямая со стрелкой 129"/>
              <p:cNvCxnSpPr>
                <a:stCxn id="128" idx="4"/>
                <a:endCxn id="39" idx="0"/>
              </p:cNvCxnSpPr>
              <p:nvPr/>
            </p:nvCxnSpPr>
            <p:spPr>
              <a:xfrm>
                <a:off x="1746249" y="3255215"/>
                <a:ext cx="2039" cy="234447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5" name="Овал 154"/>
            <p:cNvSpPr/>
            <p:nvPr/>
          </p:nvSpPr>
          <p:spPr>
            <a:xfrm>
              <a:off x="136464" y="93644"/>
              <a:ext cx="604146" cy="60414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3</a:t>
              </a:r>
              <a:endParaRPr lang="ru-RU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Группа 69"/>
          <p:cNvGrpSpPr/>
          <p:nvPr/>
        </p:nvGrpSpPr>
        <p:grpSpPr>
          <a:xfrm>
            <a:off x="4681388" y="185141"/>
            <a:ext cx="4296335" cy="6492459"/>
            <a:chOff x="4540192" y="131276"/>
            <a:chExt cx="4296335" cy="6492459"/>
          </a:xfrm>
        </p:grpSpPr>
        <p:grpSp>
          <p:nvGrpSpPr>
            <p:cNvPr id="154" name="Группа 153"/>
            <p:cNvGrpSpPr/>
            <p:nvPr/>
          </p:nvGrpSpPr>
          <p:grpSpPr>
            <a:xfrm>
              <a:off x="4540192" y="131276"/>
              <a:ext cx="4296335" cy="6492459"/>
              <a:chOff x="4548031" y="131276"/>
              <a:chExt cx="4296335" cy="6492459"/>
            </a:xfrm>
          </p:grpSpPr>
          <p:sp>
            <p:nvSpPr>
              <p:cNvPr id="99" name="Блок-схема: знак завершения 98"/>
              <p:cNvSpPr/>
              <p:nvPr/>
            </p:nvSpPr>
            <p:spPr>
              <a:xfrm>
                <a:off x="5486397" y="131276"/>
                <a:ext cx="1453243" cy="313810"/>
              </a:xfrm>
              <a:prstGeom prst="flowChartTermina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Начало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Блок-схема: данные 99"/>
              <p:cNvSpPr/>
              <p:nvPr/>
            </p:nvSpPr>
            <p:spPr>
              <a:xfrm>
                <a:off x="4548031" y="655135"/>
                <a:ext cx="3322191" cy="424543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A (</a:t>
                </a:r>
                <a:r>
                  <a:rPr lang="ru-RU" dirty="0" smtClean="0">
                    <a:solidFill>
                      <a:sysClr val="windowText" lastClr="000000"/>
                    </a:solidFill>
                  </a:rPr>
                  <a:t>больше 3)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1" name="Прямоугольник 100"/>
              <p:cNvSpPr/>
              <p:nvPr/>
            </p:nvSpPr>
            <p:spPr>
              <a:xfrm>
                <a:off x="4886601" y="1281411"/>
                <a:ext cx="2648955" cy="364917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D=(%RANDOM%)%%(A-1)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2" name="Овал 101"/>
              <p:cNvSpPr/>
              <p:nvPr/>
            </p:nvSpPr>
            <p:spPr>
              <a:xfrm>
                <a:off x="6017076" y="2893813"/>
                <a:ext cx="391886" cy="3918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4" name="Прямоугольник 103"/>
              <p:cNvSpPr/>
              <p:nvPr/>
            </p:nvSpPr>
            <p:spPr>
              <a:xfrm>
                <a:off x="5306783" y="3491678"/>
                <a:ext cx="1812472" cy="425487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C=A%%10, A/=10 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6" name="Блок-схема: решение 105"/>
              <p:cNvSpPr/>
              <p:nvPr/>
            </p:nvSpPr>
            <p:spPr>
              <a:xfrm>
                <a:off x="5380259" y="4769516"/>
                <a:ext cx="1665516" cy="734792"/>
              </a:xfrm>
              <a:prstGeom prst="flowChartDecision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=0</a:t>
                </a:r>
                <a:endParaRPr lang="ru-RU" dirty="0">
                  <a:ln>
                    <a:solidFill>
                      <a:schemeClr val="tx1"/>
                    </a:solidFill>
                  </a:ln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7" name="Блок-схема: данные 106"/>
              <p:cNvSpPr/>
              <p:nvPr/>
            </p:nvSpPr>
            <p:spPr>
              <a:xfrm>
                <a:off x="5242883" y="6182863"/>
                <a:ext cx="1932489" cy="440872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</a:t>
                </a:r>
                <a:r>
                  <a:rPr lang="ru-RU" dirty="0">
                    <a:solidFill>
                      <a:sysClr val="windowText" lastClr="000000"/>
                    </a:solidFill>
                  </a:rPr>
                  <a:t>ы</a:t>
                </a:r>
                <a:r>
                  <a:rPr lang="ru-RU" dirty="0" smtClean="0">
                    <a:solidFill>
                      <a:sysClr val="windowText" lastClr="000000"/>
                    </a:solidFill>
                  </a:rPr>
                  <a:t>вод </a:t>
                </a:r>
                <a:r>
                  <a:rPr lang="en-US" dirty="0">
                    <a:solidFill>
                      <a:sysClr val="windowText" lastClr="000000"/>
                    </a:solidFill>
                  </a:rPr>
                  <a:t>D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8" name="Прямоугольник 107"/>
              <p:cNvSpPr/>
              <p:nvPr/>
            </p:nvSpPr>
            <p:spPr>
              <a:xfrm>
                <a:off x="5306782" y="4155569"/>
                <a:ext cx="1812472" cy="38876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T=%T%%C%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09" name="Прямая со стрелкой 108"/>
              <p:cNvCxnSpPr>
                <a:stCxn id="99" idx="2"/>
                <a:endCxn id="100" idx="1"/>
              </p:cNvCxnSpPr>
              <p:nvPr/>
            </p:nvCxnSpPr>
            <p:spPr>
              <a:xfrm flipH="1">
                <a:off x="6209127" y="445086"/>
                <a:ext cx="3892" cy="21004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Прямая со стрелкой 109"/>
              <p:cNvCxnSpPr>
                <a:stCxn id="100" idx="4"/>
                <a:endCxn id="101" idx="0"/>
              </p:cNvCxnSpPr>
              <p:nvPr/>
            </p:nvCxnSpPr>
            <p:spPr>
              <a:xfrm>
                <a:off x="6209127" y="1079678"/>
                <a:ext cx="1952" cy="201733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1" name="Прямая со стрелкой 110"/>
              <p:cNvCxnSpPr>
                <a:stCxn id="101" idx="2"/>
                <a:endCxn id="115" idx="1"/>
              </p:cNvCxnSpPr>
              <p:nvPr/>
            </p:nvCxnSpPr>
            <p:spPr>
              <a:xfrm>
                <a:off x="6211079" y="1646328"/>
                <a:ext cx="9300" cy="21111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 стрелкой 111"/>
              <p:cNvCxnSpPr>
                <a:stCxn id="102" idx="4"/>
                <a:endCxn id="104" idx="0"/>
              </p:cNvCxnSpPr>
              <p:nvPr/>
            </p:nvCxnSpPr>
            <p:spPr>
              <a:xfrm>
                <a:off x="6213019" y="3285699"/>
                <a:ext cx="0" cy="20597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 стрелкой 112"/>
              <p:cNvCxnSpPr>
                <a:stCxn id="126" idx="2"/>
                <a:endCxn id="102" idx="0"/>
              </p:cNvCxnSpPr>
              <p:nvPr/>
            </p:nvCxnSpPr>
            <p:spPr>
              <a:xfrm>
                <a:off x="6209338" y="2682694"/>
                <a:ext cx="3681" cy="21111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Прямая со стрелкой 113"/>
              <p:cNvCxnSpPr>
                <a:stCxn id="107" idx="5"/>
                <a:endCxn id="120" idx="1"/>
              </p:cNvCxnSpPr>
              <p:nvPr/>
            </p:nvCxnSpPr>
            <p:spPr>
              <a:xfrm flipV="1">
                <a:off x="6982123" y="6400273"/>
                <a:ext cx="409000" cy="3026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 стрелкой 115"/>
              <p:cNvCxnSpPr>
                <a:stCxn id="104" idx="2"/>
                <a:endCxn id="108" idx="0"/>
              </p:cNvCxnSpPr>
              <p:nvPr/>
            </p:nvCxnSpPr>
            <p:spPr>
              <a:xfrm flipH="1">
                <a:off x="6213018" y="3917165"/>
                <a:ext cx="1" cy="238404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 стрелкой 116"/>
              <p:cNvCxnSpPr>
                <a:stCxn id="108" idx="2"/>
                <a:endCxn id="106" idx="0"/>
              </p:cNvCxnSpPr>
              <p:nvPr/>
            </p:nvCxnSpPr>
            <p:spPr>
              <a:xfrm flipH="1">
                <a:off x="6213017" y="4544338"/>
                <a:ext cx="1" cy="225178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Прямая со стрелкой 117"/>
              <p:cNvCxnSpPr>
                <a:stCxn id="106" idx="2"/>
                <a:endCxn id="103" idx="0"/>
              </p:cNvCxnSpPr>
              <p:nvPr/>
            </p:nvCxnSpPr>
            <p:spPr>
              <a:xfrm flipH="1">
                <a:off x="6209129" y="5504308"/>
                <a:ext cx="3888" cy="205027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9" name="Соединительная линия уступом 118"/>
              <p:cNvCxnSpPr>
                <a:stCxn id="106" idx="1"/>
                <a:endCxn id="102" idx="2"/>
              </p:cNvCxnSpPr>
              <p:nvPr/>
            </p:nvCxnSpPr>
            <p:spPr>
              <a:xfrm rot="10800000" flipH="1">
                <a:off x="5380258" y="3089756"/>
                <a:ext cx="636817" cy="2047156"/>
              </a:xfrm>
              <a:prstGeom prst="bentConnector3">
                <a:avLst>
                  <a:gd name="adj1" fmla="val -105897"/>
                </a:avLst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0" name="Блок-схема: знак завершения 119"/>
              <p:cNvSpPr/>
              <p:nvPr/>
            </p:nvSpPr>
            <p:spPr>
              <a:xfrm>
                <a:off x="7391123" y="6204330"/>
                <a:ext cx="1453243" cy="391885"/>
              </a:xfrm>
              <a:prstGeom prst="flowChartTermina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Конец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6213019" y="5351421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да</a:t>
                </a:r>
                <a:endParaRPr lang="ru-RU" dirty="0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5142535" y="4739867"/>
                <a:ext cx="512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нет</a:t>
                </a:r>
                <a:endParaRPr lang="ru-RU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7234358" y="4139388"/>
                <a:ext cx="14228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- лексически</a:t>
                </a:r>
                <a:endParaRPr lang="ru-RU" dirty="0"/>
              </a:p>
            </p:txBody>
          </p:sp>
          <p:sp>
            <p:nvSpPr>
              <p:cNvPr id="126" name="Прямоугольник 125"/>
              <p:cNvSpPr/>
              <p:nvPr/>
            </p:nvSpPr>
            <p:spPr>
              <a:xfrm>
                <a:off x="5291873" y="2332851"/>
                <a:ext cx="1834929" cy="349843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T=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7175372" y="2338860"/>
                <a:ext cx="14228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- лексически</a:t>
                </a:r>
                <a:endParaRPr lang="ru-RU" dirty="0"/>
              </a:p>
            </p:txBody>
          </p:sp>
          <p:sp>
            <p:nvSpPr>
              <p:cNvPr id="103" name="Прямоугольник 102"/>
              <p:cNvSpPr/>
              <p:nvPr/>
            </p:nvSpPr>
            <p:spPr>
              <a:xfrm>
                <a:off x="5291664" y="5709335"/>
                <a:ext cx="1834929" cy="335304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D=D+T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05" name="Прямая со стрелкой 104"/>
              <p:cNvCxnSpPr>
                <a:stCxn id="103" idx="2"/>
                <a:endCxn id="107" idx="1"/>
              </p:cNvCxnSpPr>
              <p:nvPr/>
            </p:nvCxnSpPr>
            <p:spPr>
              <a:xfrm flipH="1">
                <a:off x="6209128" y="6044639"/>
                <a:ext cx="1" cy="138224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5" name="Блок-схема: данные 114"/>
              <p:cNvSpPr/>
              <p:nvPr/>
            </p:nvSpPr>
            <p:spPr>
              <a:xfrm>
                <a:off x="5254134" y="1857447"/>
                <a:ext cx="1932489" cy="284477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</a:t>
                </a:r>
                <a:r>
                  <a:rPr lang="ru-RU" dirty="0">
                    <a:solidFill>
                      <a:sysClr val="windowText" lastClr="000000"/>
                    </a:solidFill>
                  </a:rPr>
                  <a:t>ы</a:t>
                </a:r>
                <a:r>
                  <a:rPr lang="ru-RU" dirty="0" smtClean="0">
                    <a:solidFill>
                      <a:sysClr val="windowText" lastClr="000000"/>
                    </a:solidFill>
                  </a:rPr>
                  <a:t>вод </a:t>
                </a:r>
                <a:r>
                  <a:rPr lang="en-US" dirty="0">
                    <a:solidFill>
                      <a:sysClr val="windowText" lastClr="000000"/>
                    </a:solidFill>
                  </a:rPr>
                  <a:t>D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4" name="Прямая со стрелкой 123"/>
              <p:cNvCxnSpPr>
                <a:stCxn id="115" idx="4"/>
                <a:endCxn id="126" idx="0"/>
              </p:cNvCxnSpPr>
              <p:nvPr/>
            </p:nvCxnSpPr>
            <p:spPr>
              <a:xfrm flipH="1">
                <a:off x="6209338" y="2141924"/>
                <a:ext cx="11041" cy="190927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6" name="Овал 155"/>
            <p:cNvSpPr/>
            <p:nvPr/>
          </p:nvSpPr>
          <p:spPr>
            <a:xfrm>
              <a:off x="8208755" y="144972"/>
              <a:ext cx="604146" cy="60414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4</a:t>
              </a:r>
              <a:endParaRPr lang="ru-RU" sz="2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2" name="Прямая соединительная линия 61"/>
          <p:cNvCxnSpPr/>
          <p:nvPr/>
        </p:nvCxnSpPr>
        <p:spPr>
          <a:xfrm>
            <a:off x="45656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Прямоугольник 147"/>
          <p:cNvSpPr/>
          <p:nvPr/>
        </p:nvSpPr>
        <p:spPr>
          <a:xfrm>
            <a:off x="364989" y="1122359"/>
            <a:ext cx="2648955" cy="36491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B</a:t>
            </a:r>
            <a:r>
              <a:rPr lang="en-US" dirty="0" smtClean="0">
                <a:solidFill>
                  <a:sysClr val="windowText" lastClr="000000"/>
                </a:solidFill>
              </a:rPr>
              <a:t>=(%RANDOM%)%%A</a:t>
            </a:r>
            <a:endParaRPr lang="ru-RU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41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192</Words>
  <Application>Microsoft Office PowerPoint</Application>
  <PresentationFormat>Экран (4:3)</PresentationFormat>
  <Paragraphs>69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admin</cp:lastModifiedBy>
  <cp:revision>29</cp:revision>
  <cp:lastPrinted>2021-04-06T09:12:37Z</cp:lastPrinted>
  <dcterms:created xsi:type="dcterms:W3CDTF">2020-04-12T15:54:25Z</dcterms:created>
  <dcterms:modified xsi:type="dcterms:W3CDTF">2022-04-07T18:57:21Z</dcterms:modified>
</cp:coreProperties>
</file>