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39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58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6193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67856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8724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38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60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6453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2175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22525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5752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4491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381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58AD9-DBC9-4078-B7EA-864CC4913C4E}" type="datetimeFigureOut">
              <a:rPr lang="ru-RU" smtClean="0"/>
              <a:t>01.05.2020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F84F7B-4651-4F6A-875D-38B85B811E3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62938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Таблица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796519"/>
              </p:ext>
            </p:extLst>
          </p:nvPr>
        </p:nvGraphicFramePr>
        <p:xfrm>
          <a:off x="710273" y="636535"/>
          <a:ext cx="6779493" cy="58557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53277">
                  <a:extLst>
                    <a:ext uri="{9D8B030D-6E8A-4147-A177-3AD203B41FA5}">
                      <a16:colId xmlns:a16="http://schemas.microsoft.com/office/drawing/2014/main" val="1645918998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3831715759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4124078777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699193014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2673919486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1325116882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3970515974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3606167408"/>
                    </a:ext>
                  </a:extLst>
                </a:gridCol>
                <a:gridCol w="753277">
                  <a:extLst>
                    <a:ext uri="{9D8B030D-6E8A-4147-A177-3AD203B41FA5}">
                      <a16:colId xmlns:a16="http://schemas.microsoft.com/office/drawing/2014/main" val="2019614536"/>
                    </a:ext>
                  </a:extLst>
                </a:gridCol>
              </a:tblGrid>
              <a:tr h="7319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509113"/>
                  </a:ext>
                </a:extLst>
              </a:tr>
              <a:tr h="7319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698488"/>
                  </a:ext>
                </a:extLst>
              </a:tr>
              <a:tr h="7319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1525638"/>
                  </a:ext>
                </a:extLst>
              </a:tr>
              <a:tr h="731963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54145498"/>
                  </a:ext>
                </a:extLst>
              </a:tr>
              <a:tr h="7319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53662581"/>
                  </a:ext>
                </a:extLst>
              </a:tr>
              <a:tr h="7319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67076152"/>
                  </a:ext>
                </a:extLst>
              </a:tr>
              <a:tr h="7319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1308624"/>
                  </a:ext>
                </a:extLst>
              </a:tr>
              <a:tr h="731963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3885487"/>
                  </a:ext>
                </a:extLst>
              </a:tr>
            </a:tbl>
          </a:graphicData>
        </a:graphic>
      </p:graphicFrame>
      <p:sp>
        <p:nvSpPr>
          <p:cNvPr id="13" name="Полилиния 12"/>
          <p:cNvSpPr/>
          <p:nvPr/>
        </p:nvSpPr>
        <p:spPr>
          <a:xfrm>
            <a:off x="1454727" y="2094807"/>
            <a:ext cx="5278582" cy="4405746"/>
          </a:xfrm>
          <a:custGeom>
            <a:avLst/>
            <a:gdLst>
              <a:gd name="connsiteX0" fmla="*/ 0 w 5278582"/>
              <a:gd name="connsiteY0" fmla="*/ 1479666 h 4405746"/>
              <a:gd name="connsiteX1" fmla="*/ 3009208 w 5278582"/>
              <a:gd name="connsiteY1" fmla="*/ 0 h 4405746"/>
              <a:gd name="connsiteX2" fmla="*/ 5278582 w 5278582"/>
              <a:gd name="connsiteY2" fmla="*/ 4405746 h 4405746"/>
              <a:gd name="connsiteX3" fmla="*/ 0 w 5278582"/>
              <a:gd name="connsiteY3" fmla="*/ 1479666 h 44057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278582" h="4405746">
                <a:moveTo>
                  <a:pt x="0" y="1479666"/>
                </a:moveTo>
                <a:lnTo>
                  <a:pt x="3009208" y="0"/>
                </a:lnTo>
                <a:lnTo>
                  <a:pt x="5278582" y="4405746"/>
                </a:lnTo>
                <a:lnTo>
                  <a:pt x="0" y="1479666"/>
                </a:lnTo>
                <a:close/>
              </a:path>
            </a:pathLst>
          </a:custGeom>
          <a:solidFill>
            <a:schemeClr val="accent1">
              <a:alpha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олилиния 28"/>
          <p:cNvSpPr/>
          <p:nvPr/>
        </p:nvSpPr>
        <p:spPr>
          <a:xfrm>
            <a:off x="705692" y="2093450"/>
            <a:ext cx="6030564" cy="4401842"/>
          </a:xfrm>
          <a:custGeom>
            <a:avLst/>
            <a:gdLst>
              <a:gd name="connsiteX0" fmla="*/ 772 w 6027103"/>
              <a:gd name="connsiteY0" fmla="*/ 17417 h 4397828"/>
              <a:gd name="connsiteX1" fmla="*/ 3771583 w 6027103"/>
              <a:gd name="connsiteY1" fmla="*/ 0 h 4397828"/>
              <a:gd name="connsiteX2" fmla="*/ 6027103 w 6027103"/>
              <a:gd name="connsiteY2" fmla="*/ 4397828 h 4397828"/>
              <a:gd name="connsiteX3" fmla="*/ 9480 w 6027103"/>
              <a:gd name="connsiteY3" fmla="*/ 4371703 h 4397828"/>
              <a:gd name="connsiteX4" fmla="*/ 772 w 6027103"/>
              <a:gd name="connsiteY4" fmla="*/ 17417 h 4397828"/>
              <a:gd name="connsiteX0" fmla="*/ 772 w 6027103"/>
              <a:gd name="connsiteY0" fmla="*/ 19798 h 4400209"/>
              <a:gd name="connsiteX1" fmla="*/ 3747770 w 6027103"/>
              <a:gd name="connsiteY1" fmla="*/ 0 h 4400209"/>
              <a:gd name="connsiteX2" fmla="*/ 6027103 w 6027103"/>
              <a:gd name="connsiteY2" fmla="*/ 4400209 h 4400209"/>
              <a:gd name="connsiteX3" fmla="*/ 9480 w 6027103"/>
              <a:gd name="connsiteY3" fmla="*/ 4374084 h 4400209"/>
              <a:gd name="connsiteX4" fmla="*/ 772 w 6027103"/>
              <a:gd name="connsiteY4" fmla="*/ 19798 h 4400209"/>
              <a:gd name="connsiteX0" fmla="*/ 772 w 6027103"/>
              <a:gd name="connsiteY0" fmla="*/ 0 h 4406604"/>
              <a:gd name="connsiteX1" fmla="*/ 3747770 w 6027103"/>
              <a:gd name="connsiteY1" fmla="*/ 6395 h 4406604"/>
              <a:gd name="connsiteX2" fmla="*/ 6027103 w 6027103"/>
              <a:gd name="connsiteY2" fmla="*/ 4406604 h 4406604"/>
              <a:gd name="connsiteX3" fmla="*/ 9480 w 6027103"/>
              <a:gd name="connsiteY3" fmla="*/ 4380479 h 4406604"/>
              <a:gd name="connsiteX4" fmla="*/ 772 w 6027103"/>
              <a:gd name="connsiteY4" fmla="*/ 0 h 4406604"/>
              <a:gd name="connsiteX0" fmla="*/ 18520 w 6044851"/>
              <a:gd name="connsiteY0" fmla="*/ 0 h 4406604"/>
              <a:gd name="connsiteX1" fmla="*/ 3765518 w 6044851"/>
              <a:gd name="connsiteY1" fmla="*/ 6395 h 4406604"/>
              <a:gd name="connsiteX2" fmla="*/ 6044851 w 6044851"/>
              <a:gd name="connsiteY2" fmla="*/ 4406604 h 4406604"/>
              <a:gd name="connsiteX3" fmla="*/ 1034 w 6044851"/>
              <a:gd name="connsiteY3" fmla="*/ 4380479 h 4406604"/>
              <a:gd name="connsiteX4" fmla="*/ 18520 w 6044851"/>
              <a:gd name="connsiteY4" fmla="*/ 0 h 4406604"/>
              <a:gd name="connsiteX0" fmla="*/ 18520 w 6030564"/>
              <a:gd name="connsiteY0" fmla="*/ 0 h 4401842"/>
              <a:gd name="connsiteX1" fmla="*/ 3765518 w 6030564"/>
              <a:gd name="connsiteY1" fmla="*/ 6395 h 4401842"/>
              <a:gd name="connsiteX2" fmla="*/ 6030564 w 6030564"/>
              <a:gd name="connsiteY2" fmla="*/ 4401842 h 4401842"/>
              <a:gd name="connsiteX3" fmla="*/ 1034 w 6030564"/>
              <a:gd name="connsiteY3" fmla="*/ 4380479 h 4401842"/>
              <a:gd name="connsiteX4" fmla="*/ 18520 w 6030564"/>
              <a:gd name="connsiteY4" fmla="*/ 0 h 4401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30564" h="4401842">
                <a:moveTo>
                  <a:pt x="18520" y="0"/>
                </a:moveTo>
                <a:lnTo>
                  <a:pt x="3765518" y="6395"/>
                </a:lnTo>
                <a:lnTo>
                  <a:pt x="6030564" y="4401842"/>
                </a:lnTo>
                <a:lnTo>
                  <a:pt x="1034" y="4380479"/>
                </a:lnTo>
                <a:cubicBezTo>
                  <a:pt x="-4772" y="2926147"/>
                  <a:pt x="15617" y="1445623"/>
                  <a:pt x="18520" y="0"/>
                </a:cubicBezTo>
                <a:close/>
              </a:path>
            </a:pathLst>
          </a:custGeom>
          <a:solidFill>
            <a:schemeClr val="accent1">
              <a:lumMod val="40000"/>
              <a:lumOff val="60000"/>
              <a:alpha val="81000"/>
            </a:schemeClr>
          </a:solidFill>
          <a:ln w="28575">
            <a:solidFill>
              <a:schemeClr val="accent1">
                <a:shade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6475948" y="5905083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220640" y="1732882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2</a:t>
            </a:r>
            <a:endParaRPr lang="ru-RU" dirty="0"/>
          </a:p>
        </p:txBody>
      </p:sp>
      <p:sp>
        <p:nvSpPr>
          <p:cNvPr id="27" name="Полилиния 26"/>
          <p:cNvSpPr/>
          <p:nvPr/>
        </p:nvSpPr>
        <p:spPr>
          <a:xfrm>
            <a:off x="708411" y="2093673"/>
            <a:ext cx="3751071" cy="1473732"/>
          </a:xfrm>
          <a:custGeom>
            <a:avLst/>
            <a:gdLst>
              <a:gd name="connsiteX0" fmla="*/ 24938 w 3773978"/>
              <a:gd name="connsiteY0" fmla="*/ 0 h 1496290"/>
              <a:gd name="connsiteX1" fmla="*/ 3773978 w 3773978"/>
              <a:gd name="connsiteY1" fmla="*/ 16625 h 1496290"/>
              <a:gd name="connsiteX2" fmla="*/ 781396 w 3773978"/>
              <a:gd name="connsiteY2" fmla="*/ 1496290 h 1496290"/>
              <a:gd name="connsiteX3" fmla="*/ 0 w 3773978"/>
              <a:gd name="connsiteY3" fmla="*/ 1479665 h 1496290"/>
              <a:gd name="connsiteX4" fmla="*/ 24938 w 3773978"/>
              <a:gd name="connsiteY4" fmla="*/ 0 h 1496290"/>
              <a:gd name="connsiteX0" fmla="*/ 0 w 3782621"/>
              <a:gd name="connsiteY0" fmla="*/ 94 h 1479665"/>
              <a:gd name="connsiteX1" fmla="*/ 3782621 w 3782621"/>
              <a:gd name="connsiteY1" fmla="*/ 0 h 1479665"/>
              <a:gd name="connsiteX2" fmla="*/ 790039 w 3782621"/>
              <a:gd name="connsiteY2" fmla="*/ 1479665 h 1479665"/>
              <a:gd name="connsiteX3" fmla="*/ 8643 w 3782621"/>
              <a:gd name="connsiteY3" fmla="*/ 1463040 h 1479665"/>
              <a:gd name="connsiteX4" fmla="*/ 0 w 3782621"/>
              <a:gd name="connsiteY4" fmla="*/ 94 h 1479665"/>
              <a:gd name="connsiteX0" fmla="*/ 39123 w 3773978"/>
              <a:gd name="connsiteY0" fmla="*/ 94 h 1479665"/>
              <a:gd name="connsiteX1" fmla="*/ 3773978 w 3773978"/>
              <a:gd name="connsiteY1" fmla="*/ 0 h 1479665"/>
              <a:gd name="connsiteX2" fmla="*/ 781396 w 3773978"/>
              <a:gd name="connsiteY2" fmla="*/ 1479665 h 1479665"/>
              <a:gd name="connsiteX3" fmla="*/ 0 w 3773978"/>
              <a:gd name="connsiteY3" fmla="*/ 1463040 h 1479665"/>
              <a:gd name="connsiteX4" fmla="*/ 39123 w 3773978"/>
              <a:gd name="connsiteY4" fmla="*/ 94 h 1479665"/>
              <a:gd name="connsiteX0" fmla="*/ 39123 w 3821744"/>
              <a:gd name="connsiteY0" fmla="*/ 23874 h 1503445"/>
              <a:gd name="connsiteX1" fmla="*/ 3821744 w 3821744"/>
              <a:gd name="connsiteY1" fmla="*/ 0 h 1503445"/>
              <a:gd name="connsiteX2" fmla="*/ 781396 w 3821744"/>
              <a:gd name="connsiteY2" fmla="*/ 1503445 h 1503445"/>
              <a:gd name="connsiteX3" fmla="*/ 0 w 3821744"/>
              <a:gd name="connsiteY3" fmla="*/ 1486820 h 1503445"/>
              <a:gd name="connsiteX4" fmla="*/ 39123 w 3821744"/>
              <a:gd name="connsiteY4" fmla="*/ 23874 h 1503445"/>
              <a:gd name="connsiteX0" fmla="*/ 0 w 3782621"/>
              <a:gd name="connsiteY0" fmla="*/ 23874 h 1503445"/>
              <a:gd name="connsiteX1" fmla="*/ 3782621 w 3782621"/>
              <a:gd name="connsiteY1" fmla="*/ 0 h 1503445"/>
              <a:gd name="connsiteX2" fmla="*/ 742273 w 3782621"/>
              <a:gd name="connsiteY2" fmla="*/ 1503445 h 1503445"/>
              <a:gd name="connsiteX3" fmla="*/ 28038 w 3782621"/>
              <a:gd name="connsiteY3" fmla="*/ 1486820 h 1503445"/>
              <a:gd name="connsiteX4" fmla="*/ 0 w 3782621"/>
              <a:gd name="connsiteY4" fmla="*/ 23874 h 1503445"/>
              <a:gd name="connsiteX0" fmla="*/ 0 w 3792240"/>
              <a:gd name="connsiteY0" fmla="*/ 9506 h 1489077"/>
              <a:gd name="connsiteX1" fmla="*/ 3792240 w 3792240"/>
              <a:gd name="connsiteY1" fmla="*/ 0 h 1489077"/>
              <a:gd name="connsiteX2" fmla="*/ 742273 w 3792240"/>
              <a:gd name="connsiteY2" fmla="*/ 1489077 h 1489077"/>
              <a:gd name="connsiteX3" fmla="*/ 28038 w 3792240"/>
              <a:gd name="connsiteY3" fmla="*/ 1472452 h 1489077"/>
              <a:gd name="connsiteX4" fmla="*/ 0 w 3792240"/>
              <a:gd name="connsiteY4" fmla="*/ 9506 h 1489077"/>
              <a:gd name="connsiteX0" fmla="*/ 10439 w 3802679"/>
              <a:gd name="connsiteY0" fmla="*/ 9506 h 1489077"/>
              <a:gd name="connsiteX1" fmla="*/ 3802679 w 3802679"/>
              <a:gd name="connsiteY1" fmla="*/ 0 h 1489077"/>
              <a:gd name="connsiteX2" fmla="*/ 752712 w 3802679"/>
              <a:gd name="connsiteY2" fmla="*/ 1489077 h 1489077"/>
              <a:gd name="connsiteX3" fmla="*/ 0 w 3802679"/>
              <a:gd name="connsiteY3" fmla="*/ 1470057 h 1489077"/>
              <a:gd name="connsiteX4" fmla="*/ 10439 w 3802679"/>
              <a:gd name="connsiteY4" fmla="*/ 9506 h 1489077"/>
              <a:gd name="connsiteX0" fmla="*/ 852 w 3793092"/>
              <a:gd name="connsiteY0" fmla="*/ 9506 h 1489077"/>
              <a:gd name="connsiteX1" fmla="*/ 3793092 w 3793092"/>
              <a:gd name="connsiteY1" fmla="*/ 0 h 1489077"/>
              <a:gd name="connsiteX2" fmla="*/ 743125 w 3793092"/>
              <a:gd name="connsiteY2" fmla="*/ 1489077 h 1489077"/>
              <a:gd name="connsiteX3" fmla="*/ 2437 w 3793092"/>
              <a:gd name="connsiteY3" fmla="*/ 1477241 h 1489077"/>
              <a:gd name="connsiteX4" fmla="*/ 852 w 3793092"/>
              <a:gd name="connsiteY4" fmla="*/ 9506 h 1489077"/>
              <a:gd name="connsiteX0" fmla="*/ 852 w 3793092"/>
              <a:gd name="connsiteY0" fmla="*/ 9506 h 1477241"/>
              <a:gd name="connsiteX1" fmla="*/ 3793092 w 3793092"/>
              <a:gd name="connsiteY1" fmla="*/ 0 h 1477241"/>
              <a:gd name="connsiteX2" fmla="*/ 759960 w 3793092"/>
              <a:gd name="connsiteY2" fmla="*/ 1477103 h 1477241"/>
              <a:gd name="connsiteX3" fmla="*/ 2437 w 3793092"/>
              <a:gd name="connsiteY3" fmla="*/ 1477241 h 1477241"/>
              <a:gd name="connsiteX4" fmla="*/ 852 w 3793092"/>
              <a:gd name="connsiteY4" fmla="*/ 9506 h 1477241"/>
              <a:gd name="connsiteX0" fmla="*/ 1109 w 3793349"/>
              <a:gd name="connsiteY0" fmla="*/ 9506 h 1477103"/>
              <a:gd name="connsiteX1" fmla="*/ 3793349 w 3793349"/>
              <a:gd name="connsiteY1" fmla="*/ 0 h 1477103"/>
              <a:gd name="connsiteX2" fmla="*/ 760217 w 3793349"/>
              <a:gd name="connsiteY2" fmla="*/ 1477103 h 1477103"/>
              <a:gd name="connsiteX3" fmla="*/ 289 w 3793349"/>
              <a:gd name="connsiteY3" fmla="*/ 1467663 h 1477103"/>
              <a:gd name="connsiteX4" fmla="*/ 1109 w 3793349"/>
              <a:gd name="connsiteY4" fmla="*/ 9506 h 1477103"/>
              <a:gd name="connsiteX0" fmla="*/ 10439 w 3793060"/>
              <a:gd name="connsiteY0" fmla="*/ 4717 h 1477103"/>
              <a:gd name="connsiteX1" fmla="*/ 3793060 w 3793060"/>
              <a:gd name="connsiteY1" fmla="*/ 0 h 1477103"/>
              <a:gd name="connsiteX2" fmla="*/ 759928 w 3793060"/>
              <a:gd name="connsiteY2" fmla="*/ 1477103 h 1477103"/>
              <a:gd name="connsiteX3" fmla="*/ 0 w 3793060"/>
              <a:gd name="connsiteY3" fmla="*/ 1467663 h 1477103"/>
              <a:gd name="connsiteX4" fmla="*/ 10439 w 3793060"/>
              <a:gd name="connsiteY4" fmla="*/ 4717 h 1477103"/>
              <a:gd name="connsiteX0" fmla="*/ 10439 w 3793060"/>
              <a:gd name="connsiteY0" fmla="*/ 4717 h 1477103"/>
              <a:gd name="connsiteX1" fmla="*/ 3793060 w 3793060"/>
              <a:gd name="connsiteY1" fmla="*/ 0 h 1477103"/>
              <a:gd name="connsiteX2" fmla="*/ 759928 w 3793060"/>
              <a:gd name="connsiteY2" fmla="*/ 1477103 h 1477103"/>
              <a:gd name="connsiteX3" fmla="*/ 0 w 3793060"/>
              <a:gd name="connsiteY3" fmla="*/ 1462873 h 1477103"/>
              <a:gd name="connsiteX4" fmla="*/ 10439 w 3793060"/>
              <a:gd name="connsiteY4" fmla="*/ 4717 h 1477103"/>
              <a:gd name="connsiteX0" fmla="*/ 12844 w 3793060"/>
              <a:gd name="connsiteY0" fmla="*/ 0 h 1479570"/>
              <a:gd name="connsiteX1" fmla="*/ 3793060 w 3793060"/>
              <a:gd name="connsiteY1" fmla="*/ 2467 h 1479570"/>
              <a:gd name="connsiteX2" fmla="*/ 759928 w 3793060"/>
              <a:gd name="connsiteY2" fmla="*/ 1479570 h 1479570"/>
              <a:gd name="connsiteX3" fmla="*/ 0 w 3793060"/>
              <a:gd name="connsiteY3" fmla="*/ 1465340 h 1479570"/>
              <a:gd name="connsiteX4" fmla="*/ 12844 w 3793060"/>
              <a:gd name="connsiteY4" fmla="*/ 0 h 1479570"/>
              <a:gd name="connsiteX0" fmla="*/ 3225 w 3793060"/>
              <a:gd name="connsiteY0" fmla="*/ 0 h 1479570"/>
              <a:gd name="connsiteX1" fmla="*/ 3793060 w 3793060"/>
              <a:gd name="connsiteY1" fmla="*/ 2467 h 1479570"/>
              <a:gd name="connsiteX2" fmla="*/ 759928 w 3793060"/>
              <a:gd name="connsiteY2" fmla="*/ 1479570 h 1479570"/>
              <a:gd name="connsiteX3" fmla="*/ 0 w 3793060"/>
              <a:gd name="connsiteY3" fmla="*/ 1465340 h 1479570"/>
              <a:gd name="connsiteX4" fmla="*/ 3225 w 3793060"/>
              <a:gd name="connsiteY4" fmla="*/ 0 h 1479570"/>
              <a:gd name="connsiteX0" fmla="*/ 10439 w 3793060"/>
              <a:gd name="connsiteY0" fmla="*/ 0 h 1481964"/>
              <a:gd name="connsiteX1" fmla="*/ 3793060 w 3793060"/>
              <a:gd name="connsiteY1" fmla="*/ 4861 h 1481964"/>
              <a:gd name="connsiteX2" fmla="*/ 759928 w 3793060"/>
              <a:gd name="connsiteY2" fmla="*/ 1481964 h 1481964"/>
              <a:gd name="connsiteX3" fmla="*/ 0 w 3793060"/>
              <a:gd name="connsiteY3" fmla="*/ 1467734 h 1481964"/>
              <a:gd name="connsiteX4" fmla="*/ 10439 w 3793060"/>
              <a:gd name="connsiteY4" fmla="*/ 0 h 1481964"/>
              <a:gd name="connsiteX0" fmla="*/ 5630 w 3788251"/>
              <a:gd name="connsiteY0" fmla="*/ 0 h 1481964"/>
              <a:gd name="connsiteX1" fmla="*/ 3788251 w 3788251"/>
              <a:gd name="connsiteY1" fmla="*/ 4861 h 1481964"/>
              <a:gd name="connsiteX2" fmla="*/ 755119 w 3788251"/>
              <a:gd name="connsiteY2" fmla="*/ 1481964 h 1481964"/>
              <a:gd name="connsiteX3" fmla="*/ 0 w 3788251"/>
              <a:gd name="connsiteY3" fmla="*/ 1470128 h 1481964"/>
              <a:gd name="connsiteX4" fmla="*/ 5630 w 3788251"/>
              <a:gd name="connsiteY4" fmla="*/ 0 h 14819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788251" h="1481964">
                <a:moveTo>
                  <a:pt x="5630" y="0"/>
                </a:moveTo>
                <a:lnTo>
                  <a:pt x="3788251" y="4861"/>
                </a:lnTo>
                <a:lnTo>
                  <a:pt x="755119" y="1481964"/>
                </a:lnTo>
                <a:lnTo>
                  <a:pt x="0" y="1470128"/>
                </a:lnTo>
                <a:cubicBezTo>
                  <a:pt x="3480" y="983278"/>
                  <a:pt x="2150" y="486850"/>
                  <a:pt x="5630" y="0"/>
                </a:cubicBezTo>
                <a:close/>
              </a:path>
            </a:pathLst>
          </a:custGeom>
          <a:pattFill prst="wdDnDiag">
            <a:fgClr>
              <a:schemeClr val="accent1">
                <a:lumMod val="40000"/>
                <a:lumOff val="60000"/>
              </a:schemeClr>
            </a:fgClr>
            <a:bgClr>
              <a:schemeClr val="bg1"/>
            </a:bgClr>
          </a:patt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408404" y="2951753"/>
            <a:ext cx="6126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 (4)</a:t>
            </a:r>
            <a:endParaRPr lang="ru-RU" dirty="0"/>
          </a:p>
        </p:txBody>
      </p:sp>
      <p:sp>
        <p:nvSpPr>
          <p:cNvPr id="31" name="TextBox 30"/>
          <p:cNvSpPr txBox="1"/>
          <p:nvPr/>
        </p:nvSpPr>
        <p:spPr>
          <a:xfrm>
            <a:off x="7027183" y="4470605"/>
            <a:ext cx="5137813" cy="2000548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ru-RU" sz="2000" b="1" u="sng" dirty="0" smtClean="0"/>
              <a:t>Для приведенного примера:</a:t>
            </a:r>
          </a:p>
          <a:p>
            <a:r>
              <a:rPr lang="ru-RU" sz="2000" dirty="0" smtClean="0"/>
              <a:t>2∙</a:t>
            </a:r>
            <a:r>
              <a:rPr lang="en-US" sz="2000" dirty="0" smtClean="0"/>
              <a:t>S=(x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+x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</a:t>
            </a:r>
            <a:r>
              <a:rPr lang="ru-RU" sz="2000" dirty="0" smtClean="0"/>
              <a:t>∙</a:t>
            </a:r>
            <a:r>
              <a:rPr lang="en-US" sz="2000" dirty="0" smtClean="0"/>
              <a:t>(y</a:t>
            </a:r>
            <a:r>
              <a:rPr lang="en-US" sz="2000" baseline="-25000" dirty="0" smtClean="0"/>
              <a:t>1</a:t>
            </a:r>
            <a:r>
              <a:rPr lang="en-US" sz="2000" dirty="0" smtClean="0"/>
              <a:t>-y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)+(x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+x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</a:t>
            </a:r>
            <a:r>
              <a:rPr lang="ru-RU" sz="2000" dirty="0" smtClean="0"/>
              <a:t>∙</a:t>
            </a:r>
            <a:r>
              <a:rPr lang="en-US" sz="2000" dirty="0" smtClean="0"/>
              <a:t>(y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-y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)+(x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+x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)</a:t>
            </a:r>
            <a:r>
              <a:rPr lang="ru-RU" sz="2000" dirty="0" smtClean="0"/>
              <a:t>∙</a:t>
            </a:r>
            <a:r>
              <a:rPr lang="en-US" sz="2000" dirty="0" smtClean="0"/>
              <a:t>(y</a:t>
            </a:r>
            <a:r>
              <a:rPr lang="en-US" sz="2000" baseline="-25000" dirty="0" smtClean="0"/>
              <a:t>3</a:t>
            </a:r>
            <a:r>
              <a:rPr lang="en-US" sz="2000" dirty="0" smtClean="0"/>
              <a:t>-y</a:t>
            </a:r>
            <a:r>
              <a:rPr lang="en-US" sz="2000" baseline="-25000" dirty="0" smtClean="0"/>
              <a:t>4</a:t>
            </a:r>
            <a:r>
              <a:rPr lang="en-US" sz="2000" dirty="0" smtClean="0"/>
              <a:t>)=</a:t>
            </a:r>
          </a:p>
          <a:p>
            <a:endParaRPr lang="en-US" sz="800" dirty="0" smtClean="0"/>
          </a:p>
          <a:p>
            <a:r>
              <a:rPr lang="ru-RU" sz="2000" dirty="0" smtClean="0"/>
              <a:t>    </a:t>
            </a:r>
            <a:r>
              <a:rPr lang="en-US" sz="2000" dirty="0" smtClean="0"/>
              <a:t> = (1+5)</a:t>
            </a:r>
            <a:r>
              <a:rPr lang="ru-RU" sz="2000" dirty="0" smtClean="0"/>
              <a:t>∙</a:t>
            </a:r>
            <a:r>
              <a:rPr lang="en-US" sz="2000" dirty="0" smtClean="0"/>
              <a:t>(4-6)+(5+8)</a:t>
            </a:r>
            <a:r>
              <a:rPr lang="ru-RU" sz="2000" dirty="0" smtClean="0"/>
              <a:t>∙</a:t>
            </a:r>
            <a:r>
              <a:rPr lang="en-US" sz="2000" dirty="0" smtClean="0"/>
              <a:t>(6-0)+(8+1)</a:t>
            </a:r>
            <a:r>
              <a:rPr lang="ru-RU" sz="2000" dirty="0" smtClean="0"/>
              <a:t>∙</a:t>
            </a:r>
            <a:r>
              <a:rPr lang="en-US" sz="2000" dirty="0" smtClean="0"/>
              <a:t>(0-4)=</a:t>
            </a:r>
          </a:p>
          <a:p>
            <a:endParaRPr lang="en-US" sz="800" dirty="0" smtClean="0"/>
          </a:p>
          <a:p>
            <a:r>
              <a:rPr lang="ru-RU" sz="2000" dirty="0" smtClean="0"/>
              <a:t>     </a:t>
            </a:r>
            <a:r>
              <a:rPr lang="en-US" sz="2000" dirty="0" smtClean="0"/>
              <a:t>=</a:t>
            </a:r>
            <a:r>
              <a:rPr lang="ru-RU" sz="2000" dirty="0" smtClean="0"/>
              <a:t> 6∙(-2)</a:t>
            </a:r>
            <a:r>
              <a:rPr lang="en-US" sz="2000" dirty="0" smtClean="0"/>
              <a:t>+</a:t>
            </a:r>
            <a:r>
              <a:rPr lang="ru-RU" sz="2000" dirty="0" smtClean="0"/>
              <a:t>13∙6+9∙(-4)= -12+</a:t>
            </a:r>
            <a:r>
              <a:rPr lang="en-US" sz="2000" dirty="0" smtClean="0"/>
              <a:t>78–36=30</a:t>
            </a:r>
            <a:endParaRPr lang="ru-RU" sz="2000" dirty="0" smtClean="0"/>
          </a:p>
          <a:p>
            <a:endParaRPr lang="en-US" sz="800" dirty="0" smtClean="0"/>
          </a:p>
          <a:p>
            <a:r>
              <a:rPr lang="ru-RU" sz="2000" dirty="0" smtClean="0"/>
              <a:t>                                       </a:t>
            </a:r>
            <a:r>
              <a:rPr lang="ru-RU" sz="2000" b="1" dirty="0" smtClean="0"/>
              <a:t>Откуда: </a:t>
            </a:r>
            <a:r>
              <a:rPr lang="en-US" sz="2000" b="1" dirty="0" smtClean="0"/>
              <a:t>S=30/2 = 15</a:t>
            </a:r>
            <a:endParaRPr lang="ru-RU" sz="2000" b="1" dirty="0"/>
          </a:p>
        </p:txBody>
      </p:sp>
      <p:grpSp>
        <p:nvGrpSpPr>
          <p:cNvPr id="44" name="Группа 43"/>
          <p:cNvGrpSpPr/>
          <p:nvPr/>
        </p:nvGrpSpPr>
        <p:grpSpPr>
          <a:xfrm>
            <a:off x="694124" y="151569"/>
            <a:ext cx="7098551" cy="6340677"/>
            <a:chOff x="694124" y="151569"/>
            <a:chExt cx="7098551" cy="6340677"/>
          </a:xfrm>
        </p:grpSpPr>
        <p:cxnSp>
          <p:nvCxnSpPr>
            <p:cNvPr id="3" name="Прямая со стрелкой 2"/>
            <p:cNvCxnSpPr>
              <a:stCxn id="28" idx="3"/>
            </p:cNvCxnSpPr>
            <p:nvPr/>
          </p:nvCxnSpPr>
          <p:spPr>
            <a:xfrm flipV="1">
              <a:off x="703649" y="151569"/>
              <a:ext cx="17068" cy="631345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 стрелкой 29"/>
            <p:cNvCxnSpPr/>
            <p:nvPr/>
          </p:nvCxnSpPr>
          <p:spPr>
            <a:xfrm>
              <a:off x="694124" y="6473716"/>
              <a:ext cx="7098551" cy="18530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7835611" y="6511942"/>
            <a:ext cx="30489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ru-RU" dirty="0"/>
          </a:p>
        </p:txBody>
      </p:sp>
      <p:sp>
        <p:nvSpPr>
          <p:cNvPr id="35" name="TextBox 34"/>
          <p:cNvSpPr txBox="1"/>
          <p:nvPr/>
        </p:nvSpPr>
        <p:spPr>
          <a:xfrm>
            <a:off x="302367" y="18006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Y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970357" y="-799"/>
            <a:ext cx="110809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Иллюстрация покомпонентного формирования площади треугольника (анимация)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41" name="Прямая соединительная линия 40"/>
          <p:cNvCxnSpPr>
            <a:endCxn id="29" idx="1"/>
          </p:cNvCxnSpPr>
          <p:nvPr/>
        </p:nvCxnSpPr>
        <p:spPr>
          <a:xfrm flipV="1">
            <a:off x="4468358" y="2099845"/>
            <a:ext cx="2852" cy="4373871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Прямоугольник 44"/>
          <p:cNvSpPr/>
          <p:nvPr/>
        </p:nvSpPr>
        <p:spPr>
          <a:xfrm>
            <a:off x="6496682" y="6467344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ru-RU" baseline="-25000" dirty="0" smtClean="0"/>
              <a:t>3</a:t>
            </a:r>
            <a:r>
              <a:rPr lang="en-US" dirty="0" smtClean="0"/>
              <a:t>=8</a:t>
            </a:r>
            <a:endParaRPr lang="ru-RU" dirty="0"/>
          </a:p>
        </p:txBody>
      </p:sp>
      <p:sp>
        <p:nvSpPr>
          <p:cNvPr id="47" name="Прямоугольник 46"/>
          <p:cNvSpPr/>
          <p:nvPr/>
        </p:nvSpPr>
        <p:spPr>
          <a:xfrm>
            <a:off x="1019662" y="6435030"/>
            <a:ext cx="7665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ru-RU" baseline="-25000" dirty="0" smtClean="0"/>
              <a:t>1</a:t>
            </a:r>
            <a:r>
              <a:rPr lang="en-US" baseline="-25000" dirty="0" smtClean="0"/>
              <a:t>(4)</a:t>
            </a:r>
            <a:r>
              <a:rPr lang="en-US" dirty="0" smtClean="0"/>
              <a:t>=1</a:t>
            </a:r>
            <a:endParaRPr lang="ru-RU" dirty="0"/>
          </a:p>
        </p:txBody>
      </p:sp>
      <p:sp>
        <p:nvSpPr>
          <p:cNvPr id="48" name="Прямоугольник 47"/>
          <p:cNvSpPr/>
          <p:nvPr/>
        </p:nvSpPr>
        <p:spPr>
          <a:xfrm>
            <a:off x="55337" y="6245620"/>
            <a:ext cx="644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y</a:t>
            </a:r>
            <a:r>
              <a:rPr lang="ru-RU" sz="2000" baseline="-25000" dirty="0" smtClean="0"/>
              <a:t>3</a:t>
            </a:r>
            <a:r>
              <a:rPr lang="en-US" sz="2000" dirty="0" smtClean="0"/>
              <a:t>=0</a:t>
            </a:r>
            <a:endParaRPr lang="ru-RU" sz="2000" dirty="0"/>
          </a:p>
        </p:txBody>
      </p:sp>
      <p:sp>
        <p:nvSpPr>
          <p:cNvPr id="49" name="Прямоугольник 48"/>
          <p:cNvSpPr/>
          <p:nvPr/>
        </p:nvSpPr>
        <p:spPr>
          <a:xfrm>
            <a:off x="4163108" y="6483242"/>
            <a:ext cx="5950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x</a:t>
            </a:r>
            <a:r>
              <a:rPr lang="en-US" baseline="-25000" dirty="0" smtClean="0"/>
              <a:t>2</a:t>
            </a:r>
            <a:r>
              <a:rPr lang="en-US" dirty="0" smtClean="0"/>
              <a:t>=5</a:t>
            </a:r>
            <a:endParaRPr lang="ru-RU" dirty="0"/>
          </a:p>
        </p:txBody>
      </p:sp>
      <p:sp>
        <p:nvSpPr>
          <p:cNvPr id="50" name="Прямоугольник 49"/>
          <p:cNvSpPr/>
          <p:nvPr/>
        </p:nvSpPr>
        <p:spPr>
          <a:xfrm>
            <a:off x="-77567" y="3364464"/>
            <a:ext cx="83388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y</a:t>
            </a:r>
            <a:r>
              <a:rPr lang="en-US" sz="2000" baseline="-25000" dirty="0" smtClean="0"/>
              <a:t>1(4)</a:t>
            </a:r>
            <a:r>
              <a:rPr lang="en-US" sz="2000" dirty="0" smtClean="0"/>
              <a:t>=4</a:t>
            </a:r>
            <a:endParaRPr lang="ru-RU" sz="2000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55337" y="1930736"/>
            <a:ext cx="64472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 smtClean="0"/>
              <a:t>y</a:t>
            </a:r>
            <a:r>
              <a:rPr lang="en-US" sz="2000" baseline="-25000" dirty="0" smtClean="0"/>
              <a:t>2</a:t>
            </a:r>
            <a:r>
              <a:rPr lang="en-US" sz="2000" dirty="0" smtClean="0"/>
              <a:t>=6</a:t>
            </a:r>
            <a:endParaRPr lang="ru-RU" sz="2000" dirty="0"/>
          </a:p>
        </p:txBody>
      </p:sp>
      <p:sp>
        <p:nvSpPr>
          <p:cNvPr id="23" name="TextBox 22"/>
          <p:cNvSpPr txBox="1"/>
          <p:nvPr/>
        </p:nvSpPr>
        <p:spPr>
          <a:xfrm>
            <a:off x="7516944" y="515059"/>
            <a:ext cx="44009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2</a:t>
            </a:r>
            <a:r>
              <a:rPr lang="en-US" dirty="0" smtClean="0"/>
              <a:t>=x</a:t>
            </a:r>
            <a:r>
              <a:rPr lang="en-US" baseline="-25000" dirty="0" smtClean="0"/>
              <a:t>2</a:t>
            </a:r>
            <a:r>
              <a:rPr lang="ru-RU" dirty="0" smtClean="0"/>
              <a:t>∙</a:t>
            </a:r>
            <a:r>
              <a:rPr lang="en-US" dirty="0" smtClean="0"/>
              <a:t>(y</a:t>
            </a:r>
            <a:r>
              <a:rPr lang="en-US" baseline="-25000" dirty="0" smtClean="0"/>
              <a:t>2</a:t>
            </a:r>
            <a:r>
              <a:rPr lang="en-US" dirty="0" smtClean="0"/>
              <a:t>-y</a:t>
            </a:r>
            <a:r>
              <a:rPr lang="en-US" baseline="-25000" dirty="0" smtClean="0"/>
              <a:t>3</a:t>
            </a:r>
            <a:r>
              <a:rPr lang="en-US" dirty="0" smtClean="0"/>
              <a:t>)+(x</a:t>
            </a:r>
            <a:r>
              <a:rPr lang="en-US" baseline="-25000" dirty="0" smtClean="0"/>
              <a:t>3</a:t>
            </a:r>
            <a:r>
              <a:rPr lang="en-US" dirty="0" smtClean="0"/>
              <a:t>-x</a:t>
            </a:r>
            <a:r>
              <a:rPr lang="en-US" baseline="-25000" dirty="0" smtClean="0"/>
              <a:t>2</a:t>
            </a:r>
            <a:r>
              <a:rPr lang="en-US" dirty="0" smtClean="0"/>
              <a:t>)</a:t>
            </a:r>
            <a:r>
              <a:rPr lang="ru-RU" dirty="0" smtClean="0"/>
              <a:t>∙</a:t>
            </a:r>
            <a:r>
              <a:rPr lang="en-US" dirty="0" smtClean="0"/>
              <a:t>(y</a:t>
            </a:r>
            <a:r>
              <a:rPr lang="en-US" baseline="-25000" dirty="0" smtClean="0"/>
              <a:t>2</a:t>
            </a:r>
            <a:r>
              <a:rPr lang="en-US" dirty="0" smtClean="0"/>
              <a:t>-y</a:t>
            </a:r>
            <a:r>
              <a:rPr lang="en-US" baseline="-25000" dirty="0" smtClean="0"/>
              <a:t>3</a:t>
            </a:r>
            <a:r>
              <a:rPr lang="en-US" dirty="0" smtClean="0"/>
              <a:t>)/2=</a:t>
            </a:r>
            <a:r>
              <a:rPr lang="en-US" b="1" dirty="0" smtClean="0"/>
              <a:t>(x</a:t>
            </a:r>
            <a:r>
              <a:rPr lang="en-US" b="1" baseline="-25000" dirty="0" smtClean="0"/>
              <a:t>2</a:t>
            </a:r>
            <a:r>
              <a:rPr lang="en-US" b="1" dirty="0" smtClean="0"/>
              <a:t>+x</a:t>
            </a:r>
            <a:r>
              <a:rPr lang="en-US" b="1" baseline="-25000" dirty="0" smtClean="0"/>
              <a:t>3</a:t>
            </a:r>
            <a:r>
              <a:rPr lang="en-US" b="1" dirty="0" smtClean="0"/>
              <a:t>)</a:t>
            </a:r>
            <a:r>
              <a:rPr lang="ru-RU" b="1" dirty="0" smtClean="0"/>
              <a:t>∙</a:t>
            </a:r>
            <a:r>
              <a:rPr lang="en-US" b="1" dirty="0" smtClean="0"/>
              <a:t>(y</a:t>
            </a:r>
            <a:r>
              <a:rPr lang="en-US" b="1" baseline="-25000" dirty="0" smtClean="0"/>
              <a:t>2</a:t>
            </a:r>
            <a:r>
              <a:rPr lang="en-US" b="1" dirty="0" smtClean="0"/>
              <a:t>-y</a:t>
            </a:r>
            <a:r>
              <a:rPr lang="en-US" b="1" baseline="-25000" dirty="0" smtClean="0"/>
              <a:t>3</a:t>
            </a:r>
            <a:r>
              <a:rPr lang="en-US" b="1" dirty="0" smtClean="0"/>
              <a:t>)/2</a:t>
            </a:r>
            <a:endParaRPr lang="ru-RU" b="1" dirty="0"/>
          </a:p>
        </p:txBody>
      </p:sp>
      <p:sp>
        <p:nvSpPr>
          <p:cNvPr id="52" name="TextBox 51"/>
          <p:cNvSpPr txBox="1"/>
          <p:nvPr/>
        </p:nvSpPr>
        <p:spPr>
          <a:xfrm>
            <a:off x="7513539" y="943607"/>
            <a:ext cx="4671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1</a:t>
            </a:r>
            <a:r>
              <a:rPr lang="en-US" dirty="0" smtClean="0"/>
              <a:t>=</a:t>
            </a:r>
            <a:r>
              <a:rPr lang="en-US" b="1" dirty="0" smtClean="0">
                <a:solidFill>
                  <a:srgbClr val="FF0000"/>
                </a:solidFill>
              </a:rPr>
              <a:t>–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ru-RU" dirty="0" smtClean="0"/>
              <a:t>∙</a:t>
            </a:r>
            <a:r>
              <a:rPr lang="en-US" dirty="0" smtClean="0"/>
              <a:t>(y</a:t>
            </a:r>
            <a:r>
              <a:rPr lang="en-US" baseline="-25000" dirty="0" smtClean="0"/>
              <a:t>2</a:t>
            </a:r>
            <a:r>
              <a:rPr lang="en-US" dirty="0" smtClean="0"/>
              <a:t>-y</a:t>
            </a:r>
            <a:r>
              <a:rPr lang="en-US" baseline="-25000" dirty="0" smtClean="0"/>
              <a:t>1</a:t>
            </a:r>
            <a:r>
              <a:rPr lang="en-US" dirty="0" smtClean="0"/>
              <a:t>)+(x</a:t>
            </a:r>
            <a:r>
              <a:rPr lang="en-US" baseline="-25000" dirty="0" smtClean="0"/>
              <a:t>2</a:t>
            </a:r>
            <a:r>
              <a:rPr lang="en-US" dirty="0" smtClean="0"/>
              <a:t>-x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∙</a:t>
            </a:r>
            <a:r>
              <a:rPr lang="en-US" dirty="0" smtClean="0"/>
              <a:t>(y</a:t>
            </a:r>
            <a:r>
              <a:rPr lang="en-US" baseline="-25000" dirty="0" smtClean="0"/>
              <a:t>2</a:t>
            </a:r>
            <a:r>
              <a:rPr lang="en-US" dirty="0" smtClean="0"/>
              <a:t>-y</a:t>
            </a:r>
            <a:r>
              <a:rPr lang="en-US" baseline="-25000" dirty="0" smtClean="0"/>
              <a:t>1</a:t>
            </a:r>
            <a:r>
              <a:rPr lang="en-US" dirty="0" smtClean="0"/>
              <a:t>)/2)=</a:t>
            </a:r>
            <a:r>
              <a:rPr lang="en-US" b="1" dirty="0" smtClean="0"/>
              <a:t>(x</a:t>
            </a:r>
            <a:r>
              <a:rPr lang="en-US" b="1" baseline="-25000" dirty="0" smtClean="0"/>
              <a:t>1</a:t>
            </a:r>
            <a:r>
              <a:rPr lang="en-US" b="1" dirty="0" smtClean="0"/>
              <a:t>+x</a:t>
            </a:r>
            <a:r>
              <a:rPr lang="en-US" b="1" baseline="-25000" dirty="0" smtClean="0"/>
              <a:t>2</a:t>
            </a:r>
            <a:r>
              <a:rPr lang="en-US" b="1" dirty="0" smtClean="0"/>
              <a:t>)</a:t>
            </a:r>
            <a:r>
              <a:rPr lang="ru-RU" b="1" dirty="0" smtClean="0"/>
              <a:t>∙</a:t>
            </a:r>
            <a:r>
              <a:rPr lang="en-US" b="1" dirty="0" smtClean="0"/>
              <a:t>(y</a:t>
            </a:r>
            <a:r>
              <a:rPr lang="en-US" b="1" baseline="-25000" dirty="0" smtClean="0"/>
              <a:t>1</a:t>
            </a:r>
            <a:r>
              <a:rPr lang="en-US" b="1" dirty="0" smtClean="0"/>
              <a:t>-y</a:t>
            </a:r>
            <a:r>
              <a:rPr lang="en-US" b="1" baseline="-25000" dirty="0" smtClean="0"/>
              <a:t>2</a:t>
            </a:r>
            <a:r>
              <a:rPr lang="en-US" b="1" dirty="0" smtClean="0"/>
              <a:t>)/2</a:t>
            </a:r>
            <a:endParaRPr lang="ru-RU" b="1" dirty="0"/>
          </a:p>
        </p:txBody>
      </p:sp>
      <p:sp>
        <p:nvSpPr>
          <p:cNvPr id="53" name="TextBox 52"/>
          <p:cNvSpPr txBox="1"/>
          <p:nvPr/>
        </p:nvSpPr>
        <p:spPr>
          <a:xfrm>
            <a:off x="7513539" y="1359954"/>
            <a:ext cx="4671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r>
              <a:rPr lang="en-US" baseline="-25000" dirty="0" smtClean="0"/>
              <a:t>3</a:t>
            </a:r>
            <a:r>
              <a:rPr lang="en-US" dirty="0" smtClean="0"/>
              <a:t>=</a:t>
            </a:r>
            <a:r>
              <a:rPr lang="en-US" b="1" dirty="0" smtClean="0">
                <a:solidFill>
                  <a:srgbClr val="FF0000"/>
                </a:solidFill>
              </a:rPr>
              <a:t>–</a:t>
            </a:r>
            <a:r>
              <a:rPr lang="en-US" dirty="0" smtClean="0"/>
              <a:t>(x</a:t>
            </a:r>
            <a:r>
              <a:rPr lang="en-US" baseline="-25000" dirty="0" smtClean="0"/>
              <a:t>1</a:t>
            </a:r>
            <a:r>
              <a:rPr lang="ru-RU" dirty="0" smtClean="0"/>
              <a:t>∙</a:t>
            </a:r>
            <a:r>
              <a:rPr lang="en-US" dirty="0" smtClean="0"/>
              <a:t>(y</a:t>
            </a:r>
            <a:r>
              <a:rPr lang="en-US" baseline="-25000" dirty="0" smtClean="0"/>
              <a:t>4</a:t>
            </a:r>
            <a:r>
              <a:rPr lang="en-US" dirty="0" smtClean="0"/>
              <a:t>-y</a:t>
            </a:r>
            <a:r>
              <a:rPr lang="en-US" baseline="-25000" dirty="0" smtClean="0"/>
              <a:t>3</a:t>
            </a:r>
            <a:r>
              <a:rPr lang="en-US" dirty="0" smtClean="0"/>
              <a:t>)+(x</a:t>
            </a:r>
            <a:r>
              <a:rPr lang="en-US" baseline="-25000" dirty="0" smtClean="0"/>
              <a:t>2</a:t>
            </a:r>
            <a:r>
              <a:rPr lang="en-US" dirty="0" smtClean="0"/>
              <a:t>-x</a:t>
            </a:r>
            <a:r>
              <a:rPr lang="en-US" baseline="-25000" dirty="0" smtClean="0"/>
              <a:t>1</a:t>
            </a:r>
            <a:r>
              <a:rPr lang="en-US" dirty="0" smtClean="0"/>
              <a:t>)</a:t>
            </a:r>
            <a:r>
              <a:rPr lang="ru-RU" dirty="0" smtClean="0"/>
              <a:t>∙</a:t>
            </a:r>
            <a:r>
              <a:rPr lang="en-US" dirty="0" smtClean="0"/>
              <a:t>(y</a:t>
            </a:r>
            <a:r>
              <a:rPr lang="en-US" baseline="-25000" dirty="0" smtClean="0"/>
              <a:t>2</a:t>
            </a:r>
            <a:r>
              <a:rPr lang="en-US" dirty="0" smtClean="0"/>
              <a:t>-y</a:t>
            </a:r>
            <a:r>
              <a:rPr lang="en-US" baseline="-25000" dirty="0" smtClean="0"/>
              <a:t>1</a:t>
            </a:r>
            <a:r>
              <a:rPr lang="en-US" dirty="0" smtClean="0"/>
              <a:t>)/2)=</a:t>
            </a:r>
            <a:r>
              <a:rPr lang="en-US" b="1" dirty="0" smtClean="0"/>
              <a:t>(x</a:t>
            </a:r>
            <a:r>
              <a:rPr lang="en-US" b="1" baseline="-25000" dirty="0" smtClean="0"/>
              <a:t>3</a:t>
            </a:r>
            <a:r>
              <a:rPr lang="en-US" b="1" dirty="0" smtClean="0"/>
              <a:t>+x</a:t>
            </a:r>
            <a:r>
              <a:rPr lang="en-US" b="1" baseline="-25000" dirty="0" smtClean="0"/>
              <a:t>4</a:t>
            </a:r>
            <a:r>
              <a:rPr lang="en-US" b="1" dirty="0" smtClean="0"/>
              <a:t>)</a:t>
            </a:r>
            <a:r>
              <a:rPr lang="ru-RU" b="1" dirty="0" smtClean="0"/>
              <a:t>∙</a:t>
            </a:r>
            <a:r>
              <a:rPr lang="en-US" b="1" dirty="0" smtClean="0"/>
              <a:t>(y</a:t>
            </a:r>
            <a:r>
              <a:rPr lang="en-US" b="1" baseline="-25000" dirty="0" smtClean="0"/>
              <a:t>3</a:t>
            </a:r>
            <a:r>
              <a:rPr lang="en-US" b="1" dirty="0" smtClean="0"/>
              <a:t>-y</a:t>
            </a:r>
            <a:r>
              <a:rPr lang="en-US" b="1" baseline="-25000" dirty="0"/>
              <a:t>4</a:t>
            </a:r>
            <a:r>
              <a:rPr lang="en-US" b="1" dirty="0" smtClean="0"/>
              <a:t>)/2</a:t>
            </a:r>
          </a:p>
        </p:txBody>
      </p:sp>
      <p:sp>
        <p:nvSpPr>
          <p:cNvPr id="54" name="TextBox 53"/>
          <p:cNvSpPr txBox="1"/>
          <p:nvPr/>
        </p:nvSpPr>
        <p:spPr>
          <a:xfrm>
            <a:off x="7494013" y="2130395"/>
            <a:ext cx="46370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Общая формула компонентов площади:</a:t>
            </a:r>
          </a:p>
          <a:p>
            <a:pPr algn="ctr"/>
            <a:r>
              <a:rPr lang="en-US" sz="2400" i="1" dirty="0" smtClean="0"/>
              <a:t>S</a:t>
            </a:r>
            <a:r>
              <a:rPr lang="en-US" sz="2400" i="1" baseline="-25000" dirty="0" smtClean="0"/>
              <a:t>i</a:t>
            </a:r>
            <a:r>
              <a:rPr lang="en-US" sz="2400" i="1" dirty="0" smtClean="0"/>
              <a:t> = (x</a:t>
            </a:r>
            <a:r>
              <a:rPr lang="en-US" sz="2400" i="1" baseline="-25000" dirty="0" smtClean="0"/>
              <a:t>i</a:t>
            </a:r>
            <a:r>
              <a:rPr lang="en-US" sz="2400" i="1" dirty="0" smtClean="0"/>
              <a:t> + x</a:t>
            </a:r>
            <a:r>
              <a:rPr lang="en-US" sz="2400" i="1" baseline="-25000" dirty="0" smtClean="0"/>
              <a:t>i+1</a:t>
            </a:r>
            <a:r>
              <a:rPr lang="en-US" sz="2400" i="1" dirty="0" smtClean="0"/>
              <a:t>)</a:t>
            </a:r>
            <a:r>
              <a:rPr lang="ru-RU" sz="2400" i="1" dirty="0" smtClean="0"/>
              <a:t> </a:t>
            </a:r>
            <a:r>
              <a:rPr lang="ru-RU" sz="2400" i="1" dirty="0"/>
              <a:t>∙ </a:t>
            </a:r>
            <a:r>
              <a:rPr lang="en-US" sz="2400" i="1" dirty="0" smtClean="0"/>
              <a:t>(</a:t>
            </a:r>
            <a:r>
              <a:rPr lang="en-US" sz="2400" i="1" dirty="0" err="1" smtClean="0"/>
              <a:t>y</a:t>
            </a:r>
            <a:r>
              <a:rPr lang="en-US" sz="2400" i="1" baseline="-25000" dirty="0" err="1" smtClean="0"/>
              <a:t>i</a:t>
            </a:r>
            <a:r>
              <a:rPr lang="en-US" sz="2400" i="1" dirty="0" smtClean="0"/>
              <a:t> - y</a:t>
            </a:r>
            <a:r>
              <a:rPr lang="en-US" sz="2400" i="1" baseline="-25000" dirty="0" smtClean="0"/>
              <a:t>i+1</a:t>
            </a:r>
            <a:r>
              <a:rPr lang="en-US" sz="2400" i="1" dirty="0" smtClean="0"/>
              <a:t>)</a:t>
            </a:r>
            <a:r>
              <a:rPr lang="ru-RU" sz="2400" i="1" dirty="0" smtClean="0"/>
              <a:t> </a:t>
            </a:r>
            <a:r>
              <a:rPr lang="en-US" sz="2400" i="1" dirty="0" smtClean="0"/>
              <a:t>/ 2</a:t>
            </a:r>
            <a:endParaRPr lang="ru-RU" sz="2400" i="1" dirty="0" smtClean="0"/>
          </a:p>
          <a:p>
            <a:r>
              <a:rPr lang="en-US" sz="2000" i="1" dirty="0" smtClean="0"/>
              <a:t>S</a:t>
            </a:r>
            <a:r>
              <a:rPr lang="en-US" sz="2000" dirty="0" smtClean="0"/>
              <a:t>=</a:t>
            </a:r>
            <a:r>
              <a:rPr lang="ru-RU" sz="2000" dirty="0" smtClean="0"/>
              <a:t>сумма </a:t>
            </a:r>
            <a:r>
              <a:rPr lang="ru-RU" sz="2000" dirty="0" smtClean="0"/>
              <a:t>всех </a:t>
            </a:r>
            <a:r>
              <a:rPr lang="en-US" sz="2000" i="1" dirty="0" smtClean="0"/>
              <a:t>S</a:t>
            </a:r>
            <a:r>
              <a:rPr lang="en-US" sz="2000" i="1" baseline="-25000" dirty="0" smtClean="0"/>
              <a:t>i </a:t>
            </a:r>
            <a:r>
              <a:rPr lang="en-US" sz="2000" dirty="0" smtClean="0"/>
              <a:t> </a:t>
            </a:r>
            <a:r>
              <a:rPr lang="ru-RU" sz="2000" dirty="0" smtClean="0"/>
              <a:t>, или </a:t>
            </a:r>
            <a:r>
              <a:rPr lang="ru-RU" sz="2000" dirty="0" smtClean="0"/>
              <a:t>математически:</a:t>
            </a:r>
            <a:endParaRPr lang="ru-RU" sz="2000" baseline="-25000" dirty="0"/>
          </a:p>
        </p:txBody>
      </p:sp>
      <p:sp>
        <p:nvSpPr>
          <p:cNvPr id="24" name="Прямоугольник 23"/>
          <p:cNvSpPr/>
          <p:nvPr/>
        </p:nvSpPr>
        <p:spPr>
          <a:xfrm>
            <a:off x="7513538" y="1731611"/>
            <a:ext cx="470004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(</a:t>
            </a:r>
            <a:r>
              <a:rPr lang="ru-RU" dirty="0" smtClean="0"/>
              <a:t>«</a:t>
            </a:r>
            <a:r>
              <a:rPr lang="en-US" b="1" dirty="0">
                <a:solidFill>
                  <a:srgbClr val="FF0000"/>
                </a:solidFill>
              </a:rPr>
              <a:t>–</a:t>
            </a:r>
            <a:r>
              <a:rPr lang="ru-RU" dirty="0"/>
              <a:t>» </a:t>
            </a:r>
            <a:r>
              <a:rPr lang="ru-RU" dirty="0" smtClean="0"/>
              <a:t>означает, что площадь вычтем из общей)</a:t>
            </a:r>
            <a:endParaRPr lang="ru-RU" dirty="0"/>
          </a:p>
        </p:txBody>
      </p:sp>
      <p:sp>
        <p:nvSpPr>
          <p:cNvPr id="28" name="Полилиния 27"/>
          <p:cNvSpPr/>
          <p:nvPr/>
        </p:nvSpPr>
        <p:spPr>
          <a:xfrm>
            <a:off x="703649" y="3561442"/>
            <a:ext cx="6019032" cy="2912274"/>
          </a:xfrm>
          <a:custGeom>
            <a:avLst/>
            <a:gdLst>
              <a:gd name="connsiteX0" fmla="*/ 8709 w 6026332"/>
              <a:gd name="connsiteY0" fmla="*/ 0 h 2908663"/>
              <a:gd name="connsiteX1" fmla="*/ 757646 w 6026332"/>
              <a:gd name="connsiteY1" fmla="*/ 8709 h 2908663"/>
              <a:gd name="connsiteX2" fmla="*/ 6026332 w 6026332"/>
              <a:gd name="connsiteY2" fmla="*/ 2908663 h 2908663"/>
              <a:gd name="connsiteX3" fmla="*/ 0 w 6026332"/>
              <a:gd name="connsiteY3" fmla="*/ 2899955 h 2908663"/>
              <a:gd name="connsiteX4" fmla="*/ 8709 w 6026332"/>
              <a:gd name="connsiteY4" fmla="*/ 0 h 2908663"/>
              <a:gd name="connsiteX0" fmla="*/ 8709 w 6026332"/>
              <a:gd name="connsiteY0" fmla="*/ 0 h 2915806"/>
              <a:gd name="connsiteX1" fmla="*/ 757646 w 6026332"/>
              <a:gd name="connsiteY1" fmla="*/ 15852 h 2915806"/>
              <a:gd name="connsiteX2" fmla="*/ 6026332 w 6026332"/>
              <a:gd name="connsiteY2" fmla="*/ 2915806 h 2915806"/>
              <a:gd name="connsiteX3" fmla="*/ 0 w 6026332"/>
              <a:gd name="connsiteY3" fmla="*/ 2907098 h 2915806"/>
              <a:gd name="connsiteX4" fmla="*/ 8709 w 6026332"/>
              <a:gd name="connsiteY4" fmla="*/ 0 h 2915806"/>
              <a:gd name="connsiteX0" fmla="*/ 8709 w 6026332"/>
              <a:gd name="connsiteY0" fmla="*/ 0 h 2915806"/>
              <a:gd name="connsiteX1" fmla="*/ 757646 w 6026332"/>
              <a:gd name="connsiteY1" fmla="*/ 8708 h 2915806"/>
              <a:gd name="connsiteX2" fmla="*/ 6026332 w 6026332"/>
              <a:gd name="connsiteY2" fmla="*/ 2915806 h 2915806"/>
              <a:gd name="connsiteX3" fmla="*/ 0 w 6026332"/>
              <a:gd name="connsiteY3" fmla="*/ 2907098 h 2915806"/>
              <a:gd name="connsiteX4" fmla="*/ 8709 w 6026332"/>
              <a:gd name="connsiteY4" fmla="*/ 0 h 291580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26332" h="2915806">
                <a:moveTo>
                  <a:pt x="8709" y="0"/>
                </a:moveTo>
                <a:lnTo>
                  <a:pt x="757646" y="8708"/>
                </a:lnTo>
                <a:lnTo>
                  <a:pt x="6026332" y="2915806"/>
                </a:lnTo>
                <a:lnTo>
                  <a:pt x="0" y="2907098"/>
                </a:lnTo>
                <a:lnTo>
                  <a:pt x="8709" y="0"/>
                </a:lnTo>
                <a:close/>
              </a:path>
            </a:pathLst>
          </a:custGeom>
          <a:pattFill prst="wdUpDiag">
            <a:fgClr>
              <a:schemeClr val="accent1"/>
            </a:fgClr>
            <a:bgClr>
              <a:schemeClr val="bg1"/>
            </a:bgClr>
          </a:patt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cxnSp>
        <p:nvCxnSpPr>
          <p:cNvPr id="36" name="Прямая соединительная линия 35"/>
          <p:cNvCxnSpPr>
            <a:endCxn id="28" idx="1"/>
          </p:cNvCxnSpPr>
          <p:nvPr/>
        </p:nvCxnSpPr>
        <p:spPr>
          <a:xfrm flipV="1">
            <a:off x="1454727" y="3570139"/>
            <a:ext cx="5650" cy="289487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Прямая соединительная линия 3"/>
          <p:cNvCxnSpPr/>
          <p:nvPr/>
        </p:nvCxnSpPr>
        <p:spPr>
          <a:xfrm flipH="1" flipV="1">
            <a:off x="1456776" y="2094807"/>
            <a:ext cx="1" cy="1470246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" name="Группа 8"/>
          <p:cNvGrpSpPr/>
          <p:nvPr/>
        </p:nvGrpSpPr>
        <p:grpSpPr>
          <a:xfrm>
            <a:off x="7399192" y="3149364"/>
            <a:ext cx="4889416" cy="1469263"/>
            <a:chOff x="7399192" y="3149364"/>
            <a:chExt cx="4889416" cy="1469263"/>
          </a:xfrm>
        </p:grpSpPr>
        <p:pic>
          <p:nvPicPr>
            <p:cNvPr id="26" name="Рисунок 25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7399192" y="3149364"/>
              <a:ext cx="4889416" cy="1469263"/>
            </a:xfrm>
            <a:prstGeom prst="rect">
              <a:avLst/>
            </a:prstGeom>
          </p:spPr>
        </p:pic>
        <p:sp>
          <p:nvSpPr>
            <p:cNvPr id="8" name="Прямоугольник 7"/>
            <p:cNvSpPr/>
            <p:nvPr/>
          </p:nvSpPr>
          <p:spPr>
            <a:xfrm>
              <a:off x="11280371" y="4222130"/>
              <a:ext cx="399011" cy="29242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365546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0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1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0" presetClass="exit" presetSubtype="0" fill="hold" grpId="1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7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0" presetClass="exit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0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27" grpId="0" animBg="1"/>
      <p:bldP spid="27" grpId="1" animBg="1"/>
      <p:bldP spid="31" grpId="0" animBg="1"/>
      <p:bldP spid="23" grpId="0"/>
      <p:bldP spid="52" grpId="0"/>
      <p:bldP spid="53" grpId="0"/>
      <p:bldP spid="54" grpId="0"/>
      <p:bldP spid="24" grpId="0"/>
      <p:bldP spid="28" grpId="0" animBg="1"/>
      <p:bldP spid="28" grpId="1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65" y="166296"/>
            <a:ext cx="8012295" cy="659112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19650" y="2768139"/>
            <a:ext cx="6525491" cy="1961803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2032539" y="-64537"/>
            <a:ext cx="784778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Пример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(возможный вариант) оформления работы в </a:t>
            </a:r>
            <a:r>
              <a:rPr lang="en-US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Excel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4906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82" y="642876"/>
            <a:ext cx="6315956" cy="5430008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934960" y="305810"/>
            <a:ext cx="23694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/>
              <a:t>Лабораторная работа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6311273" y="910705"/>
            <a:ext cx="601446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AutoNum type="arabicParenR"/>
            </a:pPr>
            <a:r>
              <a:rPr lang="ru-RU" dirty="0" smtClean="0"/>
              <a:t>Построить в </a:t>
            </a:r>
            <a:r>
              <a:rPr lang="en-US" dirty="0" smtClean="0"/>
              <a:t>Excel </a:t>
            </a:r>
            <a:r>
              <a:rPr lang="ru-RU" dirty="0" smtClean="0"/>
              <a:t>систему координат 14х14 с сеткой</a:t>
            </a:r>
          </a:p>
          <a:p>
            <a:pPr marL="342900" indent="-342900">
              <a:buAutoNum type="arabicParenR"/>
            </a:pPr>
            <a:r>
              <a:rPr lang="ru-RU" dirty="0" smtClean="0"/>
              <a:t>Изобразить оси и разметить шкалу</a:t>
            </a:r>
          </a:p>
          <a:p>
            <a:pPr marL="342900" indent="-342900">
              <a:buAutoNum type="arabicParenR"/>
            </a:pPr>
            <a:r>
              <a:rPr lang="ru-RU" dirty="0" smtClean="0"/>
              <a:t>Построить треугольник в соответствии с вариантом</a:t>
            </a:r>
          </a:p>
          <a:p>
            <a:pPr marL="342900" indent="-342900">
              <a:buAutoNum type="arabicParenR"/>
            </a:pPr>
            <a:r>
              <a:rPr lang="ru-RU" dirty="0" smtClean="0"/>
              <a:t>Построить таблицу исходных данных для своего </a:t>
            </a:r>
          </a:p>
          <a:p>
            <a:r>
              <a:rPr lang="ru-RU" dirty="0"/>
              <a:t>в</a:t>
            </a:r>
            <a:r>
              <a:rPr lang="ru-RU" dirty="0" smtClean="0"/>
              <a:t>арианта в </a:t>
            </a:r>
            <a:r>
              <a:rPr lang="en-US" dirty="0" smtClean="0"/>
              <a:t>Excel</a:t>
            </a:r>
            <a:r>
              <a:rPr lang="ru-RU" dirty="0" smtClean="0"/>
              <a:t>, подобно тому, как показано </a:t>
            </a:r>
            <a:r>
              <a:rPr lang="ru-RU" dirty="0"/>
              <a:t>на слайде 2 </a:t>
            </a:r>
            <a:endParaRPr lang="ru-RU" dirty="0" smtClean="0"/>
          </a:p>
          <a:p>
            <a:r>
              <a:rPr lang="ru-RU" dirty="0" smtClean="0"/>
              <a:t>5) Записать формулы вычисления площади треугольника</a:t>
            </a:r>
          </a:p>
          <a:p>
            <a:r>
              <a:rPr lang="ru-RU" dirty="0" smtClean="0"/>
              <a:t>и вычислить площадь для своих исходных данных</a:t>
            </a:r>
          </a:p>
          <a:p>
            <a:endParaRPr lang="ru-RU" dirty="0"/>
          </a:p>
          <a:p>
            <a:r>
              <a:rPr lang="ru-RU" dirty="0" smtClean="0"/>
              <a:t>(Оформление может отличаться от примера на слайде 2)</a:t>
            </a:r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822730" y="181211"/>
            <a:ext cx="473405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Таблица индивидуальных заданий</a:t>
            </a:r>
            <a:endParaRPr lang="ru-RU" sz="24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9323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3338</TotalTime>
  <Words>282</Words>
  <Application>Microsoft Office PowerPoint</Application>
  <PresentationFormat>Широкоэкранный</PresentationFormat>
  <Paragraphs>39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Олег Левченко</dc:creator>
  <cp:lastModifiedBy>Олег Левченко</cp:lastModifiedBy>
  <cp:revision>38</cp:revision>
  <dcterms:created xsi:type="dcterms:W3CDTF">2020-04-10T10:31:03Z</dcterms:created>
  <dcterms:modified xsi:type="dcterms:W3CDTF">2020-05-01T11:51:41Z</dcterms:modified>
</cp:coreProperties>
</file>