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646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58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ED0C8-217E-4182-AE75-069B65D531C9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579A2-8E81-42F1-87FC-D0D73CE060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904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ED0C8-217E-4182-AE75-069B65D531C9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579A2-8E81-42F1-87FC-D0D73CE060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807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ED0C8-217E-4182-AE75-069B65D531C9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579A2-8E81-42F1-87FC-D0D73CE060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898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ED0C8-217E-4182-AE75-069B65D531C9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579A2-8E81-42F1-87FC-D0D73CE060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715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ED0C8-217E-4182-AE75-069B65D531C9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579A2-8E81-42F1-87FC-D0D73CE060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221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ED0C8-217E-4182-AE75-069B65D531C9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579A2-8E81-42F1-87FC-D0D73CE060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194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ED0C8-217E-4182-AE75-069B65D531C9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579A2-8E81-42F1-87FC-D0D73CE060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080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ED0C8-217E-4182-AE75-069B65D531C9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579A2-8E81-42F1-87FC-D0D73CE060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738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ED0C8-217E-4182-AE75-069B65D531C9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579A2-8E81-42F1-87FC-D0D73CE060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238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ED0C8-217E-4182-AE75-069B65D531C9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579A2-8E81-42F1-87FC-D0D73CE060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982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ED0C8-217E-4182-AE75-069B65D531C9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579A2-8E81-42F1-87FC-D0D73CE060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393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ED0C8-217E-4182-AE75-069B65D531C9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579A2-8E81-42F1-87FC-D0D73CE060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625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05" y="162784"/>
            <a:ext cx="5670955" cy="43740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050" y="3844999"/>
            <a:ext cx="2615051" cy="8161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4686" y="4811725"/>
            <a:ext cx="3683842" cy="15722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683" y="5319916"/>
            <a:ext cx="1419423" cy="12479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/>
          <a:srcRect r="17579"/>
          <a:stretch/>
        </p:blipFill>
        <p:spPr>
          <a:xfrm>
            <a:off x="1710535" y="4646242"/>
            <a:ext cx="1468266" cy="7335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8299" y="5876248"/>
            <a:ext cx="1352739" cy="8300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/>
          <a:srcRect t="9530" r="8543" b="19347"/>
          <a:stretch/>
        </p:blipFill>
        <p:spPr>
          <a:xfrm>
            <a:off x="262518" y="4794815"/>
            <a:ext cx="1341726" cy="105020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3" name="Соединительная линия уступом 22"/>
          <p:cNvCxnSpPr>
            <a:stCxn id="11" idx="2"/>
            <a:endCxn id="12" idx="2"/>
          </p:cNvCxnSpPr>
          <p:nvPr/>
        </p:nvCxnSpPr>
        <p:spPr>
          <a:xfrm rot="5400000">
            <a:off x="5294071" y="5125328"/>
            <a:ext cx="183861" cy="2701212"/>
          </a:xfrm>
          <a:prstGeom prst="bentConnector3">
            <a:avLst>
              <a:gd name="adj1" fmla="val 224333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Соединительная линия уступом 26"/>
          <p:cNvCxnSpPr>
            <a:stCxn id="12" idx="0"/>
            <a:endCxn id="13" idx="3"/>
          </p:cNvCxnSpPr>
          <p:nvPr/>
        </p:nvCxnSpPr>
        <p:spPr>
          <a:xfrm rot="16200000" flipV="1">
            <a:off x="3453643" y="4738164"/>
            <a:ext cx="306910" cy="856594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13" idx="2"/>
            <a:endCxn id="14" idx="0"/>
          </p:cNvCxnSpPr>
          <p:nvPr/>
        </p:nvCxnSpPr>
        <p:spPr>
          <a:xfrm>
            <a:off x="2444668" y="5379769"/>
            <a:ext cx="1" cy="4964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Соединительная линия уступом 36"/>
          <p:cNvCxnSpPr>
            <a:stCxn id="14" idx="1"/>
            <a:endCxn id="15" idx="2"/>
          </p:cNvCxnSpPr>
          <p:nvPr/>
        </p:nvCxnSpPr>
        <p:spPr>
          <a:xfrm rot="10800000">
            <a:off x="933381" y="5845018"/>
            <a:ext cx="834918" cy="446251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endCxn id="8" idx="1"/>
          </p:cNvCxnSpPr>
          <p:nvPr/>
        </p:nvCxnSpPr>
        <p:spPr>
          <a:xfrm>
            <a:off x="1601148" y="2247900"/>
            <a:ext cx="4513902" cy="20051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Соединительная линия уступом 66"/>
          <p:cNvCxnSpPr>
            <a:stCxn id="8" idx="3"/>
            <a:endCxn id="11" idx="3"/>
          </p:cNvCxnSpPr>
          <p:nvPr/>
        </p:nvCxnSpPr>
        <p:spPr>
          <a:xfrm flipH="1">
            <a:off x="8578528" y="4253080"/>
            <a:ext cx="151573" cy="1344785"/>
          </a:xfrm>
          <a:prstGeom prst="bentConnector3">
            <a:avLst>
              <a:gd name="adj1" fmla="val -150818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5906547" y="827653"/>
            <a:ext cx="309251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1.Открываем текст файла</a:t>
            </a:r>
          </a:p>
          <a:p>
            <a:r>
              <a:rPr lang="ru-RU" sz="1600" dirty="0" smtClean="0"/>
              <a:t>2.Копируем в </a:t>
            </a:r>
            <a:r>
              <a:rPr lang="en-US" sz="1600" dirty="0" smtClean="0"/>
              <a:t>Excel </a:t>
            </a:r>
            <a:r>
              <a:rPr lang="ru-RU" sz="1600" dirty="0" smtClean="0"/>
              <a:t>во 2-ю строку</a:t>
            </a:r>
          </a:p>
          <a:p>
            <a:r>
              <a:rPr lang="ru-RU" sz="1600" dirty="0" smtClean="0"/>
              <a:t>(1-я строка – заголовок/фильтр)</a:t>
            </a:r>
          </a:p>
          <a:p>
            <a:r>
              <a:rPr lang="ru-RU" sz="1600" dirty="0" smtClean="0"/>
              <a:t>3-6. С помощью инструментария</a:t>
            </a:r>
          </a:p>
          <a:p>
            <a:r>
              <a:rPr lang="en-US" sz="1600" dirty="0" smtClean="0"/>
              <a:t>Excel </a:t>
            </a:r>
            <a:r>
              <a:rPr lang="ru-RU" sz="1600" dirty="0" smtClean="0"/>
              <a:t>преобразуем столбец </a:t>
            </a:r>
            <a:r>
              <a:rPr lang="en-US" sz="1600" b="1" dirty="0" smtClean="0"/>
              <a:t>A</a:t>
            </a:r>
            <a:r>
              <a:rPr lang="en-US" sz="1600" dirty="0" smtClean="0"/>
              <a:t> </a:t>
            </a:r>
            <a:endParaRPr lang="ru-RU" sz="1600" dirty="0" smtClean="0"/>
          </a:p>
          <a:p>
            <a:r>
              <a:rPr lang="ru-RU" sz="1600" b="1" dirty="0" smtClean="0">
                <a:solidFill>
                  <a:srgbClr val="FF0000"/>
                </a:solidFill>
              </a:rPr>
              <a:t>строковых</a:t>
            </a:r>
            <a:r>
              <a:rPr lang="ru-RU" sz="1600" dirty="0" smtClean="0"/>
              <a:t> данных в столбцы </a:t>
            </a:r>
            <a:r>
              <a:rPr lang="en-US" sz="1600" dirty="0" smtClean="0"/>
              <a:t>X, Y</a:t>
            </a:r>
          </a:p>
          <a:p>
            <a:r>
              <a:rPr lang="ru-RU" sz="1600" dirty="0" smtClean="0"/>
              <a:t>координат звезд для выделения</a:t>
            </a:r>
          </a:p>
          <a:p>
            <a:r>
              <a:rPr lang="ru-RU" sz="1600" dirty="0" smtClean="0"/>
              <a:t>кластеров и удаления аномалий</a:t>
            </a:r>
            <a:endParaRPr lang="ru-RU" sz="1600" dirty="0"/>
          </a:p>
        </p:txBody>
      </p:sp>
      <p:sp>
        <p:nvSpPr>
          <p:cNvPr id="73" name="TextBox 72"/>
          <p:cNvSpPr txBox="1"/>
          <p:nvPr/>
        </p:nvSpPr>
        <p:spPr>
          <a:xfrm>
            <a:off x="5976960" y="162783"/>
            <a:ext cx="28963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/>
              <a:t>Алгоритм загрузки данных</a:t>
            </a:r>
          </a:p>
          <a:p>
            <a:pPr algn="ctr"/>
            <a:r>
              <a:rPr lang="ru-RU" b="1" u="sng" dirty="0" smtClean="0"/>
              <a:t>из файла</a:t>
            </a:r>
            <a:endParaRPr lang="ru-RU" b="1" u="sng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5730188" y="2962201"/>
            <a:ext cx="34138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Далее стоим </a:t>
            </a:r>
            <a:r>
              <a:rPr lang="ru-RU" sz="1600" dirty="0"/>
              <a:t>точечную диаграмму и, </a:t>
            </a:r>
            <a:r>
              <a:rPr lang="ru-RU" sz="1600" dirty="0" smtClean="0"/>
              <a:t>убрав аномалии</a:t>
            </a:r>
            <a:r>
              <a:rPr lang="ru-RU" sz="1600" dirty="0"/>
              <a:t>, </a:t>
            </a:r>
            <a:r>
              <a:rPr lang="ru-RU" sz="1600" dirty="0" smtClean="0"/>
              <a:t>разделяем данные на страницы </a:t>
            </a:r>
            <a:r>
              <a:rPr lang="en-US" sz="1600" dirty="0"/>
              <a:t>Excel </a:t>
            </a:r>
            <a:r>
              <a:rPr lang="ru-RU" sz="1600" dirty="0"/>
              <a:t>по кластерам 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151687" y="62472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6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675274" y="37459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8654314" y="48090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5303975" y="63899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3519802" y="466809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4</a:t>
            </a:r>
            <a:endParaRPr lang="ru-RU" b="1" dirty="0"/>
          </a:p>
        </p:txBody>
      </p:sp>
      <p:sp>
        <p:nvSpPr>
          <p:cNvPr id="80" name="TextBox 79"/>
          <p:cNvSpPr txBox="1"/>
          <p:nvPr/>
        </p:nvSpPr>
        <p:spPr>
          <a:xfrm>
            <a:off x="2422111" y="543953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5</a:t>
            </a:r>
            <a:endParaRPr lang="ru-RU" b="1" dirty="0"/>
          </a:p>
        </p:txBody>
      </p:sp>
      <p:sp>
        <p:nvSpPr>
          <p:cNvPr id="81" name="Овал 80"/>
          <p:cNvSpPr/>
          <p:nvPr/>
        </p:nvSpPr>
        <p:spPr>
          <a:xfrm>
            <a:off x="3955536" y="5809772"/>
            <a:ext cx="822537" cy="8225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3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00"/>
          <a:stretch/>
        </p:blipFill>
        <p:spPr>
          <a:xfrm>
            <a:off x="0" y="400109"/>
            <a:ext cx="9035358" cy="56636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0368" y="0"/>
            <a:ext cx="7568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/>
              <a:t>Пример выделения кластеров окружностями с применением </a:t>
            </a:r>
            <a:r>
              <a:rPr lang="en-US" sz="2000" b="1" u="sng" dirty="0" smtClean="0"/>
              <a:t>VBA</a:t>
            </a:r>
            <a:r>
              <a:rPr lang="ru-RU" sz="2000" b="1" u="sng" dirty="0" smtClean="0"/>
              <a:t> </a:t>
            </a:r>
            <a:endParaRPr lang="ru-RU" sz="20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294317" y="6135855"/>
            <a:ext cx="86657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Для создания </a:t>
            </a:r>
            <a:r>
              <a:rPr lang="en-US" dirty="0" smtClean="0"/>
              <a:t>VBA-</a:t>
            </a:r>
            <a:r>
              <a:rPr lang="ru-RU" dirty="0" smtClean="0"/>
              <a:t>программы: меню «Вид»</a:t>
            </a:r>
            <a:r>
              <a:rPr lang="en-US" dirty="0" smtClean="0"/>
              <a:t> </a:t>
            </a:r>
            <a:r>
              <a:rPr lang="ru-RU" dirty="0" smtClean="0"/>
              <a:t>→</a:t>
            </a:r>
            <a:r>
              <a:rPr lang="en-US" dirty="0" smtClean="0"/>
              <a:t> </a:t>
            </a:r>
            <a:r>
              <a:rPr lang="ru-RU" dirty="0" smtClean="0"/>
              <a:t>«Макросы»</a:t>
            </a:r>
            <a:r>
              <a:rPr lang="ru-RU" dirty="0"/>
              <a:t> → </a:t>
            </a:r>
            <a:r>
              <a:rPr lang="ru-RU" dirty="0" smtClean="0"/>
              <a:t>ввести имя</a:t>
            </a:r>
            <a:r>
              <a:rPr lang="ru-RU" dirty="0"/>
              <a:t> </a:t>
            </a:r>
            <a:r>
              <a:rPr lang="ru-RU" dirty="0" smtClean="0"/>
              <a:t>→</a:t>
            </a:r>
            <a:r>
              <a:rPr lang="en-US" smtClean="0"/>
              <a:t> </a:t>
            </a:r>
            <a:r>
              <a:rPr lang="ru-RU" smtClean="0"/>
              <a:t>«</a:t>
            </a:r>
            <a:r>
              <a:rPr lang="ru-RU" dirty="0" smtClean="0"/>
              <a:t>Создать»</a:t>
            </a:r>
          </a:p>
          <a:p>
            <a:pPr algn="ctr"/>
            <a:r>
              <a:rPr lang="ru-RU" dirty="0" smtClean="0"/>
              <a:t>(можно также использовать комбинацию клавиш </a:t>
            </a:r>
            <a:r>
              <a:rPr lang="en-US" dirty="0" smtClean="0"/>
              <a:t>Alt+F8)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402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96" y="787037"/>
            <a:ext cx="3419475" cy="15908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8775" y="845925"/>
            <a:ext cx="2674356" cy="14634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25924" y="2528831"/>
            <a:ext cx="4913525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dirty="0" smtClean="0"/>
              <a:t>Имеем 2 кластера и 2 аномалии, которые</a:t>
            </a:r>
            <a:r>
              <a:rPr lang="en-US" sz="1600" dirty="0" smtClean="0"/>
              <a:t> </a:t>
            </a:r>
            <a:r>
              <a:rPr lang="ru-RU" sz="1600" dirty="0" smtClean="0"/>
              <a:t>выбираем </a:t>
            </a:r>
            <a:endParaRPr lang="en-US" sz="1600" dirty="0" smtClean="0"/>
          </a:p>
          <a:p>
            <a:r>
              <a:rPr lang="ru-RU" sz="1600" dirty="0" smtClean="0"/>
              <a:t>фильтрами (</a:t>
            </a:r>
            <a:r>
              <a:rPr lang="en-US" sz="1600" dirty="0" smtClean="0"/>
              <a:t>X&lt;1; Y&gt;13) </a:t>
            </a:r>
            <a:r>
              <a:rPr lang="ru-RU" sz="1600" dirty="0" smtClean="0"/>
              <a:t>и </a:t>
            </a:r>
            <a:r>
              <a:rPr lang="en-US" sz="1600" dirty="0" smtClean="0"/>
              <a:t>(X&gt;4; Y&lt;7)</a:t>
            </a:r>
            <a:r>
              <a:rPr lang="ru-RU" sz="1600" dirty="0" smtClean="0"/>
              <a:t>, а затем удаляем… </a:t>
            </a:r>
          </a:p>
        </p:txBody>
      </p:sp>
      <p:cxnSp>
        <p:nvCxnSpPr>
          <p:cNvPr id="14" name="Прямая со стрелкой 13"/>
          <p:cNvCxnSpPr>
            <a:stCxn id="5" idx="3"/>
            <a:endCxn id="6" idx="1"/>
          </p:cNvCxnSpPr>
          <p:nvPr/>
        </p:nvCxnSpPr>
        <p:spPr>
          <a:xfrm flipV="1">
            <a:off x="3565871" y="1577667"/>
            <a:ext cx="362904" cy="48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6" idx="3"/>
            <a:endCxn id="12" idx="1"/>
          </p:cNvCxnSpPr>
          <p:nvPr/>
        </p:nvCxnSpPr>
        <p:spPr>
          <a:xfrm flipV="1">
            <a:off x="6603131" y="1566904"/>
            <a:ext cx="299853" cy="107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" name="Группа 8"/>
          <p:cNvGrpSpPr/>
          <p:nvPr/>
        </p:nvGrpSpPr>
        <p:grpSpPr>
          <a:xfrm>
            <a:off x="6902984" y="352506"/>
            <a:ext cx="2189753" cy="2886060"/>
            <a:chOff x="6911791" y="92480"/>
            <a:chExt cx="2189753" cy="2886060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11791" y="92480"/>
              <a:ext cx="2181529" cy="24287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29647" y="2521276"/>
              <a:ext cx="1771897" cy="45726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4695" y="3504393"/>
            <a:ext cx="1686160" cy="4191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24695" y="3923551"/>
            <a:ext cx="1686160" cy="428685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38" name="Группа 37"/>
          <p:cNvGrpSpPr/>
          <p:nvPr/>
        </p:nvGrpSpPr>
        <p:grpSpPr>
          <a:xfrm>
            <a:off x="5358152" y="2545876"/>
            <a:ext cx="1514686" cy="1848228"/>
            <a:chOff x="5272066" y="2660192"/>
            <a:chExt cx="1514686" cy="1848228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272066" y="2660192"/>
              <a:ext cx="1514686" cy="97835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272066" y="3687520"/>
              <a:ext cx="1514686" cy="8209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28" name="TextBox 27"/>
          <p:cNvSpPr txBox="1"/>
          <p:nvPr/>
        </p:nvSpPr>
        <p:spPr>
          <a:xfrm>
            <a:off x="-45307" y="6229268"/>
            <a:ext cx="93672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/>
              <a:t>Мы отсортировали данные по координате </a:t>
            </a:r>
            <a:r>
              <a:rPr lang="en-US" sz="1600" i="1" dirty="0" smtClean="0"/>
              <a:t>Y</a:t>
            </a:r>
            <a:r>
              <a:rPr lang="ru-RU" sz="1600" i="1" dirty="0" smtClean="0"/>
              <a:t>, а из рисунка видно, что кластеры разделяет линия </a:t>
            </a:r>
            <a:r>
              <a:rPr lang="en-US" sz="1600" i="1" dirty="0" smtClean="0"/>
              <a:t>Y=8</a:t>
            </a:r>
            <a:r>
              <a:rPr lang="ru-RU" sz="1600" i="1" dirty="0" smtClean="0"/>
              <a:t>.</a:t>
            </a:r>
          </a:p>
          <a:p>
            <a:r>
              <a:rPr lang="ru-RU" sz="1600" i="1" dirty="0" smtClean="0"/>
              <a:t>Фильтруем данные с </a:t>
            </a:r>
            <a:r>
              <a:rPr lang="en-US" sz="1600" i="1" dirty="0" smtClean="0"/>
              <a:t>Y&gt;8</a:t>
            </a:r>
            <a:r>
              <a:rPr lang="ru-RU" sz="1600" i="1" dirty="0" smtClean="0"/>
              <a:t>, копируем на</a:t>
            </a:r>
            <a:r>
              <a:rPr lang="en-US" sz="1600" i="1" dirty="0" smtClean="0"/>
              <a:t> </a:t>
            </a:r>
            <a:r>
              <a:rPr lang="ru-RU" sz="1600" i="1" dirty="0" smtClean="0"/>
              <a:t>2-й лист, удаляем с первого, где теперь только 1 кластер…</a:t>
            </a:r>
            <a:endParaRPr lang="ru-RU" sz="1600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191016" y="10333"/>
            <a:ext cx="6411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/>
              <a:t>Разделение данных кластеров на отдельные листы </a:t>
            </a:r>
            <a:r>
              <a:rPr lang="en-US" b="1" u="sng" dirty="0" smtClean="0"/>
              <a:t>Excel</a:t>
            </a:r>
            <a:r>
              <a:rPr lang="ru-RU" b="1" u="sng" dirty="0" smtClean="0"/>
              <a:t> </a:t>
            </a:r>
            <a:endParaRPr lang="ru-RU" b="1" u="sng" dirty="0"/>
          </a:p>
        </p:txBody>
      </p:sp>
      <p:cxnSp>
        <p:nvCxnSpPr>
          <p:cNvPr id="40" name="Соединительная линия уступом 39"/>
          <p:cNvCxnSpPr>
            <a:stCxn id="7" idx="3"/>
            <a:endCxn id="19" idx="1"/>
          </p:cNvCxnSpPr>
          <p:nvPr/>
        </p:nvCxnSpPr>
        <p:spPr>
          <a:xfrm>
            <a:off x="5039449" y="2821219"/>
            <a:ext cx="318703" cy="213836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0" y="3276618"/>
            <a:ext cx="36791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u="sng" dirty="0" smtClean="0"/>
              <a:t>2)Удаляем пустые строки в столбцах </a:t>
            </a:r>
            <a:r>
              <a:rPr lang="en-US" sz="1600" u="sng" dirty="0" smtClean="0"/>
              <a:t>X,Y</a:t>
            </a:r>
            <a:r>
              <a:rPr lang="ru-RU" sz="1600" u="sng" dirty="0" smtClean="0"/>
              <a:t>:</a:t>
            </a:r>
            <a:endParaRPr lang="ru-RU" sz="1600" u="sng" dirty="0"/>
          </a:p>
        </p:txBody>
      </p:sp>
      <p:cxnSp>
        <p:nvCxnSpPr>
          <p:cNvPr id="90" name="Прямая соединительная линия 89"/>
          <p:cNvCxnSpPr/>
          <p:nvPr/>
        </p:nvCxnSpPr>
        <p:spPr>
          <a:xfrm>
            <a:off x="0" y="6211776"/>
            <a:ext cx="9144000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"/>
          <p:cNvGrpSpPr/>
          <p:nvPr/>
        </p:nvGrpSpPr>
        <p:grpSpPr>
          <a:xfrm>
            <a:off x="191016" y="3643299"/>
            <a:ext cx="4191585" cy="2448267"/>
            <a:chOff x="191016" y="3643299"/>
            <a:chExt cx="4191585" cy="2448267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91016" y="3643299"/>
              <a:ext cx="4191585" cy="2448267"/>
            </a:xfrm>
            <a:prstGeom prst="rect">
              <a:avLst/>
            </a:prstGeom>
          </p:spPr>
        </p:pic>
        <p:sp>
          <p:nvSpPr>
            <p:cNvPr id="2" name="Прямоугольник 1"/>
            <p:cNvSpPr/>
            <p:nvPr/>
          </p:nvSpPr>
          <p:spPr>
            <a:xfrm>
              <a:off x="191016" y="5329975"/>
              <a:ext cx="1479996" cy="271604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064987" y="5763983"/>
            <a:ext cx="3138616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1600" dirty="0" smtClean="0"/>
              <a:t>Теперь пустых строк больше нет…</a:t>
            </a:r>
            <a:endParaRPr lang="ru-RU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-39320" y="388378"/>
            <a:ext cx="68719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u="sng" dirty="0" smtClean="0"/>
              <a:t>1)Строим точечную диаграмму и удаляем аномалии числовыми фильтрами:</a:t>
            </a:r>
            <a:endParaRPr lang="ru-RU" sz="1600" u="sng" dirty="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95264" y="4839816"/>
            <a:ext cx="5225406" cy="8512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7" name="TextBox 26"/>
          <p:cNvSpPr txBox="1"/>
          <p:nvPr/>
        </p:nvSpPr>
        <p:spPr>
          <a:xfrm>
            <a:off x="4387429" y="4492443"/>
            <a:ext cx="4493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Выделяем столбцы </a:t>
            </a:r>
            <a:r>
              <a:rPr lang="en-US" sz="1600" dirty="0" smtClean="0"/>
              <a:t>A </a:t>
            </a:r>
            <a:r>
              <a:rPr lang="ru-RU" sz="1600" dirty="0" smtClean="0"/>
              <a:t>и </a:t>
            </a:r>
            <a:r>
              <a:rPr lang="en-US" sz="1600" dirty="0" smtClean="0"/>
              <a:t>B </a:t>
            </a:r>
            <a:r>
              <a:rPr lang="ru-RU" sz="1600" dirty="0" smtClean="0"/>
              <a:t>и сортируем их данные: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60624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82" y="126367"/>
            <a:ext cx="3896269" cy="29436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58885" y="2027434"/>
            <a:ext cx="9941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Лист</a:t>
            </a:r>
            <a:r>
              <a:rPr lang="en-US" dirty="0" smtClean="0"/>
              <a:t> A1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0224" y="122613"/>
            <a:ext cx="3419952" cy="28674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9021" y="2448208"/>
            <a:ext cx="9054979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dirty="0"/>
              <a:t>Т</a:t>
            </a:r>
            <a:r>
              <a:rPr lang="ru-RU" sz="1600" dirty="0" smtClean="0"/>
              <a:t>очечные диаграммы больше не нужны и приведены лишь для демонстрации разделения кластеров.</a:t>
            </a:r>
          </a:p>
          <a:p>
            <a:r>
              <a:rPr lang="ru-RU" sz="1600" dirty="0" smtClean="0"/>
              <a:t>На листе </a:t>
            </a:r>
            <a:r>
              <a:rPr lang="en-US" sz="1600" dirty="0" smtClean="0"/>
              <a:t>A1 </a:t>
            </a:r>
            <a:r>
              <a:rPr lang="ru-RU" sz="1600" dirty="0" smtClean="0"/>
              <a:t>добавим столбцы данных</a:t>
            </a:r>
            <a:r>
              <a:rPr lang="en-US" sz="1600" dirty="0" smtClean="0"/>
              <a:t>, </a:t>
            </a:r>
            <a:r>
              <a:rPr lang="en-US" sz="1600" dirty="0" smtClean="0"/>
              <a:t>C-F</a:t>
            </a:r>
            <a:r>
              <a:rPr lang="ru-RU" sz="1600" dirty="0" smtClean="0"/>
              <a:t>, подписав их</a:t>
            </a:r>
            <a:r>
              <a:rPr lang="en-US" sz="1600" dirty="0" smtClean="0"/>
              <a:t>: </a:t>
            </a:r>
            <a:r>
              <a:rPr lang="en-US" sz="1600" b="1" dirty="0"/>
              <a:t>d</a:t>
            </a:r>
            <a:r>
              <a:rPr lang="en-US" sz="1600" dirty="0"/>
              <a:t>-</a:t>
            </a:r>
            <a:r>
              <a:rPr lang="ru-RU" sz="1600" dirty="0"/>
              <a:t>расстояние каждой звезды до </a:t>
            </a:r>
            <a:r>
              <a:rPr lang="ru-RU" sz="1600" dirty="0" err="1"/>
              <a:t>центроида</a:t>
            </a:r>
            <a:r>
              <a:rPr lang="ru-RU" sz="1600" dirty="0"/>
              <a:t>;</a:t>
            </a:r>
            <a:endParaRPr lang="ru-RU" sz="1600" dirty="0" smtClean="0"/>
          </a:p>
          <a:p>
            <a:r>
              <a:rPr lang="en-US" sz="1600" dirty="0" smtClean="0"/>
              <a:t>(</a:t>
            </a:r>
            <a:r>
              <a:rPr lang="en-US" sz="1600" b="1" dirty="0" err="1" smtClean="0"/>
              <a:t>Xt</a:t>
            </a:r>
            <a:r>
              <a:rPr lang="en-US" sz="1600" dirty="0" smtClean="0"/>
              <a:t>, </a:t>
            </a:r>
            <a:r>
              <a:rPr lang="en-US" sz="1600" b="1" dirty="0" err="1" smtClean="0"/>
              <a:t>Yt</a:t>
            </a:r>
            <a:r>
              <a:rPr lang="en-US" sz="1600" dirty="0" smtClean="0"/>
              <a:t>)</a:t>
            </a:r>
            <a:r>
              <a:rPr lang="ru-RU" sz="1600" dirty="0" smtClean="0"/>
              <a:t>-ожидаемые координаты </a:t>
            </a:r>
            <a:r>
              <a:rPr lang="ru-RU" sz="1600" dirty="0" err="1" smtClean="0"/>
              <a:t>центроида</a:t>
            </a:r>
            <a:r>
              <a:rPr lang="ru-RU" sz="1600" dirty="0" smtClean="0"/>
              <a:t>; </a:t>
            </a:r>
            <a:r>
              <a:rPr lang="en-US" sz="1600" b="1" dirty="0" smtClean="0"/>
              <a:t>S</a:t>
            </a:r>
            <a:r>
              <a:rPr lang="en-US" sz="1600" dirty="0" smtClean="0"/>
              <a:t>-</a:t>
            </a:r>
            <a:r>
              <a:rPr lang="ru-RU" sz="1600" dirty="0" smtClean="0"/>
              <a:t>сумма </a:t>
            </a:r>
            <a:r>
              <a:rPr lang="en-US" sz="1600" b="1" dirty="0" smtClean="0"/>
              <a:t>d</a:t>
            </a:r>
            <a:r>
              <a:rPr lang="en-US" sz="1600" dirty="0" smtClean="0"/>
              <a:t> </a:t>
            </a:r>
            <a:r>
              <a:rPr lang="ru-RU" sz="1600" dirty="0" smtClean="0"/>
              <a:t>для всех звезд кластера.  </a:t>
            </a:r>
          </a:p>
          <a:p>
            <a:r>
              <a:rPr lang="ru-RU" sz="1600" dirty="0" err="1" smtClean="0"/>
              <a:t>Центроид</a:t>
            </a:r>
            <a:r>
              <a:rPr lang="ru-RU" sz="1600" dirty="0" smtClean="0"/>
              <a:t> - точка, для которой значение </a:t>
            </a:r>
            <a:r>
              <a:rPr lang="en-US" sz="1600" dirty="0" smtClean="0"/>
              <a:t>S </a:t>
            </a:r>
            <a:r>
              <a:rPr lang="ru-RU" sz="1600" dirty="0" smtClean="0"/>
              <a:t>минимально.</a:t>
            </a:r>
          </a:p>
          <a:p>
            <a:r>
              <a:rPr lang="ru-RU" sz="1600" i="1" dirty="0" smtClean="0"/>
              <a:t>(начальные </a:t>
            </a:r>
            <a:r>
              <a:rPr lang="en-US" sz="1600" i="1" dirty="0" err="1" smtClean="0"/>
              <a:t>Xt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Yt</a:t>
            </a:r>
            <a:r>
              <a:rPr lang="ru-RU" sz="1600" i="1" dirty="0" smtClean="0"/>
              <a:t> берем приближенно, по диаграмме)</a:t>
            </a:r>
            <a:r>
              <a:rPr lang="en-US" sz="1600" i="1" dirty="0" smtClean="0"/>
              <a:t> </a:t>
            </a:r>
            <a:r>
              <a:rPr lang="ru-RU" sz="1600" i="1" dirty="0" smtClean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021" y="4889678"/>
            <a:ext cx="43121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Если в меню «Данные» нет «Поиска решения»,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То нужно подключить эту опцию в меню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«Файл»-</a:t>
            </a:r>
            <a:r>
              <a:rPr lang="en-US" sz="1600" dirty="0" smtClean="0">
                <a:solidFill>
                  <a:srgbClr val="FF0000"/>
                </a:solidFill>
              </a:rPr>
              <a:t>&gt;</a:t>
            </a:r>
            <a:r>
              <a:rPr lang="ru-RU" sz="1600" dirty="0" smtClean="0">
                <a:solidFill>
                  <a:srgbClr val="FF0000"/>
                </a:solidFill>
              </a:rPr>
              <a:t> «Параметры»-</a:t>
            </a:r>
            <a:r>
              <a:rPr lang="en-US" sz="1600" dirty="0" smtClean="0">
                <a:solidFill>
                  <a:srgbClr val="FF0000"/>
                </a:solidFill>
              </a:rPr>
              <a:t>&gt;</a:t>
            </a:r>
            <a:r>
              <a:rPr lang="ru-RU" sz="1600" dirty="0">
                <a:solidFill>
                  <a:srgbClr val="FF0000"/>
                </a:solidFill>
              </a:rPr>
              <a:t>«</a:t>
            </a:r>
            <a:r>
              <a:rPr lang="ru-RU" sz="1600" dirty="0" smtClean="0">
                <a:solidFill>
                  <a:srgbClr val="FF0000"/>
                </a:solidFill>
              </a:rPr>
              <a:t>Надстройк</a:t>
            </a:r>
            <a:r>
              <a:rPr lang="ru-RU" sz="1600" dirty="0">
                <a:solidFill>
                  <a:srgbClr val="FF0000"/>
                </a:solidFill>
              </a:rPr>
              <a:t>и</a:t>
            </a:r>
            <a:r>
              <a:rPr lang="ru-RU" sz="1600" dirty="0" smtClean="0">
                <a:solidFill>
                  <a:srgbClr val="FF0000"/>
                </a:solidFill>
              </a:rPr>
              <a:t>»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9021" y="3679999"/>
            <a:ext cx="46378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/>
              <a:t>Воспользуемся «Поиском решения</a:t>
            </a:r>
            <a:r>
              <a:rPr lang="ru-RU" sz="1600" b="1" dirty="0" smtClean="0"/>
              <a:t>» (метод ОПГ):</a:t>
            </a:r>
            <a:endParaRPr lang="ru-RU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680200" y="2027434"/>
            <a:ext cx="9941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Лист</a:t>
            </a:r>
            <a:r>
              <a:rPr lang="en-US" dirty="0" smtClean="0"/>
              <a:t> A</a:t>
            </a:r>
            <a:r>
              <a:rPr lang="ru-RU" dirty="0" smtClean="0"/>
              <a:t>2 </a:t>
            </a:r>
            <a:endParaRPr lang="ru-RU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140982" y="4043607"/>
            <a:ext cx="4692931" cy="799908"/>
            <a:chOff x="0" y="4701950"/>
            <a:chExt cx="4692931" cy="799908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966" y="4739752"/>
              <a:ext cx="4629796" cy="762106"/>
            </a:xfrm>
            <a:prstGeom prst="rect">
              <a:avLst/>
            </a:prstGeom>
          </p:spPr>
        </p:pic>
        <p:sp>
          <p:nvSpPr>
            <p:cNvPr id="15" name="Овал 14"/>
            <p:cNvSpPr/>
            <p:nvPr/>
          </p:nvSpPr>
          <p:spPr>
            <a:xfrm>
              <a:off x="3516909" y="5193065"/>
              <a:ext cx="1176022" cy="29352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0" y="4701950"/>
              <a:ext cx="480291" cy="29352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5324423" y="3273041"/>
            <a:ext cx="3607141" cy="3386377"/>
            <a:chOff x="5062588" y="4701950"/>
            <a:chExt cx="2400394" cy="2071645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5"/>
            <a:srcRect l="5000" t="82949" r="28609" b="138"/>
            <a:stretch/>
          </p:blipFill>
          <p:spPr>
            <a:xfrm>
              <a:off x="5062588" y="6154758"/>
              <a:ext cx="2400394" cy="61883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5"/>
            <a:srcRect l="5000" t="11197" r="28609" b="49112"/>
            <a:stretch/>
          </p:blipFill>
          <p:spPr>
            <a:xfrm>
              <a:off x="5062588" y="4701950"/>
              <a:ext cx="2400394" cy="145223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19" name="TextBox 18"/>
          <p:cNvSpPr txBox="1"/>
          <p:nvPr/>
        </p:nvSpPr>
        <p:spPr>
          <a:xfrm>
            <a:off x="67071" y="5708775"/>
            <a:ext cx="512435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Сортируем </a:t>
            </a:r>
            <a:r>
              <a:rPr lang="en-US" sz="1600" b="1" dirty="0" smtClean="0"/>
              <a:t>X, Y, d </a:t>
            </a:r>
            <a:r>
              <a:rPr lang="ru-RU" sz="1600" dirty="0" smtClean="0"/>
              <a:t>по </a:t>
            </a:r>
            <a:r>
              <a:rPr lang="en-US" sz="1600" b="1" dirty="0" smtClean="0"/>
              <a:t>d</a:t>
            </a:r>
            <a:r>
              <a:rPr lang="en-US" sz="1600" dirty="0" smtClean="0"/>
              <a:t> </a:t>
            </a:r>
            <a:r>
              <a:rPr lang="ru-RU" sz="1600" dirty="0" smtClean="0"/>
              <a:t>по возрастанию, берем несколько</a:t>
            </a:r>
          </a:p>
          <a:p>
            <a:r>
              <a:rPr lang="ru-RU" sz="1600" dirty="0" smtClean="0"/>
              <a:t>звезд, ближайших к</a:t>
            </a:r>
            <a:r>
              <a:rPr lang="en-US" sz="1600" dirty="0" smtClean="0"/>
              <a:t> </a:t>
            </a:r>
            <a:r>
              <a:rPr lang="en-US" sz="1600" dirty="0"/>
              <a:t>(</a:t>
            </a:r>
            <a:r>
              <a:rPr lang="en-US" sz="1600" b="1" dirty="0" err="1"/>
              <a:t>Xt</a:t>
            </a:r>
            <a:r>
              <a:rPr lang="en-US" sz="1600" dirty="0"/>
              <a:t>, </a:t>
            </a:r>
            <a:r>
              <a:rPr lang="en-US" sz="1600" b="1" dirty="0" err="1"/>
              <a:t>Yt</a:t>
            </a:r>
            <a:r>
              <a:rPr lang="en-US" sz="1600" dirty="0" smtClean="0"/>
              <a:t>)</a:t>
            </a:r>
            <a:r>
              <a:rPr lang="ru-RU" sz="1600" dirty="0" smtClean="0"/>
              <a:t>,</a:t>
            </a:r>
            <a:r>
              <a:rPr lang="en-US" sz="1600" dirty="0" smtClean="0"/>
              <a:t> </a:t>
            </a:r>
            <a:r>
              <a:rPr lang="ru-RU" sz="1600" dirty="0" smtClean="0"/>
              <a:t>выделяем ту, где подставив</a:t>
            </a:r>
          </a:p>
          <a:p>
            <a:r>
              <a:rPr lang="ru-RU" sz="1600" dirty="0" smtClean="0"/>
              <a:t>ее координаты в </a:t>
            </a:r>
            <a:r>
              <a:rPr lang="en-US" sz="1600" b="1" dirty="0" smtClean="0"/>
              <a:t>D2</a:t>
            </a:r>
            <a:r>
              <a:rPr lang="ru-RU" sz="1600" dirty="0" smtClean="0"/>
              <a:t> и </a:t>
            </a:r>
            <a:r>
              <a:rPr lang="en-US" sz="1600" b="1" dirty="0" smtClean="0"/>
              <a:t>E2</a:t>
            </a:r>
            <a:r>
              <a:rPr lang="en-US" sz="1600" dirty="0" smtClean="0"/>
              <a:t> </a:t>
            </a:r>
            <a:r>
              <a:rPr lang="ru-RU" sz="1600" dirty="0" smtClean="0"/>
              <a:t>получим меньшее значение </a:t>
            </a:r>
            <a:r>
              <a:rPr lang="en-US" sz="1600" b="1" dirty="0" smtClean="0"/>
              <a:t>S</a:t>
            </a:r>
            <a:r>
              <a:rPr lang="ru-RU" sz="1600" b="1" dirty="0" smtClean="0"/>
              <a:t>.</a:t>
            </a:r>
          </a:p>
          <a:p>
            <a:r>
              <a:rPr lang="ru-RU" sz="1600" u="sng" dirty="0" smtClean="0"/>
              <a:t>Повторяем то же самое для второго кластера… </a:t>
            </a:r>
            <a:endParaRPr lang="ru-RU" sz="1600" u="sng" dirty="0"/>
          </a:p>
        </p:txBody>
      </p:sp>
    </p:spTree>
    <p:extLst>
      <p:ext uri="{BB962C8B-B14F-4D97-AF65-F5344CB8AC3E}">
        <p14:creationId xmlns:p14="http://schemas.microsoft.com/office/powerpoint/2010/main" val="183763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50" y="219999"/>
            <a:ext cx="2915341" cy="13686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0585" y="236798"/>
            <a:ext cx="2692060" cy="13686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3442" y="188942"/>
            <a:ext cx="1491598" cy="7514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73091" y="1051272"/>
            <a:ext cx="214263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b="1" dirty="0" smtClean="0"/>
              <a:t>Ответ: 19595; 72247</a:t>
            </a:r>
            <a:endParaRPr lang="ru-RU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0686" y="1770036"/>
            <a:ext cx="5073314" cy="37780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0" y="1679343"/>
            <a:ext cx="9144000" cy="0"/>
          </a:xfrm>
          <a:prstGeom prst="line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-14868" y="1977621"/>
            <a:ext cx="9030036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Здесь фильтры для трех аномалий:</a:t>
            </a:r>
          </a:p>
          <a:p>
            <a:pPr marL="342900" indent="-342900">
              <a:buAutoNum type="arabicParenR"/>
            </a:pPr>
            <a:r>
              <a:rPr lang="en-US" dirty="0" smtClean="0"/>
              <a:t>(X&gt;6), (Y&gt;8);  2) </a:t>
            </a:r>
            <a:r>
              <a:rPr lang="en-US" dirty="0"/>
              <a:t>(</a:t>
            </a:r>
            <a:r>
              <a:rPr lang="en-US" dirty="0" smtClean="0"/>
              <a:t>X&gt;4), </a:t>
            </a:r>
            <a:r>
              <a:rPr lang="en-US" dirty="0"/>
              <a:t>(</a:t>
            </a:r>
            <a:r>
              <a:rPr lang="en-US" dirty="0" smtClean="0"/>
              <a:t>Y&lt;3);</a:t>
            </a:r>
          </a:p>
          <a:p>
            <a:r>
              <a:rPr lang="en-US" dirty="0" smtClean="0"/>
              <a:t>3) (X </a:t>
            </a:r>
            <a:r>
              <a:rPr lang="ru-RU" b="1" dirty="0" smtClean="0"/>
              <a:t>между</a:t>
            </a:r>
            <a:r>
              <a:rPr lang="ru-RU" dirty="0" smtClean="0"/>
              <a:t> </a:t>
            </a:r>
            <a:r>
              <a:rPr lang="en-US" dirty="0" smtClean="0"/>
              <a:t>[3;4]), (Y </a:t>
            </a:r>
            <a:r>
              <a:rPr lang="ru-RU" b="1" dirty="0"/>
              <a:t>между</a:t>
            </a:r>
            <a:r>
              <a:rPr lang="ru-RU" dirty="0"/>
              <a:t> </a:t>
            </a:r>
            <a:r>
              <a:rPr lang="en-US" dirty="0" smtClean="0"/>
              <a:t>[4;6])</a:t>
            </a:r>
          </a:p>
          <a:p>
            <a:endParaRPr lang="en-US" dirty="0"/>
          </a:p>
          <a:p>
            <a:r>
              <a:rPr lang="ru-RU" dirty="0" smtClean="0"/>
              <a:t>Удалив аномалии и, путем сортировки, как и раньше, </a:t>
            </a:r>
          </a:p>
          <a:p>
            <a:r>
              <a:rPr lang="ru-RU" dirty="0" smtClean="0"/>
              <a:t>убрав пустые </a:t>
            </a:r>
            <a:r>
              <a:rPr lang="ru-RU" dirty="0"/>
              <a:t>строки, </a:t>
            </a:r>
            <a:r>
              <a:rPr lang="ru-RU" dirty="0" smtClean="0"/>
              <a:t>получим 3 кластера.</a:t>
            </a:r>
          </a:p>
          <a:p>
            <a:r>
              <a:rPr lang="ru-RU" dirty="0" smtClean="0"/>
              <a:t>Часто для их разделения применяют </a:t>
            </a:r>
            <a:r>
              <a:rPr lang="ru-RU" dirty="0"/>
              <a:t>вспомогательные элементы:</a:t>
            </a:r>
            <a:endParaRPr lang="ru-RU" dirty="0" smtClean="0"/>
          </a:p>
          <a:p>
            <a:r>
              <a:rPr lang="ru-RU" dirty="0" smtClean="0"/>
              <a:t>круг, наклонная прямая, </a:t>
            </a:r>
            <a:r>
              <a:rPr lang="ru-RU" dirty="0"/>
              <a:t>выделение </a:t>
            </a:r>
            <a:r>
              <a:rPr lang="ru-RU" dirty="0" smtClean="0"/>
              <a:t>нужной области прямоугольниками для</a:t>
            </a:r>
          </a:p>
          <a:p>
            <a:r>
              <a:rPr lang="ru-RU" dirty="0" smtClean="0"/>
              <a:t>фильтрации, постепенно дописывая данные </a:t>
            </a:r>
          </a:p>
          <a:p>
            <a:r>
              <a:rPr lang="ru-RU" dirty="0" smtClean="0"/>
              <a:t>к кластерам и пр., но здесь достаточно </a:t>
            </a:r>
          </a:p>
          <a:p>
            <a:r>
              <a:rPr lang="ru-RU" dirty="0" smtClean="0"/>
              <a:t>последовательно использовать фильтры:</a:t>
            </a:r>
          </a:p>
          <a:p>
            <a:r>
              <a:rPr lang="ru-RU" dirty="0" smtClean="0"/>
              <a:t>1)(</a:t>
            </a:r>
            <a:r>
              <a:rPr lang="en-US" dirty="0" smtClean="0"/>
              <a:t>X&gt;5);  </a:t>
            </a:r>
            <a:r>
              <a:rPr lang="ru-RU" dirty="0" smtClean="0"/>
              <a:t>и  </a:t>
            </a:r>
            <a:r>
              <a:rPr lang="en-US" dirty="0" smtClean="0"/>
              <a:t>2)(Y&gt;6)</a:t>
            </a:r>
            <a:r>
              <a:rPr lang="ru-RU" dirty="0" smtClean="0"/>
              <a:t>, каждый раз копируя </a:t>
            </a:r>
          </a:p>
          <a:p>
            <a:endParaRPr lang="ru-RU" dirty="0" smtClean="0"/>
          </a:p>
          <a:p>
            <a:r>
              <a:rPr lang="ru-RU" dirty="0" smtClean="0"/>
              <a:t>данные на отдельный лист, удаляя с основного, а затем  </a:t>
            </a:r>
            <a:r>
              <a:rPr lang="ru-RU" u="sng" dirty="0" smtClean="0"/>
              <a:t>обязательно</a:t>
            </a:r>
            <a:r>
              <a:rPr lang="ru-RU" dirty="0" smtClean="0"/>
              <a:t> сортируя пары </a:t>
            </a:r>
            <a:r>
              <a:rPr lang="en-US" dirty="0" smtClean="0"/>
              <a:t>X, Y </a:t>
            </a:r>
            <a:endParaRPr lang="ru-RU" dirty="0" smtClean="0"/>
          </a:p>
          <a:p>
            <a:r>
              <a:rPr lang="ru-RU" dirty="0" smtClean="0"/>
              <a:t>(столбцы </a:t>
            </a:r>
            <a:r>
              <a:rPr lang="en-US" dirty="0" smtClean="0"/>
              <a:t>A </a:t>
            </a:r>
            <a:r>
              <a:rPr lang="ru-RU" dirty="0" smtClean="0"/>
              <a:t>и </a:t>
            </a:r>
            <a:r>
              <a:rPr lang="en-US" dirty="0" smtClean="0"/>
              <a:t>B) </a:t>
            </a:r>
            <a:r>
              <a:rPr lang="ru-RU" dirty="0" smtClean="0"/>
              <a:t>по любой из координат. </a:t>
            </a:r>
          </a:p>
          <a:p>
            <a:endParaRPr lang="ru-RU" dirty="0" smtClean="0"/>
          </a:p>
          <a:p>
            <a:r>
              <a:rPr lang="ru-RU" dirty="0" smtClean="0"/>
              <a:t>Далее используем «Поиск решения» на каждом листе, </a:t>
            </a:r>
            <a:r>
              <a:rPr lang="ru-RU" i="1" dirty="0" smtClean="0"/>
              <a:t>и всё остальное, как и у файла </a:t>
            </a:r>
            <a:r>
              <a:rPr lang="en-US" i="1" dirty="0" smtClean="0"/>
              <a:t>A: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12823" y="1736317"/>
            <a:ext cx="475713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b="1" u="sng" dirty="0" smtClean="0"/>
              <a:t>Для файла Б точечная диаграмма имеет вид:</a:t>
            </a:r>
            <a:endParaRPr lang="ru-RU" b="1" u="sng" dirty="0"/>
          </a:p>
        </p:txBody>
      </p:sp>
      <p:sp>
        <p:nvSpPr>
          <p:cNvPr id="13" name="Овал 12"/>
          <p:cNvSpPr/>
          <p:nvPr/>
        </p:nvSpPr>
        <p:spPr>
          <a:xfrm>
            <a:off x="8035040" y="2175582"/>
            <a:ext cx="416065" cy="44087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061384" y="3277354"/>
            <a:ext cx="482058" cy="46172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740394" y="4227967"/>
            <a:ext cx="482058" cy="46172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82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4520" t="10498"/>
          <a:stretch/>
        </p:blipFill>
        <p:spPr>
          <a:xfrm>
            <a:off x="120073" y="180063"/>
            <a:ext cx="2753939" cy="30757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5369" t="10098"/>
          <a:stretch/>
        </p:blipFill>
        <p:spPr>
          <a:xfrm>
            <a:off x="3030686" y="207772"/>
            <a:ext cx="2647827" cy="304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23712"/>
          <a:stretch/>
        </p:blipFill>
        <p:spPr>
          <a:xfrm>
            <a:off x="5835187" y="180063"/>
            <a:ext cx="3133322" cy="35265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780" y="3264825"/>
            <a:ext cx="2142638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b="1" dirty="0" smtClean="0"/>
              <a:t>Ответ: 38012; 50002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054" y="3706585"/>
            <a:ext cx="9144000" cy="31393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В заключение несколько </a:t>
            </a:r>
            <a:r>
              <a:rPr lang="ru-RU" b="1" dirty="0" err="1" smtClean="0"/>
              <a:t>лайфхаков</a:t>
            </a:r>
            <a:r>
              <a:rPr lang="ru-RU" b="1" dirty="0" smtClean="0"/>
              <a:t>, которые удобно применять в данной задаче:</a:t>
            </a:r>
          </a:p>
          <a:p>
            <a:r>
              <a:rPr lang="ru-RU" dirty="0" smtClean="0"/>
              <a:t>1)Выделение столбцов данных при фильтрации</a:t>
            </a:r>
            <a:r>
              <a:rPr lang="en-US" dirty="0" smtClean="0"/>
              <a:t> </a:t>
            </a:r>
            <a:r>
              <a:rPr lang="ru-RU" dirty="0" smtClean="0"/>
              <a:t>«от выделенного фрагмента»: </a:t>
            </a:r>
            <a:r>
              <a:rPr lang="en-US" dirty="0" err="1" smtClean="0"/>
              <a:t>Ctrl+Shift</a:t>
            </a:r>
            <a:r>
              <a:rPr lang="en-US" dirty="0" smtClean="0"/>
              <a:t>+↓</a:t>
            </a:r>
            <a:endParaRPr lang="ru-RU" dirty="0" smtClean="0"/>
          </a:p>
          <a:p>
            <a:r>
              <a:rPr lang="ru-RU" dirty="0" smtClean="0"/>
              <a:t>2)При создании новых листов строку заголовков копировать с предыдущего, а группу </a:t>
            </a:r>
            <a:r>
              <a:rPr lang="en-US" dirty="0" smtClean="0"/>
              <a:t>C2:F2 </a:t>
            </a:r>
            <a:r>
              <a:rPr lang="ru-RU" dirty="0" smtClean="0"/>
              <a:t>копировать, но </a:t>
            </a:r>
            <a:r>
              <a:rPr lang="ru-RU" b="1" dirty="0" smtClean="0"/>
              <a:t>вставлять как функции</a:t>
            </a:r>
            <a:r>
              <a:rPr lang="ru-RU" dirty="0" smtClean="0"/>
              <a:t> (специальная вставка)</a:t>
            </a:r>
          </a:p>
          <a:p>
            <a:r>
              <a:rPr lang="ru-RU" dirty="0" smtClean="0"/>
              <a:t>3)При замене (</a:t>
            </a:r>
            <a:r>
              <a:rPr lang="en-US" dirty="0" err="1" smtClean="0"/>
              <a:t>Xt</a:t>
            </a:r>
            <a:r>
              <a:rPr lang="en-US" dirty="0" smtClean="0"/>
              <a:t>, </a:t>
            </a:r>
            <a:r>
              <a:rPr lang="en-US" dirty="0" err="1" smtClean="0"/>
              <a:t>Yt</a:t>
            </a:r>
            <a:r>
              <a:rPr lang="ru-RU" dirty="0" smtClean="0"/>
              <a:t>), полученных «Поиском решения» на реальные координаты звёзд </a:t>
            </a:r>
          </a:p>
          <a:p>
            <a:r>
              <a:rPr lang="ru-RU" dirty="0" smtClean="0"/>
              <a:t>(после сортировки по </a:t>
            </a:r>
            <a:r>
              <a:rPr lang="en-US" b="1" dirty="0" smtClean="0"/>
              <a:t>d</a:t>
            </a:r>
            <a:r>
              <a:rPr lang="en-US" dirty="0" smtClean="0"/>
              <a:t>) </a:t>
            </a:r>
            <a:r>
              <a:rPr lang="ru-RU" dirty="0" smtClean="0"/>
              <a:t>везде </a:t>
            </a:r>
            <a:r>
              <a:rPr lang="ru-RU" dirty="0" smtClean="0"/>
              <a:t>использовать</a:t>
            </a:r>
            <a:r>
              <a:rPr lang="en-US" dirty="0" smtClean="0"/>
              <a:t> </a:t>
            </a:r>
            <a:r>
              <a:rPr lang="ru-RU" dirty="0" smtClean="0"/>
              <a:t>Копирование/Вставку как </a:t>
            </a:r>
            <a:r>
              <a:rPr lang="en-US" dirty="0" err="1" smtClean="0"/>
              <a:t>Ctrl+C</a:t>
            </a:r>
            <a:r>
              <a:rPr lang="en-US" dirty="0" smtClean="0"/>
              <a:t>/</a:t>
            </a:r>
            <a:r>
              <a:rPr lang="en-US" dirty="0" err="1" smtClean="0"/>
              <a:t>Ctrl+V</a:t>
            </a:r>
            <a:r>
              <a:rPr lang="ru-RU" dirty="0" smtClean="0"/>
              <a:t>, но не для ячейки </a:t>
            </a:r>
            <a:r>
              <a:rPr lang="en-US" dirty="0" smtClean="0"/>
              <a:t>F2</a:t>
            </a:r>
            <a:r>
              <a:rPr lang="ru-RU" dirty="0" smtClean="0"/>
              <a:t>, т.к. скопируется </a:t>
            </a:r>
            <a:r>
              <a:rPr lang="ru-RU" dirty="0" smtClean="0"/>
              <a:t> «</a:t>
            </a:r>
            <a:r>
              <a:rPr lang="en-US" dirty="0" smtClean="0"/>
              <a:t>=</a:t>
            </a:r>
            <a:r>
              <a:rPr lang="ru-RU" dirty="0" smtClean="0"/>
              <a:t>СУММ(</a:t>
            </a:r>
            <a:r>
              <a:rPr lang="en-US" dirty="0" smtClean="0"/>
              <a:t>C:C</a:t>
            </a:r>
            <a:r>
              <a:rPr lang="en-US" dirty="0" smtClean="0"/>
              <a:t>)</a:t>
            </a:r>
            <a:r>
              <a:rPr lang="ru-RU" dirty="0" smtClean="0"/>
              <a:t>», при этом </a:t>
            </a:r>
            <a:r>
              <a:rPr lang="en-US" dirty="0" smtClean="0"/>
              <a:t>C:C </a:t>
            </a:r>
            <a:r>
              <a:rPr lang="ru-RU" dirty="0" smtClean="0"/>
              <a:t>заменится на другие буквы.</a:t>
            </a:r>
          </a:p>
          <a:p>
            <a:r>
              <a:rPr lang="ru-RU" dirty="0" smtClean="0"/>
              <a:t>Здесь можно </a:t>
            </a:r>
            <a:r>
              <a:rPr lang="ru-RU" dirty="0" smtClean="0"/>
              <a:t>копировать </a:t>
            </a:r>
            <a:r>
              <a:rPr lang="en-US" dirty="0" err="1" smtClean="0"/>
              <a:t>Ctrl+C</a:t>
            </a:r>
            <a:r>
              <a:rPr lang="en-US" dirty="0" smtClean="0"/>
              <a:t>, </a:t>
            </a:r>
            <a:r>
              <a:rPr lang="ru-RU" dirty="0" smtClean="0"/>
              <a:t>но дальше выполнять </a:t>
            </a:r>
            <a:r>
              <a:rPr lang="ru-RU" b="1" dirty="0" smtClean="0"/>
              <a:t>«вставку значения»</a:t>
            </a:r>
            <a:r>
              <a:rPr lang="ru-RU" dirty="0" smtClean="0"/>
              <a:t>…</a:t>
            </a:r>
            <a:endParaRPr lang="ru-RU" dirty="0" smtClean="0"/>
          </a:p>
          <a:p>
            <a:r>
              <a:rPr lang="ru-RU" dirty="0" smtClean="0"/>
              <a:t>4)При сложной форме кластера </a:t>
            </a:r>
            <a:r>
              <a:rPr lang="ru-RU" dirty="0" smtClean="0"/>
              <a:t>нужно будет использовать </a:t>
            </a:r>
            <a:r>
              <a:rPr lang="ru-RU" dirty="0" smtClean="0"/>
              <a:t>ступенчатую фильтрацию </a:t>
            </a:r>
            <a:r>
              <a:rPr lang="ru-RU" dirty="0"/>
              <a:t>с </a:t>
            </a:r>
            <a:r>
              <a:rPr lang="ru-RU" dirty="0" smtClean="0"/>
              <a:t>дописыванием на </a:t>
            </a:r>
            <a:r>
              <a:rPr lang="ru-RU" dirty="0" smtClean="0"/>
              <a:t>лист данных каждого из фрагментов (см. следующий слайд), или применять технологии, описанные </a:t>
            </a:r>
            <a:r>
              <a:rPr lang="ru-RU" dirty="0" smtClean="0"/>
              <a:t>на слайдах </a:t>
            </a:r>
            <a:r>
              <a:rPr lang="ru-RU" dirty="0" smtClean="0"/>
              <a:t>для классов технического </a:t>
            </a:r>
            <a:r>
              <a:rPr lang="ru-RU" dirty="0" smtClean="0"/>
              <a:t>профиля (7-10).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625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138" y="688702"/>
            <a:ext cx="6954087" cy="60788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4503" y="135802"/>
            <a:ext cx="7849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/>
              <a:t>Пример выделения кластеров ступенчатой фильтрацией</a:t>
            </a:r>
            <a:endParaRPr lang="ru-RU" sz="2400" b="1" u="sng" dirty="0"/>
          </a:p>
        </p:txBody>
      </p:sp>
    </p:spTree>
    <p:extLst>
      <p:ext uri="{BB962C8B-B14F-4D97-AF65-F5344CB8AC3E}">
        <p14:creationId xmlns:p14="http://schemas.microsoft.com/office/powerpoint/2010/main" val="336488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534"/>
          <a:stretch/>
        </p:blipFill>
        <p:spPr>
          <a:xfrm>
            <a:off x="143734" y="461666"/>
            <a:ext cx="3711343" cy="43452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337" y="0"/>
            <a:ext cx="8917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/>
              <a:t>Пример деления кластеров по областям фильтрацией линиями</a:t>
            </a:r>
            <a:endParaRPr lang="ru-RU" sz="24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37680" y="392163"/>
                <a:ext cx="5043358" cy="2397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dirty="0" smtClean="0"/>
                  <a:t>Здесь выделены 3 области</a:t>
                </a:r>
                <a:r>
                  <a:rPr lang="en-US" sz="1600" dirty="0" smtClean="0"/>
                  <a:t>:</a:t>
                </a:r>
              </a:p>
              <a:p>
                <a:r>
                  <a:rPr lang="en-US" sz="1600" dirty="0" smtClean="0"/>
                  <a:t>1)</a:t>
                </a:r>
                <a:r>
                  <a:rPr lang="ru-RU" sz="1600" dirty="0" smtClean="0"/>
                  <a:t>Выше прямой </a:t>
                </a:r>
                <a:r>
                  <a:rPr lang="en-US" sz="1600" dirty="0" smtClean="0"/>
                  <a:t>Y=7.5;          2)</a:t>
                </a:r>
                <a:r>
                  <a:rPr lang="ru-RU" sz="1600" dirty="0" smtClean="0"/>
                  <a:t>Ниже прямой </a:t>
                </a:r>
                <a:r>
                  <a:rPr lang="en-US" sz="1600" dirty="0" smtClean="0"/>
                  <a:t>Y=</a:t>
                </a:r>
                <a:r>
                  <a:rPr lang="en-US" sz="1600" dirty="0" err="1" smtClean="0"/>
                  <a:t>k·X+B</a:t>
                </a:r>
                <a:r>
                  <a:rPr lang="ru-RU" sz="1600" dirty="0" smtClean="0"/>
                  <a:t> </a:t>
                </a:r>
                <a:endParaRPr lang="en-US" sz="1600" dirty="0" smtClean="0"/>
              </a:p>
              <a:p>
                <a:r>
                  <a:rPr lang="ru-RU" sz="1600" dirty="0" smtClean="0"/>
                  <a:t>По графику можно вычислить </a:t>
                </a:r>
                <a:r>
                  <a:rPr lang="en-US" sz="1600" dirty="0" smtClean="0"/>
                  <a:t>k </a:t>
                </a:r>
                <a:r>
                  <a:rPr lang="ru-RU" sz="1600" dirty="0" smtClean="0"/>
                  <a:t>и </a:t>
                </a:r>
                <a:r>
                  <a:rPr lang="en-US" sz="1600" dirty="0" smtClean="0"/>
                  <a:t>B: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;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=7,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Откуда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=1,75;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=−9,25</m:t>
                      </m:r>
                    </m:oMath>
                  </m:oMathPara>
                </a14:m>
                <a:endParaRPr lang="ru-RU" dirty="0" smtClean="0"/>
              </a:p>
              <a:p>
                <a:r>
                  <a:rPr lang="ru-RU" sz="1600" dirty="0" smtClean="0"/>
                  <a:t>Здесь для каждого кластера задаем</a:t>
                </a:r>
                <a:r>
                  <a:rPr lang="en-US" sz="1600" dirty="0" smtClean="0"/>
                  <a:t> </a:t>
                </a:r>
                <a:r>
                  <a:rPr lang="ru-RU" sz="1600" dirty="0" smtClean="0"/>
                  <a:t>массивы координат и распределяем данные в процессе их чтения из файла: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680" y="392163"/>
                <a:ext cx="5043358" cy="2397066"/>
              </a:xfrm>
              <a:prstGeom prst="rect">
                <a:avLst/>
              </a:prstGeom>
              <a:blipFill>
                <a:blip r:embed="rId3"/>
                <a:stretch>
                  <a:fillRect l="-726" t="-761" r="-1451" b="-22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916068" y="4883162"/>
            <a:ext cx="5140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Далее - функция вычисления </a:t>
            </a:r>
            <a:r>
              <a:rPr lang="ru-RU" dirty="0" err="1" smtClean="0"/>
              <a:t>центроида</a:t>
            </a:r>
            <a:r>
              <a:rPr lang="ru-RU" dirty="0" smtClean="0"/>
              <a:t> кластера</a:t>
            </a:r>
            <a:r>
              <a:rPr lang="en-US" dirty="0" smtClean="0"/>
              <a:t>: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3734" y="4883162"/>
            <a:ext cx="8912780" cy="174776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601088" y="6429524"/>
            <a:ext cx="4178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(продолжение на следующих слайдах…)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4091" y="2718534"/>
            <a:ext cx="5274366" cy="208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519" y="0"/>
            <a:ext cx="7753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Приведем полный текст программы для данного примера с комментариями: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645026"/>
            <a:ext cx="903548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Б</a:t>
            </a:r>
            <a:r>
              <a:rPr lang="ru-RU" dirty="0" smtClean="0"/>
              <a:t>ыстродействие алгоритма </a:t>
            </a:r>
            <a:r>
              <a:rPr lang="en-US" dirty="0" smtClean="0"/>
              <a:t>O(n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r>
              <a:rPr lang="ru-RU" dirty="0" smtClean="0"/>
              <a:t> и для больших объёмов данных </a:t>
            </a:r>
            <a:r>
              <a:rPr lang="en-US" dirty="0" smtClean="0"/>
              <a:t>(n&gt;10</a:t>
            </a:r>
            <a:r>
              <a:rPr lang="en-US" baseline="30000" dirty="0" smtClean="0"/>
              <a:t>5</a:t>
            </a:r>
            <a:r>
              <a:rPr lang="en-US" dirty="0" smtClean="0"/>
              <a:t>)</a:t>
            </a:r>
            <a:r>
              <a:rPr lang="ru-RU" dirty="0" smtClean="0"/>
              <a:t> </a:t>
            </a:r>
            <a:r>
              <a:rPr lang="ru-RU" dirty="0" smtClean="0"/>
              <a:t>неприменим</a:t>
            </a:r>
            <a:endParaRPr lang="ru-RU" dirty="0" smtClean="0"/>
          </a:p>
          <a:p>
            <a:r>
              <a:rPr lang="ru-RU" dirty="0" smtClean="0"/>
              <a:t>(здесь следует </a:t>
            </a:r>
            <a:r>
              <a:rPr lang="ru-RU" dirty="0" smtClean="0"/>
              <a:t>использовать метод наискорейшего спуска в «Поиске решения» </a:t>
            </a:r>
            <a:r>
              <a:rPr lang="en-US" dirty="0" smtClean="0"/>
              <a:t>Excel</a:t>
            </a:r>
            <a:r>
              <a:rPr lang="ru-RU" dirty="0" smtClean="0"/>
              <a:t>)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Мы </a:t>
            </a:r>
            <a:r>
              <a:rPr lang="ru-RU" dirty="0" smtClean="0"/>
              <a:t>привели </a:t>
            </a:r>
            <a:r>
              <a:rPr lang="ru-RU" dirty="0" smtClean="0"/>
              <a:t>примеры использования для выделения </a:t>
            </a:r>
            <a:r>
              <a:rPr lang="ru-RU" dirty="0" smtClean="0"/>
              <a:t>зон </a:t>
            </a:r>
            <a:r>
              <a:rPr lang="ru-RU" dirty="0" smtClean="0"/>
              <a:t>кластеров </a:t>
            </a:r>
            <a:r>
              <a:rPr lang="ru-RU" dirty="0" smtClean="0"/>
              <a:t>прямоугольников со </a:t>
            </a:r>
          </a:p>
          <a:p>
            <a:r>
              <a:rPr lang="ru-RU" dirty="0" smtClean="0"/>
              <a:t>сторонами </a:t>
            </a:r>
            <a:r>
              <a:rPr lang="ru-RU" dirty="0" smtClean="0"/>
              <a:t>параллельными осям координат (фильтры </a:t>
            </a:r>
            <a:r>
              <a:rPr lang="en-US" dirty="0" smtClean="0"/>
              <a:t>Excel)</a:t>
            </a:r>
            <a:r>
              <a:rPr lang="ru-RU" dirty="0" smtClean="0"/>
              <a:t>, а также прямых вида </a:t>
            </a:r>
            <a:r>
              <a:rPr lang="en-US" dirty="0" smtClean="0"/>
              <a:t>Y=</a:t>
            </a:r>
            <a:r>
              <a:rPr lang="en-US" dirty="0" err="1" smtClean="0"/>
              <a:t>k·X+B</a:t>
            </a:r>
            <a:endParaRPr lang="en-US" dirty="0"/>
          </a:p>
          <a:p>
            <a:endParaRPr lang="ru-RU" dirty="0" smtClean="0"/>
          </a:p>
          <a:p>
            <a:r>
              <a:rPr lang="ru-RU" dirty="0" smtClean="0"/>
              <a:t>Далее </a:t>
            </a:r>
            <a:r>
              <a:rPr lang="ru-RU" dirty="0" smtClean="0"/>
              <a:t>приведем пример использования окружностей </a:t>
            </a:r>
            <a:r>
              <a:rPr lang="ru-RU" dirty="0" smtClean="0"/>
              <a:t>с вычисляемыми фильтрами…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6181"/>
          <a:stretch/>
        </p:blipFill>
        <p:spPr>
          <a:xfrm>
            <a:off x="91519" y="369332"/>
            <a:ext cx="8853806" cy="427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34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1665"/>
            <a:ext cx="4335040" cy="59241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5310" y="0"/>
            <a:ext cx="6271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/>
              <a:t>Пример выделения кластеров окружностями </a:t>
            </a:r>
            <a:endParaRPr lang="ru-RU" sz="24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4208627" y="476522"/>
            <a:ext cx="5190203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Для использования данной технологии нужно</a:t>
            </a:r>
          </a:p>
          <a:p>
            <a:r>
              <a:rPr lang="ru-RU" dirty="0"/>
              <a:t>м</a:t>
            </a:r>
            <a:r>
              <a:rPr lang="ru-RU" dirty="0" smtClean="0"/>
              <a:t>асштабировать диаграмму так, чтобы деления</a:t>
            </a:r>
          </a:p>
          <a:p>
            <a:r>
              <a:rPr lang="ru-RU" dirty="0" smtClean="0"/>
              <a:t> по </a:t>
            </a:r>
            <a:r>
              <a:rPr lang="en-US" dirty="0" smtClean="0"/>
              <a:t>X </a:t>
            </a:r>
            <a:r>
              <a:rPr lang="ru-RU" dirty="0" smtClean="0"/>
              <a:t>и </a:t>
            </a:r>
            <a:r>
              <a:rPr lang="en-US" dirty="0" smtClean="0"/>
              <a:t>Y (</a:t>
            </a:r>
            <a:r>
              <a:rPr lang="ru-RU" dirty="0" smtClean="0"/>
              <a:t>реальные и на рисунке) были равны</a:t>
            </a:r>
          </a:p>
          <a:p>
            <a:r>
              <a:rPr lang="ru-RU" dirty="0" smtClean="0"/>
              <a:t>(квадрат 1</a:t>
            </a:r>
            <a:r>
              <a:rPr lang="en-US" dirty="0" smtClean="0"/>
              <a:t>x1 </a:t>
            </a:r>
            <a:r>
              <a:rPr lang="ru-RU" dirty="0" smtClean="0"/>
              <a:t>на диаграмме был «квадратным»).</a:t>
            </a:r>
          </a:p>
          <a:p>
            <a:endParaRPr lang="en-US" dirty="0" smtClean="0"/>
          </a:p>
          <a:p>
            <a:r>
              <a:rPr lang="ru-RU" dirty="0" smtClean="0"/>
              <a:t>Теперь можно использовать для выделения </a:t>
            </a:r>
          </a:p>
          <a:p>
            <a:r>
              <a:rPr lang="ru-RU" dirty="0" smtClean="0"/>
              <a:t>вставку окружностей (меню Вставка-</a:t>
            </a:r>
            <a:r>
              <a:rPr lang="en-US" dirty="0" smtClean="0"/>
              <a:t>&gt;</a:t>
            </a:r>
            <a:r>
              <a:rPr lang="ru-RU" dirty="0" smtClean="0"/>
              <a:t>Фигуры) </a:t>
            </a:r>
          </a:p>
          <a:p>
            <a:r>
              <a:rPr lang="ru-RU" dirty="0" smtClean="0"/>
              <a:t>нужного вида, записав их параметры: радиус</a:t>
            </a:r>
            <a:r>
              <a:rPr lang="en-US" dirty="0" smtClean="0"/>
              <a:t> (R)</a:t>
            </a:r>
            <a:r>
              <a:rPr lang="ru-RU" dirty="0" smtClean="0"/>
              <a:t> </a:t>
            </a:r>
          </a:p>
          <a:p>
            <a:r>
              <a:rPr lang="ru-RU" dirty="0" smtClean="0"/>
              <a:t>и координаты центра </a:t>
            </a:r>
            <a:r>
              <a:rPr lang="en-US" dirty="0" err="1" smtClean="0"/>
              <a:t>Xc</a:t>
            </a:r>
            <a:r>
              <a:rPr lang="en-US" dirty="0" smtClean="0"/>
              <a:t>, </a:t>
            </a:r>
            <a:r>
              <a:rPr lang="en-US" dirty="0" err="1" smtClean="0"/>
              <a:t>Yc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как в примере.</a:t>
            </a:r>
          </a:p>
          <a:p>
            <a:endParaRPr lang="ru-RU" dirty="0" smtClean="0"/>
          </a:p>
          <a:p>
            <a:r>
              <a:rPr lang="ru-RU" dirty="0" smtClean="0"/>
              <a:t>Далее можно вычислить данные для фильтров, </a:t>
            </a:r>
          </a:p>
          <a:p>
            <a:r>
              <a:rPr lang="ru-RU" dirty="0" smtClean="0"/>
              <a:t>введя столбцы с разностью </a:t>
            </a:r>
            <a:r>
              <a:rPr lang="en-US" dirty="0" smtClean="0"/>
              <a:t>d=R</a:t>
            </a:r>
            <a:r>
              <a:rPr lang="en-US" baseline="30000" dirty="0" smtClean="0"/>
              <a:t>2</a:t>
            </a:r>
            <a:r>
              <a:rPr lang="en-US" dirty="0" smtClean="0"/>
              <a:t>-(X-</a:t>
            </a:r>
            <a:r>
              <a:rPr lang="en-US" dirty="0" err="1" smtClean="0"/>
              <a:t>Xc</a:t>
            </a:r>
            <a:r>
              <a:rPr lang="en-US" dirty="0" smtClean="0"/>
              <a:t>)</a:t>
            </a:r>
            <a:r>
              <a:rPr lang="en-US" baseline="30000" dirty="0" smtClean="0"/>
              <a:t>2</a:t>
            </a:r>
            <a:r>
              <a:rPr lang="en-US" dirty="0"/>
              <a:t> </a:t>
            </a:r>
            <a:r>
              <a:rPr lang="en-US" dirty="0" smtClean="0"/>
              <a:t>- </a:t>
            </a:r>
            <a:r>
              <a:rPr lang="en-US" dirty="0" smtClean="0"/>
              <a:t>(</a:t>
            </a:r>
            <a:r>
              <a:rPr lang="en-US" dirty="0" smtClean="0"/>
              <a:t>Y-</a:t>
            </a:r>
            <a:r>
              <a:rPr lang="en-US" dirty="0" err="1" smtClean="0"/>
              <a:t>Yc</a:t>
            </a:r>
            <a:r>
              <a:rPr lang="en-US" dirty="0" smtClean="0"/>
              <a:t>)</a:t>
            </a:r>
            <a:r>
              <a:rPr lang="en-US" baseline="30000" dirty="0" smtClean="0"/>
              <a:t>2</a:t>
            </a:r>
            <a:r>
              <a:rPr lang="en-US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Если </a:t>
            </a:r>
            <a:r>
              <a:rPr lang="en-US" dirty="0" smtClean="0"/>
              <a:t>d&gt;0</a:t>
            </a:r>
            <a:r>
              <a:rPr lang="ru-RU" dirty="0" smtClean="0"/>
              <a:t>-точка </a:t>
            </a:r>
            <a:r>
              <a:rPr lang="ru-RU" dirty="0" smtClean="0"/>
              <a:t>(</a:t>
            </a:r>
            <a:r>
              <a:rPr lang="en-US" dirty="0" smtClean="0"/>
              <a:t>X,Y</a:t>
            </a:r>
            <a:r>
              <a:rPr lang="ru-RU" dirty="0" smtClean="0"/>
              <a:t>)</a:t>
            </a:r>
            <a:r>
              <a:rPr lang="en-US" dirty="0" smtClean="0"/>
              <a:t> </a:t>
            </a:r>
            <a:r>
              <a:rPr lang="ru-RU" dirty="0" smtClean="0"/>
              <a:t>находится внутри круга, </a:t>
            </a:r>
            <a:r>
              <a:rPr lang="ru-RU" dirty="0" smtClean="0"/>
              <a:t>что </a:t>
            </a:r>
          </a:p>
          <a:p>
            <a:r>
              <a:rPr lang="ru-RU" dirty="0" smtClean="0"/>
              <a:t>можно </a:t>
            </a:r>
            <a:r>
              <a:rPr lang="ru-RU" dirty="0" smtClean="0"/>
              <a:t>использовать в </a:t>
            </a:r>
            <a:r>
              <a:rPr lang="ru-RU" dirty="0" smtClean="0"/>
              <a:t>фильтрах для кластеров</a:t>
            </a:r>
            <a:endParaRPr lang="ru-RU" dirty="0" smtClean="0"/>
          </a:p>
          <a:p>
            <a:endParaRPr lang="ru-RU" dirty="0"/>
          </a:p>
          <a:p>
            <a:r>
              <a:rPr lang="ru-RU" b="1" dirty="0" smtClean="0"/>
              <a:t>Еще один способ – </a:t>
            </a:r>
            <a:r>
              <a:rPr lang="en-US" b="1" dirty="0" smtClean="0"/>
              <a:t>VBA-</a:t>
            </a:r>
            <a:r>
              <a:rPr lang="ru-RU" b="1" dirty="0" smtClean="0"/>
              <a:t>программирование. </a:t>
            </a:r>
          </a:p>
          <a:p>
            <a:endParaRPr lang="ru-RU" dirty="0"/>
          </a:p>
          <a:p>
            <a:r>
              <a:rPr lang="ru-RU" dirty="0" smtClean="0"/>
              <a:t>В этом случае все фильтры представлены как </a:t>
            </a:r>
          </a:p>
          <a:p>
            <a:r>
              <a:rPr lang="ru-RU" dirty="0" smtClean="0"/>
              <a:t>операторы </a:t>
            </a:r>
            <a:r>
              <a:rPr lang="en-US" b="1" dirty="0" smtClean="0"/>
              <a:t>V</a:t>
            </a:r>
            <a:r>
              <a:rPr lang="en-US" dirty="0" smtClean="0"/>
              <a:t>isual </a:t>
            </a:r>
            <a:r>
              <a:rPr lang="en-US" b="1" dirty="0" smtClean="0"/>
              <a:t>B</a:t>
            </a:r>
            <a:r>
              <a:rPr lang="en-US" dirty="0" smtClean="0"/>
              <a:t>asic for </a:t>
            </a:r>
            <a:r>
              <a:rPr lang="en-US" b="1" dirty="0" smtClean="0"/>
              <a:t>A</a:t>
            </a:r>
            <a:r>
              <a:rPr lang="en-US" dirty="0" smtClean="0"/>
              <a:t>pplication </a:t>
            </a:r>
            <a:r>
              <a:rPr lang="ru-RU" dirty="0" smtClean="0"/>
              <a:t>в </a:t>
            </a:r>
            <a:r>
              <a:rPr lang="en-US" dirty="0" smtClean="0"/>
              <a:t>Excel</a:t>
            </a:r>
            <a:r>
              <a:rPr lang="ru-RU" dirty="0" smtClean="0"/>
              <a:t>…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26336" y="6488668"/>
            <a:ext cx="8740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На следующем слайде приведен текст </a:t>
            </a:r>
            <a:r>
              <a:rPr lang="en-US" i="1" dirty="0" smtClean="0"/>
              <a:t>VBA-</a:t>
            </a:r>
            <a:r>
              <a:rPr lang="ru-RU" i="1" dirty="0" smtClean="0"/>
              <a:t>программы для условий данной задачи… 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78038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588</TotalTime>
  <Words>1043</Words>
  <Application>Microsoft Office PowerPoint</Application>
  <PresentationFormat>Экран (4:3)</PresentationFormat>
  <Paragraphs>112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leomtl</dc:creator>
  <cp:lastModifiedBy>leomtl</cp:lastModifiedBy>
  <cp:revision>61</cp:revision>
  <dcterms:created xsi:type="dcterms:W3CDTF">2025-01-19T17:59:35Z</dcterms:created>
  <dcterms:modified xsi:type="dcterms:W3CDTF">2025-01-21T20:49:49Z</dcterms:modified>
</cp:coreProperties>
</file>