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28" autoAdjust="0"/>
    <p:restoredTop sz="94660"/>
  </p:normalViewPr>
  <p:slideViewPr>
    <p:cSldViewPr snapToGrid="0">
      <p:cViewPr varScale="1">
        <p:scale>
          <a:sx n="88" d="100"/>
          <a:sy n="88" d="100"/>
        </p:scale>
        <p:origin x="40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D505-8D81-4813-B734-B8C9CA503AE2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EA1B-EC1B-40BB-B7B1-B73DA155EF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465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D505-8D81-4813-B734-B8C9CA503AE2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EA1B-EC1B-40BB-B7B1-B73DA155EF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171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D505-8D81-4813-B734-B8C9CA503AE2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EA1B-EC1B-40BB-B7B1-B73DA155EF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047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D505-8D81-4813-B734-B8C9CA503AE2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EA1B-EC1B-40BB-B7B1-B73DA155EF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472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D505-8D81-4813-B734-B8C9CA503AE2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EA1B-EC1B-40BB-B7B1-B73DA155EF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901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D505-8D81-4813-B734-B8C9CA503AE2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EA1B-EC1B-40BB-B7B1-B73DA155EF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459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D505-8D81-4813-B734-B8C9CA503AE2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EA1B-EC1B-40BB-B7B1-B73DA155EF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375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D505-8D81-4813-B734-B8C9CA503AE2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EA1B-EC1B-40BB-B7B1-B73DA155EF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442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D505-8D81-4813-B734-B8C9CA503AE2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EA1B-EC1B-40BB-B7B1-B73DA155EF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2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D505-8D81-4813-B734-B8C9CA503AE2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EA1B-EC1B-40BB-B7B1-B73DA155EF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374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D505-8D81-4813-B734-B8C9CA503AE2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EA1B-EC1B-40BB-B7B1-B73DA155EF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404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ED505-8D81-4813-B734-B8C9CA503AE2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2EA1B-EC1B-40BB-B7B1-B73DA155EF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56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1"/>
          <p:cNvGrpSpPr/>
          <p:nvPr/>
        </p:nvGrpSpPr>
        <p:grpSpPr>
          <a:xfrm>
            <a:off x="120154" y="389854"/>
            <a:ext cx="12071846" cy="3657077"/>
            <a:chOff x="120154" y="389854"/>
            <a:chExt cx="12071846" cy="3657077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120154" y="389854"/>
              <a:ext cx="12071846" cy="3083729"/>
              <a:chOff x="120154" y="389854"/>
              <a:chExt cx="12071846" cy="3083729"/>
            </a:xfrm>
          </p:grpSpPr>
          <p:sp>
            <p:nvSpPr>
              <p:cNvPr id="4" name="Rectangle 1"/>
              <p:cNvSpPr>
                <a:spLocks noChangeArrowheads="1"/>
              </p:cNvSpPr>
              <p:nvPr/>
            </p:nvSpPr>
            <p:spPr bwMode="auto">
              <a:xfrm>
                <a:off x="163286" y="399913"/>
                <a:ext cx="6746033" cy="83099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1.</a:t>
                </a:r>
                <a:r>
                  <a:rPr kumimoji="0" lang="ru-RU" altLang="ru-RU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По заданным IP-адресу узла сети и маске определите адрес сети:</a:t>
                </a:r>
                <a:r>
                  <a:rPr kumimoji="0" lang="ru-RU" altLang="ru-RU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/>
                </a:r>
                <a:br>
                  <a:rPr kumimoji="0" lang="ru-RU" altLang="ru-RU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</a:br>
                <a:r>
                  <a:rPr kumimoji="0" lang="ru-RU" altLang="ru-RU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anose="02070309020205020404" pitchFamily="49" charset="0"/>
                    <a:cs typeface="Courier New" panose="02070309020205020404" pitchFamily="49" charset="0"/>
                  </a:rPr>
                  <a:t>IP-адрес: 135.12.1</a:t>
                </a:r>
                <a:r>
                  <a:rPr kumimoji="0" lang="en-US" altLang="ru-RU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anose="02070309020205020404" pitchFamily="49" charset="0"/>
                    <a:cs typeface="Courier New" panose="02070309020205020404" pitchFamily="49" charset="0"/>
                  </a:rPr>
                  <a:t>65</a:t>
                </a:r>
                <a:r>
                  <a:rPr kumimoji="0" lang="ru-RU" altLang="ru-RU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anose="02070309020205020404" pitchFamily="49" charset="0"/>
                    <a:cs typeface="Courier New" panose="02070309020205020404" pitchFamily="49" charset="0"/>
                  </a:rPr>
                  <a:t>.214 </a:t>
                </a:r>
                <a:br>
                  <a:rPr kumimoji="0" lang="ru-RU" altLang="ru-RU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anose="02070309020205020404" pitchFamily="49" charset="0"/>
                    <a:cs typeface="Courier New" panose="02070309020205020404" pitchFamily="49" charset="0"/>
                  </a:rPr>
                </a:br>
                <a:r>
                  <a:rPr kumimoji="0" lang="ru-RU" altLang="ru-RU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anose="02070309020205020404" pitchFamily="49" charset="0"/>
                    <a:cs typeface="Courier New" panose="02070309020205020404" pitchFamily="49" charset="0"/>
                  </a:rPr>
                  <a:t>Маска: 255.255.248.0</a:t>
                </a:r>
                <a:r>
                  <a:rPr kumimoji="0" lang="ru-RU" altLang="ru-RU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</a:p>
            </p:txBody>
          </p:sp>
          <p:pic>
            <p:nvPicPr>
              <p:cNvPr id="5" name="Рисунок 4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511143" y="389854"/>
                <a:ext cx="4680857" cy="851117"/>
              </a:xfrm>
              <a:prstGeom prst="rect">
                <a:avLst/>
              </a:prstGeom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121298" y="1208314"/>
                <a:ext cx="120707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ru-RU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 ответе </a:t>
                </a:r>
                <a:r>
                  <a:rPr lang="ru-RU" altLang="ru-RU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выберите </a:t>
                </a:r>
                <a:r>
                  <a:rPr lang="ru-RU" altLang="ru-RU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 числа из таблицы - элементы IP-адреса - и </a:t>
                </a:r>
                <a:r>
                  <a:rPr lang="ru-RU" altLang="ru-RU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запишите в нужном порядке соответствующие им </a:t>
                </a:r>
                <a:r>
                  <a:rPr lang="ru-RU" altLang="ru-RU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буквы. </a:t>
                </a:r>
                <a:endParaRPr lang="ru-RU" dirty="0"/>
              </a:p>
            </p:txBody>
          </p:sp>
          <p:pic>
            <p:nvPicPr>
              <p:cNvPr id="7" name="Рисунок 6"/>
              <p:cNvPicPr>
                <a:picLocks noChangeAspect="1"/>
              </p:cNvPicPr>
              <p:nvPr/>
            </p:nvPicPr>
            <p:blipFill rotWithShape="1">
              <a:blip r:embed="rId3"/>
              <a:srcRect l="9868" t="13414"/>
              <a:stretch/>
            </p:blipFill>
            <p:spPr>
              <a:xfrm>
                <a:off x="8780105" y="1513390"/>
                <a:ext cx="3169961" cy="1562105"/>
              </a:xfrm>
              <a:prstGeom prst="rect">
                <a:avLst/>
              </a:prstGeom>
            </p:spPr>
          </p:pic>
          <p:sp>
            <p:nvSpPr>
              <p:cNvPr id="8" name="Прямоугольник 7"/>
              <p:cNvSpPr/>
              <p:nvPr/>
            </p:nvSpPr>
            <p:spPr>
              <a:xfrm>
                <a:off x="120154" y="1442258"/>
                <a:ext cx="8574832" cy="20313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altLang="ru-RU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ru-RU" altLang="ru-RU" u="sng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это задание часто используют не как отдельное, а как часть какого-либо другого</a:t>
                </a:r>
                <a:r>
                  <a:rPr lang="ru-RU" altLang="ru-RU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  <a:endParaRPr lang="en-US" altLang="ru-RU" dirty="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altLang="ru-RU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Решение</a:t>
                </a:r>
                <a:r>
                  <a:rPr lang="ru-RU" altLang="ru-RU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ru-RU" altLang="ru-RU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</a:t>
                </a:r>
                <a:r>
                  <a:rPr lang="ru-RU" altLang="ru-RU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Переведем </a:t>
                </a:r>
                <a:r>
                  <a:rPr lang="ru-RU" altLang="ru-RU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каждый байт узла и маски </a:t>
                </a:r>
                <a:r>
                  <a:rPr lang="ru-RU" altLang="ru-RU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 двоичную  систему счисления и побайтно выполним битовую конъюнкцию</a:t>
                </a:r>
                <a:r>
                  <a:rPr lang="en-US" altLang="ru-RU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ru-RU" altLang="ru-RU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функция </a:t>
                </a:r>
                <a:r>
                  <a:rPr lang="en-US" altLang="ru-RU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Excel </a:t>
                </a:r>
                <a:r>
                  <a:rPr lang="ru-RU" altLang="ru-RU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ДЕС.В.ДВ, пример - </a:t>
                </a:r>
              </a:p>
              <a:p>
                <a:r>
                  <a:rPr lang="ru-RU" altLang="ru-RU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=ДЕС.В.ДВ</a:t>
                </a:r>
                <a:r>
                  <a:rPr lang="en-US" altLang="ru-RU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(12;8)</a:t>
                </a:r>
                <a:r>
                  <a:rPr lang="ru-RU" altLang="ru-RU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(8 указать обязательно!): </a:t>
                </a:r>
                <a:r>
                  <a:rPr lang="ru-RU" altLang="ru-RU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00001100</a:t>
                </a:r>
                <a:r>
                  <a:rPr lang="ru-RU" altLang="ru-RU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– </a:t>
                </a:r>
                <a:r>
                  <a:rPr lang="ru-RU" altLang="ru-RU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итого получим </a:t>
                </a:r>
                <a:r>
                  <a:rPr lang="ru-RU" altLang="ru-RU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 по 8 бит.</a:t>
                </a:r>
              </a:p>
              <a:p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2) Полученные восьмибитовые цепочки переведем в десятичную систему счисления</a:t>
                </a:r>
              </a:p>
              <a:p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(функция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Excel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ДВ.В.ДЕС()).</a:t>
                </a:r>
              </a:p>
              <a:p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3) Выберем из заданной таблицы нужные буквы. </a:t>
                </a:r>
                <a:r>
                  <a:rPr lang="ru-RU" b="1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Ответ: </a:t>
                </a:r>
                <a:r>
                  <a:rPr lang="en-US" b="1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DGCH</a:t>
                </a:r>
                <a:endParaRPr lang="ru-RU" b="1" u="sng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106678" y="3075495"/>
              <a:ext cx="2526148" cy="939177"/>
            </a:xfrm>
            <a:prstGeom prst="rect">
              <a:avLst/>
            </a:prstGeom>
          </p:spPr>
        </p:pic>
        <p:sp>
          <p:nvSpPr>
            <p:cNvPr id="11" name="Прямоугольник 10"/>
            <p:cNvSpPr/>
            <p:nvPr/>
          </p:nvSpPr>
          <p:spPr>
            <a:xfrm>
              <a:off x="120154" y="3400600"/>
              <a:ext cx="894339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Можно в 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Excel </a:t>
              </a: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решить задачу и без перевода в двоичную систему счисления, используя функцию </a:t>
              </a:r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=БИТ.И() </a:t>
              </a: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между байтами адреса узла и </a:t>
              </a:r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маски (например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A3</a:t>
              </a:r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БИТ.И(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A1;A2</a:t>
              </a:r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))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60649" y="4079191"/>
            <a:ext cx="11966510" cy="2677657"/>
            <a:chOff x="60649" y="4079191"/>
            <a:chExt cx="11966510" cy="2677657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60649" y="4079191"/>
              <a:ext cx="11966510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 </a:t>
              </a:r>
              <a:r>
                <a:rPr lang="ru-RU" b="1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2.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 Маска сети - двоичное 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число, которое показывает, какая часть IP-адреса 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узла 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относится к адресу 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всей сети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, 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в маске соответствующие биты равны 1. 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Адрес сети 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– результат поразрядной 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конъюнкции 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адреса 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узла и 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маски 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сети. </a:t>
              </a:r>
              <a:endParaRPr lang="ru-RU" dirty="0" smtClea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Узлы 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с IP-адресами 123.20.103.136 и 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123.20.103.1</a:t>
              </a:r>
              <a:r>
                <a:rPr lang="en-US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6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 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принадлежат </a:t>
              </a:r>
              <a:r>
                <a:rPr lang="ru-RU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разным сетям с одинаковой маской.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ru-RU" dirty="0" smtClea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Определите </a:t>
              </a:r>
              <a:r>
                <a:rPr lang="ru-RU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минимальное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значение 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4-го 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байта маски в этих сетях. Ответ запишите в десятичной системе счисления.</a:t>
              </a:r>
              <a:endParaRPr lang="ru-RU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21298" y="5279520"/>
              <a:ext cx="8546841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Решение.</a:t>
              </a:r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Первые 3 байта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IP-</a:t>
              </a:r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адресов совпадают. Переведем в двоичную систему счисления 4-й байт каждой сети (ДЕС.В.ДВ()), а затем найдем самый первый, считая слева, несовпадающий бит. До него все </a:t>
              </a: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</a:t>
              </a:r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иты маски равны 1, а остальные-нули. </a:t>
              </a:r>
            </a:p>
            <a:p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Переведем полученное двоичное число в десятичную систему счисления.</a:t>
              </a:r>
              <a:endPara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ru-RU" b="1" u="sng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Ответ: 224</a:t>
              </a:r>
              <a:endPara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886080" y="5273903"/>
              <a:ext cx="2746746" cy="136499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0201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155509" y="148919"/>
            <a:ext cx="12036491" cy="2999577"/>
            <a:chOff x="155509" y="148919"/>
            <a:chExt cx="12036491" cy="299957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55510" y="148919"/>
              <a:ext cx="11946294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 </a:t>
              </a:r>
              <a:r>
                <a:rPr lang="ru-RU" b="1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3.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Маска сети - двоичное число, которое показывает, какая часть IP-адреса узла относится к адресу всей сети, в маске соответствующие биты равны 1. Адрес сети – результат поразрядной конъюнкции адреса узла и маски сети. </a:t>
              </a:r>
            </a:p>
            <a:p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Узлы с IP-адресами 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126.115.8</a:t>
              </a:r>
              <a:r>
                <a:rPr lang="en-US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6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.15 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и 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126.115.84.26 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принадлежат </a:t>
              </a:r>
              <a:r>
                <a:rPr lang="ru-RU" b="1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одной сети.</a:t>
              </a:r>
              <a:endParaRPr lang="ru-RU" dirty="0" smtClean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Какое </a:t>
              </a:r>
              <a:r>
                <a:rPr lang="ru-RU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наименьшее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количество 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IP-адресов этой сети содержит в 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двоичной записи 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ровно 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22 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единицы?</a:t>
              </a:r>
            </a:p>
          </p:txBody>
        </p:sp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474461" y="1349248"/>
              <a:ext cx="4717539" cy="1799248"/>
            </a:xfrm>
            <a:prstGeom prst="rect">
              <a:avLst/>
            </a:prstGeom>
          </p:spPr>
        </p:pic>
        <p:sp>
          <p:nvSpPr>
            <p:cNvPr id="7" name="Прямоугольник 6"/>
            <p:cNvSpPr/>
            <p:nvPr/>
          </p:nvSpPr>
          <p:spPr>
            <a:xfrm>
              <a:off x="155509" y="1349248"/>
              <a:ext cx="7318952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Решение.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1)Найдем 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маску с максимально возможным для 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этих</a:t>
              </a:r>
              <a:r>
                <a:rPr lang="en-US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адресов </a:t>
              </a:r>
              <a:r>
                <a:rPr lang="ru-RU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количеством единиц. Для этого переведем оба адреса в двоичный вид и найдем самую длинную цепочку побитовых 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совпадений</a:t>
              </a:r>
              <a:r>
                <a:rPr lang="en-US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 (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выделена):</a:t>
              </a:r>
            </a:p>
            <a:p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2) В выделенных фрагментах уже есть 14 единиц. Тогда в оставшихся 10 позициях их 8. Найдем количество сочетаний по 8 из 10: </a:t>
              </a:r>
            </a:p>
            <a:p>
              <a:pPr algn="ctr"/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=ЧИСЛКОМБ(10</a:t>
              </a:r>
              <a:r>
                <a:rPr lang="en-US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;8)  (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используем</a:t>
              </a:r>
              <a:r>
                <a:rPr lang="en-US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функцию  </a:t>
              </a:r>
              <a:r>
                <a:rPr lang="en-US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Excel)</a:t>
              </a:r>
              <a:r>
                <a:rPr lang="ru-RU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.  </a:t>
              </a:r>
              <a:r>
                <a:rPr lang="ru-RU" b="1" u="sng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Ответ: 45</a:t>
              </a:r>
              <a:endParaRPr lang="ru-RU" b="1" u="sng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8" name="Прямоугольник 7"/>
          <p:cNvSpPr/>
          <p:nvPr/>
        </p:nvSpPr>
        <p:spPr>
          <a:xfrm>
            <a:off x="155509" y="3206826"/>
            <a:ext cx="1188098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4.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Маска сети - двоичное число, которое показывает, какая часть IP-адреса узла относится к адресу всей сети, в маске соответствующие биты равны 1. Адрес сети – результат поразрядной конъюнкции адреса узла и маски сети. </a:t>
            </a:r>
          </a:p>
          <a:p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Сеть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задана IP-адресом одного из входящих неё узлов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208.192.22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0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.58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маской 255.2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55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224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.0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Найти количество IP-адресов сети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которые могут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быть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назначены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компьютеру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таких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что число единиц в двоичной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их записи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кратно 6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 ответе укажите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найденное количество подходящих IP-адресов. 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80865" y="4742485"/>
            <a:ext cx="761689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1)Найдем адрес сети в двоичном виде и посчитаем количество единиц в ней (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Их должно быть больше, 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отому перечислим  варианты числа дополнительных единиц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изменяемой части сети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(т.е. от 1 до 13 ), которые обеспечат кратность шести их общего числа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адресе: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5, 11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3)Найдем сумму всех сочетаний из дополнительных количеств единиц в пределах изменяемой части адреса сети (13 позиций):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=ЧИСЛКОМБ(13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;5)+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ЧИСЛКОМБ(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13;11).   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1365</a:t>
            </a:r>
            <a:endParaRPr lang="ru-R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7755" y="4904864"/>
            <a:ext cx="4484914" cy="1418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15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916</TotalTime>
  <Words>602</Words>
  <Application>Microsoft Office PowerPoint</Application>
  <PresentationFormat>Широкоэкранный</PresentationFormat>
  <Paragraphs>26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Times New Roman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 Левченко</dc:creator>
  <cp:lastModifiedBy>Учитель</cp:lastModifiedBy>
  <cp:revision>48</cp:revision>
  <dcterms:created xsi:type="dcterms:W3CDTF">2020-05-12T05:41:03Z</dcterms:created>
  <dcterms:modified xsi:type="dcterms:W3CDTF">2026-01-28T06:36:26Z</dcterms:modified>
</cp:coreProperties>
</file>