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80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13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52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33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70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77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0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31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6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FD8C9-241D-490A-A9C1-28B44D8EE9C8}" type="datetimeFigureOut">
              <a:rPr lang="ru-RU" smtClean="0"/>
              <a:t>30.11.2025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32DAD-A468-48E9-A24F-E17FBD7A77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91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96" t="1703" r="1305" b="1739"/>
          <a:stretch/>
        </p:blipFill>
        <p:spPr>
          <a:xfrm>
            <a:off x="5458408" y="1142156"/>
            <a:ext cx="6662057" cy="501053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2848724"/>
            <a:ext cx="811542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4.Инженерный калькулятор, режим вычислений</a:t>
            </a:r>
          </a:p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отличия интерфейса: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добавление кнопки выбора режима работы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изменяемый размер фрейма панели операций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добавление кнопок на панели операций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изменяемый размер окна (теперь и высота)</a:t>
            </a:r>
          </a:p>
          <a:p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программной части добавляются процедуры для добавленных кнопок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604" y="69277"/>
            <a:ext cx="1177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Сравнение стартовой и рабочей форм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разных модификаций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калькуляторов: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панель операций слева от полей ввода, есть кнопка выбора режима</a:t>
            </a:r>
            <a:endParaRPr lang="ru-RU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82849" y="11612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82849" y="326791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47408" y="118965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47408" y="324731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8764"/>
            <a:ext cx="4733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1.Простой калькулятор, стартовый режим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907977"/>
            <a:ext cx="4938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2.Простой калькулятор, режим вычислений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398389"/>
            <a:ext cx="52800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3.Инженерный калькулятор, стартовый режим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33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604" y="69277"/>
            <a:ext cx="1177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Сравнение стартовой и рабочей форм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разных модификаций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калькуляторов: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панель операций слева от полей ввода, нет кнопки выбора режима</a:t>
            </a:r>
            <a:endParaRPr lang="ru-RU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354" y="900274"/>
            <a:ext cx="2967961" cy="58220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471079" y="92359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983574"/>
            <a:ext cx="914435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Здесь переключение режима выполняется кликом по пустому полю окна.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Преимущество по сравнению с вариантом с кнопкой переключения режима –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меньше высота формы, недостаток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понять метод переключения режима</a:t>
            </a:r>
            <a:r>
              <a:rPr lang="en-U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– 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всплывающая подсказка!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Этого свойства у </a:t>
            </a:r>
            <a:r>
              <a:rPr lang="en-US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UserForm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нет, но можно</a:t>
            </a:r>
          </a:p>
          <a:p>
            <a:r>
              <a:rPr lang="ru-RU" sz="20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ее создании на всю форму разместить фрейм с нужной подсказкой!</a:t>
            </a:r>
          </a:p>
          <a:p>
            <a:endParaRPr lang="ru-RU" sz="10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Рассмотрим особенности интерфейсов обычного (с предыдущей </a:t>
            </a:r>
            <a:r>
              <a:rPr lang="ru-RU" sz="2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лабораторки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/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нового (с переключением режимов работы) калькулятора</a:t>
            </a:r>
            <a:endParaRPr lang="ru-RU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3650770"/>
            <a:ext cx="913339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1.Стартовый интерфейс у обычного и нового калькуляторов совпадает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2.Интерфейс режима вычислений в обычном калькуляторе и режиме «Стандарт»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нового калькулятора также совпадает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3.Интерфейс режима «Инженер» отличают увеличенные по вертикали размеры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фрейма панели операций и наличие на ней дополнительных кнопок. Положение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полей ввода/вывода и высота формы выбираются автоматически (вычисляются)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режим работы отображается в заголовке окна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71079" y="259844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471079" y="436193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6207229"/>
            <a:ext cx="9060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программной части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добавлены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процедуры для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новых кнопок и вычисления позиций элементов калькулятора в различных режимах его работы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367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6416" y="1320151"/>
            <a:ext cx="4351555" cy="51036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604" y="69277"/>
            <a:ext cx="1177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Сравнение стартовой и рабочей форм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разных модификаций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калькуляторов: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панель операций снизу от полей ввода, нет кнопки выбора режима</a:t>
            </a:r>
            <a:endParaRPr lang="ru-RU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306" y="1082054"/>
            <a:ext cx="914435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Здесь переключение режима также, как и выше,  кликом по пустому полю окна.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Преимущество сравнительно прежних вариантов – еще меньше высота формы. Недостаток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и раньше, нужно дать информацию о переключении режима…</a:t>
            </a:r>
          </a:p>
          <a:p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этой проблемы такое же, как и было описано выше.</a:t>
            </a:r>
          </a:p>
          <a:p>
            <a:endParaRPr lang="ru-RU" sz="20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Сравним интерфейсы обычного и нового калькулятора</a:t>
            </a:r>
            <a:endParaRPr lang="ru-RU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55" y="3328823"/>
            <a:ext cx="8054513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1.В стартовом режиме и при вычислениях в режиме «Стандарт»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интерфейсы «старого» и «нового» калькуляторов совпадают</a:t>
            </a:r>
          </a:p>
          <a:p>
            <a:endParaRPr lang="ru-RU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2.Интерфейс режима «Инженер» отличает увеличенная ширина 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фрейма панели операций и наличие на ней дополнительных кнопок.</a:t>
            </a:r>
          </a:p>
          <a:p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Положение полей ввода/вывода, как и ранее, вычисляются.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Высота формы в режиме «Стандарт» и «Инженер» зависит только от</a:t>
            </a: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того, загружен ли калькулятор только что или идут вычисления…</a:t>
            </a:r>
          </a:p>
          <a:p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режим – «Стандарт»/«Инженер» отображен в заголовке окна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43907" y="135267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87144" y="2851947"/>
            <a:ext cx="27067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(начальная загрузка)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32694" y="4358302"/>
            <a:ext cx="1891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(вычисления)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46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15940"/>
              </p:ext>
            </p:extLst>
          </p:nvPr>
        </p:nvGraphicFramePr>
        <p:xfrm>
          <a:off x="0" y="415012"/>
          <a:ext cx="12192000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5567">
                  <a:extLst>
                    <a:ext uri="{9D8B030D-6E8A-4147-A177-3AD203B41FA5}">
                      <a16:colId xmlns:a16="http://schemas.microsoft.com/office/drawing/2014/main" val="1902891948"/>
                    </a:ext>
                  </a:extLst>
                </a:gridCol>
                <a:gridCol w="6136433">
                  <a:extLst>
                    <a:ext uri="{9D8B030D-6E8A-4147-A177-3AD203B41FA5}">
                      <a16:colId xmlns:a16="http://schemas.microsoft.com/office/drawing/2014/main" val="35991062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co</a:t>
                      </a:r>
                      <a:r>
                        <a:rPr lang="ru-RU" dirty="0" smtClean="0"/>
                        <a:t>s</a:t>
                      </a:r>
                      <a:r>
                        <a:rPr lang="en-US" dirty="0" smtClean="0"/>
                        <a:t>s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Cos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* 3.1416 / 180):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“</a:t>
                      </a:r>
                      <a:r>
                        <a:rPr lang="en-US" dirty="0" smtClean="0"/>
                        <a:t>cos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"Стандартный"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Sub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sinn_</a:t>
                      </a:r>
                      <a:r>
                        <a:rPr lang="en-US" b="1" dirty="0" err="1" smtClean="0"/>
                        <a:t>Click</a:t>
                      </a:r>
                      <a:r>
                        <a:rPr lang="en-US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Sin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* 3.1416 / 180):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“</a:t>
                      </a:r>
                      <a:r>
                        <a:rPr lang="en-US" dirty="0" smtClean="0"/>
                        <a:t>sin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"Стандартный"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59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logg_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(a)) / 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"</a:t>
                      </a:r>
                      <a:r>
                        <a:rPr lang="ru-RU" dirty="0" err="1" smtClean="0"/>
                        <a:t>Log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"Стандартный"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po</a:t>
                      </a:r>
                      <a:r>
                        <a:rPr lang="en-US" dirty="0" smtClean="0"/>
                        <a:t>w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^ 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"A^B:"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 Стандартный"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768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q()</a:t>
                      </a:r>
                      <a:r>
                        <a:rPr lang="en-US" dirty="0" smtClean="0"/>
                        <a:t> : </a:t>
                      </a:r>
                      <a:r>
                        <a:rPr lang="ru-RU" dirty="0" smtClean="0"/>
                        <a:t> UF1.</a:t>
                      </a:r>
                      <a:r>
                        <a:rPr lang="ru-RU" b="1" dirty="0" smtClean="0"/>
                        <a:t>Show</a:t>
                      </a:r>
                      <a:r>
                        <a:rPr lang="en-US" dirty="0" smtClean="0"/>
                        <a:t> : </a:t>
                      </a: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en-US" dirty="0" smtClean="0"/>
                        <a:t> ‘ </a:t>
                      </a:r>
                      <a:r>
                        <a:rPr lang="ru-RU" dirty="0" smtClean="0"/>
                        <a:t>Запуск формы из макроса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fin1()</a:t>
                      </a:r>
                      <a:r>
                        <a:rPr lang="en-US" dirty="0" smtClean="0"/>
                        <a:t> ’</a:t>
                      </a:r>
                      <a:r>
                        <a:rPr lang="ru-RU" dirty="0" smtClean="0"/>
                        <a:t> для режима “Инженерный«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en-US" dirty="0" smtClean="0"/>
                        <a:t>:  F1.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: F2.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 : F3.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 : 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61279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 ’</a:t>
                      </a:r>
                      <a:r>
                        <a:rPr lang="ru-RU" dirty="0" smtClean="0"/>
                        <a:t>действия при нажатии кнопки смены режима</a:t>
                      </a:r>
                      <a:r>
                        <a:rPr lang="en-US" dirty="0" smtClean="0"/>
                        <a:t> (FN – </a:t>
                      </a:r>
                      <a:r>
                        <a:rPr lang="ru-RU" dirty="0" smtClean="0"/>
                        <a:t>имя кнопки)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"Стандартный"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"Инженерный " 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r>
                        <a:rPr lang="en-US" dirty="0" smtClean="0"/>
                        <a:t> 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en-US" dirty="0" smtClean="0"/>
                        <a:t> 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"Стандартный" </a:t>
                      </a:r>
                      <a:r>
                        <a:rPr lang="en-US" dirty="0" smtClean="0"/>
                        <a:t>: 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endParaRPr lang="ru-RU" dirty="0" smtClean="0"/>
                    </a:p>
                    <a:p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6226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’</a:t>
                      </a:r>
                      <a:r>
                        <a:rPr lang="ru-RU" dirty="0" smtClean="0"/>
                        <a:t> для режима "Стандартный"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en-US" dirty="0" smtClean="0"/>
                        <a:t>F2.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 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F2.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F1.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F1.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dirty="0" smtClean="0"/>
                        <a:t> =… : 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: F3.</a:t>
                      </a:r>
                      <a:r>
                        <a:rPr lang="en-US" b="1" dirty="0" smtClean="0"/>
                        <a:t>Visible</a:t>
                      </a:r>
                      <a:r>
                        <a:rPr lang="en-US" dirty="0" smtClean="0"/>
                        <a:t> = </a:t>
                      </a:r>
                      <a:r>
                        <a:rPr lang="en-US" b="1" dirty="0" smtClean="0"/>
                        <a:t>True</a:t>
                      </a:r>
                      <a:r>
                        <a:rPr lang="en-US" dirty="0" smtClean="0"/>
                        <a:t>:  F3.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Width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Width</a:t>
                      </a:r>
                      <a:r>
                        <a:rPr lang="ru-RU" dirty="0" smtClean="0"/>
                        <a:t> - (</a:t>
                      </a:r>
                      <a:r>
                        <a:rPr lang="ru-RU" dirty="0" err="1" smtClean="0"/>
                        <a:t>FN.</a:t>
                      </a:r>
                      <a:r>
                        <a:rPr lang="ru-RU" b="1" dirty="0" err="1" smtClean="0"/>
                        <a:t>Left</a:t>
                      </a:r>
                      <a:r>
                        <a:rPr lang="ru-RU" dirty="0" smtClean="0"/>
                        <a:t> * 2 + 10) </a:t>
                      </a:r>
                      <a:r>
                        <a:rPr lang="en-US" dirty="0" smtClean="0"/>
                        <a:t>‘</a:t>
                      </a:r>
                      <a:r>
                        <a:rPr lang="ru-RU" dirty="0" smtClean="0"/>
                        <a:t>центрирование кнопки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71513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Здесь представлены ключевые программные модули для варианта,</a:t>
                      </a:r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представленного на первом слайде</a:t>
                      </a:r>
                    </a:p>
                    <a:p>
                      <a:pPr algn="ctr"/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(программы для кнопок панели вычислений представлены не все, поскольку они мало отличаются) </a:t>
                      </a:r>
                    </a:p>
                    <a:p>
                      <a:pPr algn="ctr"/>
                      <a:r>
                        <a:rPr lang="ru-RU" sz="2000" i="1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Численные значения размеров и позиций компонентов формы заменены «…», поскольку у всех разные</a:t>
                      </a:r>
                      <a:endParaRPr lang="ru-RU" sz="2000" i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17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8383" y="-46653"/>
            <a:ext cx="11775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Ключевые процедуры для варианта с первого слайда</a:t>
            </a:r>
          </a:p>
        </p:txBody>
      </p:sp>
    </p:spTree>
    <p:extLst>
      <p:ext uri="{BB962C8B-B14F-4D97-AF65-F5344CB8AC3E}">
        <p14:creationId xmlns:p14="http://schemas.microsoft.com/office/powerpoint/2010/main" val="312123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51896"/>
              </p:ext>
            </p:extLst>
          </p:nvPr>
        </p:nvGraphicFramePr>
        <p:xfrm>
          <a:off x="0" y="415012"/>
          <a:ext cx="12192000" cy="612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5567">
                  <a:extLst>
                    <a:ext uri="{9D8B030D-6E8A-4147-A177-3AD203B41FA5}">
                      <a16:colId xmlns:a16="http://schemas.microsoft.com/office/drawing/2014/main" val="1902891948"/>
                    </a:ext>
                  </a:extLst>
                </a:gridCol>
                <a:gridCol w="6136433">
                  <a:extLst>
                    <a:ext uri="{9D8B030D-6E8A-4147-A177-3AD203B41FA5}">
                      <a16:colId xmlns:a16="http://schemas.microsoft.com/office/drawing/2014/main" val="35991062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co</a:t>
                      </a:r>
                      <a:r>
                        <a:rPr lang="ru-RU" dirty="0" smtClean="0"/>
                        <a:t>s</a:t>
                      </a:r>
                      <a:r>
                        <a:rPr lang="en-US" dirty="0" smtClean="0"/>
                        <a:t>s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Cos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* 3.1416 / 180):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“</a:t>
                      </a:r>
                      <a:r>
                        <a:rPr lang="en-US" dirty="0" smtClean="0"/>
                        <a:t>cos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Sub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sinn_</a:t>
                      </a:r>
                      <a:r>
                        <a:rPr lang="en-US" b="1" dirty="0" err="1" smtClean="0"/>
                        <a:t>Click</a:t>
                      </a:r>
                      <a:r>
                        <a:rPr lang="en-US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Sin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* 3.1416 / 180):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“</a:t>
                      </a:r>
                      <a:r>
                        <a:rPr lang="en-US" dirty="0" smtClean="0"/>
                        <a:t>sin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59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logg_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(a)) / 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"</a:t>
                      </a:r>
                      <a:r>
                        <a:rPr lang="ru-RU" dirty="0" err="1" smtClean="0"/>
                        <a:t>Log</a:t>
                      </a:r>
                      <a:r>
                        <a:rPr lang="ru-RU" dirty="0" smtClean="0"/>
                        <a:t>(A):"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po</a:t>
                      </a:r>
                      <a:r>
                        <a:rPr lang="en-US" dirty="0" smtClean="0"/>
                        <a:t>w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 ^ 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"A^B:"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 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768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e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 : </a:t>
                      </a:r>
                      <a:r>
                        <a:rPr lang="ru-RU" dirty="0" smtClean="0"/>
                        <a:t> UF</a:t>
                      </a:r>
                      <a:r>
                        <a:rPr lang="en-US" dirty="0" smtClean="0"/>
                        <a:t>3</a:t>
                      </a:r>
                      <a:r>
                        <a:rPr lang="ru-RU" dirty="0" smtClean="0"/>
                        <a:t>.</a:t>
                      </a:r>
                      <a:r>
                        <a:rPr lang="ru-RU" b="1" dirty="0" err="1" smtClean="0"/>
                        <a:t>Show</a:t>
                      </a:r>
                      <a:r>
                        <a:rPr lang="en-US" dirty="0" smtClean="0"/>
                        <a:t> : </a:t>
                      </a: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en-US" dirty="0" smtClean="0"/>
                        <a:t> ‘ </a:t>
                      </a:r>
                      <a:r>
                        <a:rPr lang="ru-RU" dirty="0" smtClean="0"/>
                        <a:t>Запуск формы из макроса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fin1()</a:t>
                      </a:r>
                      <a:r>
                        <a:rPr lang="en-US" dirty="0" smtClean="0"/>
                        <a:t> ’</a:t>
                      </a:r>
                      <a:r>
                        <a:rPr lang="ru-RU" dirty="0" smtClean="0"/>
                        <a:t> для режима “Инженерный«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en-US" dirty="0" smtClean="0"/>
                        <a:t>:  F1.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: F2.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 : F3.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 : 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61279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FN_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 ’</a:t>
                      </a:r>
                      <a:r>
                        <a:rPr lang="ru-RU" dirty="0" smtClean="0"/>
                        <a:t>действия при щелчке по </a:t>
                      </a:r>
                      <a:r>
                        <a:rPr lang="en-US" dirty="0" err="1" smtClean="0"/>
                        <a:t>UserForm</a:t>
                      </a:r>
                      <a:r>
                        <a:rPr lang="en-US" dirty="0" smtClean="0"/>
                        <a:t> (FN – </a:t>
                      </a:r>
                      <a:r>
                        <a:rPr lang="ru-RU" dirty="0" smtClean="0"/>
                        <a:t>имя фрейма, охватывающего всю </a:t>
                      </a:r>
                      <a:r>
                        <a:rPr lang="en-US" dirty="0" err="1" smtClean="0"/>
                        <a:t>UserForm</a:t>
                      </a:r>
                      <a:r>
                        <a:rPr lang="en-US" dirty="0" smtClean="0"/>
                        <a:t>-</a:t>
                      </a:r>
                      <a:r>
                        <a:rPr lang="ru-RU" dirty="0" smtClean="0"/>
                        <a:t>у)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"Инженер " 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fin1</a:t>
                      </a:r>
                      <a:r>
                        <a:rPr lang="en-US" dirty="0" smtClean="0"/>
                        <a:t> 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en-US" dirty="0" smtClean="0"/>
                        <a:t> 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en-US" dirty="0" smtClean="0"/>
                        <a:t>: 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endParaRPr lang="ru-RU" dirty="0" smtClean="0"/>
                    </a:p>
                    <a:p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6226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fin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’</a:t>
                      </a:r>
                      <a:r>
                        <a:rPr lang="ru-RU" dirty="0" smtClean="0"/>
                        <a:t> для режима "Стандартный"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en-US" dirty="0" smtClean="0"/>
                        <a:t>F2.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 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F2.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F1.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F1.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dirty="0" smtClean="0"/>
                        <a:t> =</a:t>
                      </a:r>
                      <a:r>
                        <a:rPr lang="ru-RU" dirty="0" smtClean="0"/>
                        <a:t>…</a:t>
                      </a:r>
                      <a:r>
                        <a:rPr lang="en-US" dirty="0" smtClean="0"/>
                        <a:t>: 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dirty="0" smtClean="0"/>
                        <a:t> =… : </a:t>
                      </a:r>
                      <a:r>
                        <a:rPr lang="en-US" b="1" dirty="0" smtClean="0"/>
                        <a:t>Height</a:t>
                      </a:r>
                      <a:r>
                        <a:rPr lang="en-US" dirty="0" smtClean="0"/>
                        <a:t> =… : F3.</a:t>
                      </a:r>
                      <a:r>
                        <a:rPr lang="en-US" b="1" dirty="0" smtClean="0"/>
                        <a:t>Visible</a:t>
                      </a:r>
                      <a:r>
                        <a:rPr lang="en-US" dirty="0" smtClean="0"/>
                        <a:t> = </a:t>
                      </a:r>
                      <a:r>
                        <a:rPr lang="en-US" b="1" dirty="0" smtClean="0"/>
                        <a:t>True</a:t>
                      </a:r>
                      <a:r>
                        <a:rPr lang="en-US" dirty="0" smtClean="0"/>
                        <a:t>:  F3.</a:t>
                      </a:r>
                      <a:r>
                        <a:rPr lang="en-US" b="1" dirty="0" smtClean="0"/>
                        <a:t>Top</a:t>
                      </a:r>
                      <a:r>
                        <a:rPr lang="en-US" dirty="0" smtClean="0"/>
                        <a:t> =…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71513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Здесь представлены ключевые программные модули для варианта,</a:t>
                      </a:r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представленного на втором слайде</a:t>
                      </a:r>
                    </a:p>
                    <a:p>
                      <a:pPr algn="ctr"/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(программы для кнопок панели вычислений представлены не все, поскольку они мало отличаются) </a:t>
                      </a:r>
                    </a:p>
                    <a:p>
                      <a:pPr algn="ctr"/>
                      <a:r>
                        <a:rPr lang="ru-RU" sz="2000" i="1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Численные значения размеров и позиций компонентов формы заменены «…», поскольку у всех разные</a:t>
                      </a:r>
                      <a:endParaRPr lang="ru-RU" sz="2000" i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17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8383" y="-46653"/>
            <a:ext cx="11775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Ключевые процедуры для варианта с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второго слайда</a:t>
            </a:r>
          </a:p>
        </p:txBody>
      </p:sp>
    </p:spTree>
    <p:extLst>
      <p:ext uri="{BB962C8B-B14F-4D97-AF65-F5344CB8AC3E}">
        <p14:creationId xmlns:p14="http://schemas.microsoft.com/office/powerpoint/2010/main" val="191811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54124"/>
              </p:ext>
            </p:extLst>
          </p:nvPr>
        </p:nvGraphicFramePr>
        <p:xfrm>
          <a:off x="0" y="415012"/>
          <a:ext cx="12192000" cy="503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1510">
                  <a:extLst>
                    <a:ext uri="{9D8B030D-6E8A-4147-A177-3AD203B41FA5}">
                      <a16:colId xmlns:a16="http://schemas.microsoft.com/office/drawing/2014/main" val="1902891948"/>
                    </a:ext>
                  </a:extLst>
                </a:gridCol>
                <a:gridCol w="5940490">
                  <a:extLst>
                    <a:ext uri="{9D8B030D-6E8A-4147-A177-3AD203B41FA5}">
                      <a16:colId xmlns:a16="http://schemas.microsoft.com/office/drawing/2014/main" val="35991062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co</a:t>
                      </a:r>
                      <a:r>
                        <a:rPr lang="ru-RU" dirty="0" smtClean="0"/>
                        <a:t>s</a:t>
                      </a:r>
                      <a:r>
                        <a:rPr lang="en-US" dirty="0" smtClean="0"/>
                        <a:t>s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Cos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(a)*3.14/180):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=“</a:t>
                      </a:r>
                      <a:r>
                        <a:rPr lang="en-US" dirty="0" smtClean="0"/>
                        <a:t>cos</a:t>
                      </a:r>
                      <a:r>
                        <a:rPr lang="ru-RU" dirty="0" smtClean="0"/>
                        <a:t>(A):"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</a:t>
                      </a:r>
                      <a:r>
                        <a:rPr lang="en-US" b="1" dirty="0" smtClean="0"/>
                        <a:t>Height</a:t>
                      </a:r>
                      <a:r>
                        <a:rPr lang="ru-RU" dirty="0" smtClean="0"/>
                        <a:t> =</a:t>
                      </a:r>
                      <a:r>
                        <a:rPr lang="en-US" dirty="0" smtClean="0"/>
                        <a:t>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Private Sub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sinn_</a:t>
                      </a:r>
                      <a:r>
                        <a:rPr lang="en-US" b="1" dirty="0" err="1" smtClean="0"/>
                        <a:t>Click</a:t>
                      </a:r>
                      <a:r>
                        <a:rPr lang="en-US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en-US" b="1" dirty="0" smtClean="0"/>
                        <a:t>Sin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(a)*3.14/180):L3.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 “</a:t>
                      </a:r>
                      <a:r>
                        <a:rPr lang="en-US" dirty="0" smtClean="0"/>
                        <a:t>sin</a:t>
                      </a:r>
                      <a:r>
                        <a:rPr lang="ru-RU" dirty="0" smtClean="0"/>
                        <a:t>(A):"</a:t>
                      </a:r>
                      <a:r>
                        <a:rPr lang="en-US" dirty="0" smtClean="0"/>
                        <a:t>:</a:t>
                      </a:r>
                      <a:r>
                        <a:rPr lang="en-US" b="1" dirty="0" smtClean="0"/>
                        <a:t>Height</a:t>
                      </a:r>
                      <a:r>
                        <a:rPr lang="ru-RU" dirty="0" smtClean="0"/>
                        <a:t>=</a:t>
                      </a:r>
                      <a:r>
                        <a:rPr lang="en-US" dirty="0" smtClean="0"/>
                        <a:t>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59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logg_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(a))/</a:t>
                      </a:r>
                      <a:r>
                        <a:rPr lang="ru-RU" b="1" dirty="0" err="1" smtClean="0"/>
                        <a:t>Log</a:t>
                      </a:r>
                      <a:r>
                        <a:rPr lang="ru-RU" dirty="0" smtClean="0"/>
                        <a:t>(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="</a:t>
                      </a:r>
                      <a:r>
                        <a:rPr lang="ru-RU" dirty="0" err="1" smtClean="0"/>
                        <a:t>Log</a:t>
                      </a:r>
                      <a:r>
                        <a:rPr lang="ru-RU" dirty="0" smtClean="0"/>
                        <a:t>(A):"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</a:t>
                      </a:r>
                      <a:r>
                        <a:rPr lang="en-US" b="1" dirty="0" smtClean="0"/>
                        <a:t>Height</a:t>
                      </a:r>
                      <a:r>
                        <a:rPr lang="ru-RU" dirty="0" smtClean="0"/>
                        <a:t> =</a:t>
                      </a:r>
                      <a:r>
                        <a:rPr lang="en-US" dirty="0" smtClean="0"/>
                        <a:t>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po</a:t>
                      </a:r>
                      <a:r>
                        <a:rPr lang="en-US" dirty="0" smtClean="0"/>
                        <a:t>w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</a:t>
                      </a:r>
                      <a:r>
                        <a:rPr lang="ru-RU" dirty="0" err="1" smtClean="0"/>
                        <a:t>rez</a:t>
                      </a:r>
                      <a:r>
                        <a:rPr lang="ru-RU" dirty="0" smtClean="0"/>
                        <a:t> = 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(a)^</a:t>
                      </a:r>
                      <a:r>
                        <a:rPr lang="ru-RU" b="1" dirty="0" err="1" smtClean="0"/>
                        <a:t>Val</a:t>
                      </a:r>
                      <a:r>
                        <a:rPr lang="ru-RU" dirty="0" smtClean="0"/>
                        <a:t>(b)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L3.</a:t>
                      </a:r>
                      <a:r>
                        <a:rPr lang="ru-RU" b="1" dirty="0" smtClean="0"/>
                        <a:t>Caption</a:t>
                      </a:r>
                      <a:r>
                        <a:rPr lang="ru-RU" dirty="0" smtClean="0"/>
                        <a:t> ="A^B:“</a:t>
                      </a:r>
                      <a:r>
                        <a:rPr lang="en-US" dirty="0" smtClean="0"/>
                        <a:t>:</a:t>
                      </a:r>
                      <a:r>
                        <a:rPr lang="ru-RU" dirty="0" smtClean="0"/>
                        <a:t> </a:t>
                      </a:r>
                      <a:r>
                        <a:rPr lang="en-US" b="1" dirty="0" smtClean="0"/>
                        <a:t>Height</a:t>
                      </a:r>
                      <a:r>
                        <a:rPr lang="ru-RU" dirty="0" smtClean="0"/>
                        <a:t> =</a:t>
                      </a:r>
                      <a:r>
                        <a:rPr lang="en-US" dirty="0" smtClean="0"/>
                        <a:t>…</a:t>
                      </a:r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7684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w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 : </a:t>
                      </a:r>
                      <a:r>
                        <a:rPr lang="ru-RU" dirty="0" smtClean="0"/>
                        <a:t> UF</a:t>
                      </a:r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.</a:t>
                      </a:r>
                      <a:r>
                        <a:rPr lang="ru-RU" b="1" dirty="0" err="1" smtClean="0"/>
                        <a:t>Show</a:t>
                      </a:r>
                      <a:r>
                        <a:rPr lang="en-US" dirty="0" smtClean="0"/>
                        <a:t> : </a:t>
                      </a: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en-US" dirty="0" smtClean="0"/>
                        <a:t> ‘ </a:t>
                      </a:r>
                      <a:r>
                        <a:rPr lang="ru-RU" dirty="0" smtClean="0"/>
                        <a:t>Запуск формы из макроса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61279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Private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err="1" smtClean="0"/>
                        <a:t>UserForm</a:t>
                      </a:r>
                      <a:r>
                        <a:rPr lang="ru-RU" dirty="0" smtClean="0"/>
                        <a:t>_</a:t>
                      </a:r>
                      <a:r>
                        <a:rPr lang="ru-RU" b="1" dirty="0" err="1" smtClean="0"/>
                        <a:t>Click</a:t>
                      </a:r>
                      <a:r>
                        <a:rPr lang="ru-RU" dirty="0" smtClean="0"/>
                        <a:t>()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   </a:t>
                      </a:r>
                      <a:r>
                        <a:rPr lang="ru-RU" b="1" dirty="0" err="1" smtClean="0"/>
                        <a:t>If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err="1" smtClean="0"/>
                        <a:t>Caption</a:t>
                      </a:r>
                      <a:r>
                        <a:rPr lang="ru-RU" dirty="0" smtClean="0"/>
                        <a:t> = "Стандарт" </a:t>
                      </a:r>
                      <a:r>
                        <a:rPr lang="ru-RU" b="1" dirty="0" err="1" smtClean="0"/>
                        <a:t>Then</a:t>
                      </a:r>
                      <a:r>
                        <a:rPr lang="ru-RU" dirty="0" smtClean="0"/>
                        <a:t>  </a:t>
                      </a:r>
                      <a:r>
                        <a:rPr lang="ru-RU" b="1" dirty="0" err="1" smtClean="0"/>
                        <a:t>Call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 Style(“</a:t>
                      </a:r>
                      <a:r>
                        <a:rPr lang="ru-RU" dirty="0" smtClean="0"/>
                        <a:t>Инженер</a:t>
                      </a:r>
                      <a:r>
                        <a:rPr lang="en-US" dirty="0" smtClean="0"/>
                        <a:t>”,</a:t>
                      </a:r>
                      <a:r>
                        <a:rPr lang="en-US" baseline="0" dirty="0" smtClean="0"/>
                        <a:t>  w</a:t>
                      </a:r>
                      <a:r>
                        <a:rPr lang="ru-RU" baseline="0" dirty="0" smtClean="0"/>
                        <a:t>1</a:t>
                      </a:r>
                      <a:r>
                        <a:rPr lang="en-US" baseline="0" dirty="0" smtClean="0"/>
                        <a:t>)</a:t>
                      </a:r>
                      <a:r>
                        <a:rPr lang="en-US" dirty="0" smtClean="0"/>
                        <a:t>  </a:t>
                      </a:r>
                      <a:r>
                        <a:rPr lang="ru-RU" b="1" dirty="0" err="1" smtClean="0"/>
                        <a:t>Else</a:t>
                      </a:r>
                      <a:r>
                        <a:rPr lang="en-US" dirty="0" smtClean="0"/>
                        <a:t>  Style(“</a:t>
                      </a:r>
                      <a:r>
                        <a:rPr lang="ru-RU" dirty="0" smtClean="0"/>
                        <a:t>Стандарт</a:t>
                      </a:r>
                      <a:r>
                        <a:rPr lang="en-US" dirty="0" smtClean="0"/>
                        <a:t>”,</a:t>
                      </a:r>
                      <a:r>
                        <a:rPr lang="en-US" baseline="0" dirty="0" smtClean="0"/>
                        <a:t>  w</a:t>
                      </a:r>
                      <a:r>
                        <a:rPr lang="ru-RU" baseline="0" dirty="0" smtClean="0"/>
                        <a:t>2</a:t>
                      </a:r>
                      <a:r>
                        <a:rPr lang="en-US" baseline="0" dirty="0" smtClean="0"/>
                        <a:t>)</a:t>
                      </a:r>
                      <a:endParaRPr lang="ru-RU" dirty="0" smtClean="0"/>
                    </a:p>
                    <a:p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r>
                        <a:rPr lang="en-US" b="1" dirty="0" smtClean="0"/>
                        <a:t> ‘</a:t>
                      </a:r>
                      <a:r>
                        <a:rPr lang="en-US" b="0" dirty="0" smtClean="0"/>
                        <a:t>w</a:t>
                      </a:r>
                      <a:r>
                        <a:rPr lang="ru-RU" b="0" dirty="0" smtClean="0"/>
                        <a:t>1,</a:t>
                      </a:r>
                      <a:r>
                        <a:rPr lang="en-US" b="0" baseline="0" dirty="0" smtClean="0"/>
                        <a:t> w2</a:t>
                      </a:r>
                      <a:r>
                        <a:rPr lang="en-US" b="0" dirty="0" smtClean="0"/>
                        <a:t> – </a:t>
                      </a:r>
                      <a:r>
                        <a:rPr lang="ru-RU" b="0" dirty="0" smtClean="0"/>
                        <a:t>нужный</a:t>
                      </a:r>
                      <a:r>
                        <a:rPr lang="ru-RU" b="0" baseline="0" dirty="0" smtClean="0"/>
                        <a:t> размер </a:t>
                      </a:r>
                      <a:r>
                        <a:rPr lang="en-US" b="0" baseline="0" dirty="0" err="1" smtClean="0"/>
                        <a:t>UserForm</a:t>
                      </a:r>
                      <a:r>
                        <a:rPr lang="ru-RU" b="0" baseline="0" dirty="0" smtClean="0"/>
                        <a:t> для режимов </a:t>
                      </a:r>
                      <a:r>
                        <a:rPr lang="en-US" dirty="0" smtClean="0"/>
                        <a:t>“</a:t>
                      </a:r>
                      <a:r>
                        <a:rPr lang="ru-RU" dirty="0" smtClean="0"/>
                        <a:t>Инженер</a:t>
                      </a:r>
                      <a:r>
                        <a:rPr lang="en-US" dirty="0" smtClean="0"/>
                        <a:t>” </a:t>
                      </a:r>
                      <a:r>
                        <a:rPr lang="ru-RU" dirty="0" smtClean="0"/>
                        <a:t>и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dirty="0" smtClean="0"/>
                        <a:t>“</a:t>
                      </a:r>
                      <a:r>
                        <a:rPr lang="ru-RU" dirty="0" smtClean="0"/>
                        <a:t>Стандарт</a:t>
                      </a:r>
                      <a:r>
                        <a:rPr lang="en-US" dirty="0" smtClean="0"/>
                        <a:t>” </a:t>
                      </a:r>
                      <a:r>
                        <a:rPr lang="ru-RU" b="0" baseline="0" dirty="0" smtClean="0"/>
                        <a:t>(указывается численно)</a:t>
                      </a:r>
                      <a:endParaRPr lang="ru-RU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6226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Sub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Style</a:t>
                      </a:r>
                      <a:r>
                        <a:rPr lang="ru-RU" dirty="0" smtClean="0"/>
                        <a:t>(</a:t>
                      </a:r>
                      <a:r>
                        <a:rPr lang="en-US" dirty="0" smtClean="0"/>
                        <a:t>c, w</a:t>
                      </a:r>
                      <a:r>
                        <a:rPr lang="ru-RU" dirty="0" smtClean="0"/>
                        <a:t>)</a:t>
                      </a:r>
                      <a:r>
                        <a:rPr lang="en-US" dirty="0" smtClean="0"/>
                        <a:t>’</a:t>
                      </a:r>
                      <a:r>
                        <a:rPr lang="ru-RU" dirty="0" smtClean="0"/>
                        <a:t> выбор стиля отображения калькулятора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    </a:t>
                      </a:r>
                      <a:r>
                        <a:rPr lang="en-US" b="1" dirty="0" smtClean="0"/>
                        <a:t>Caption = </a:t>
                      </a:r>
                      <a:r>
                        <a:rPr lang="en-US" b="0" dirty="0" smtClean="0"/>
                        <a:t>c: 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b="0" dirty="0" smtClean="0"/>
                        <a:t> = w: F2.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b="0" dirty="0" smtClean="0"/>
                        <a:t> = w – 22: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smtClean="0"/>
                        <a:t>F1.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b="0" dirty="0" smtClean="0"/>
                        <a:t> = (w - F1.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b="0" dirty="0" smtClean="0"/>
                        <a:t>) / 2 - 6: F3.</a:t>
                      </a:r>
                      <a:r>
                        <a:rPr lang="en-US" b="1" dirty="0" smtClean="0"/>
                        <a:t>Left</a:t>
                      </a:r>
                      <a:r>
                        <a:rPr lang="en-US" b="0" dirty="0" smtClean="0"/>
                        <a:t> = (w - F3.</a:t>
                      </a:r>
                      <a:r>
                        <a:rPr lang="en-US" b="1" dirty="0" smtClean="0"/>
                        <a:t>Width</a:t>
                      </a:r>
                      <a:r>
                        <a:rPr lang="en-US" b="0" dirty="0" smtClean="0"/>
                        <a:t>) / 2 - 6</a:t>
                      </a:r>
                      <a:endParaRPr lang="ru-RU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/>
                        <a:t>End</a:t>
                      </a:r>
                      <a:r>
                        <a:rPr lang="ru-RU" b="1" dirty="0" smtClean="0"/>
                        <a:t> </a:t>
                      </a:r>
                      <a:r>
                        <a:rPr lang="ru-RU" b="1" dirty="0" err="1" smtClean="0"/>
                        <a:t>Sub</a:t>
                      </a:r>
                      <a:endParaRPr lang="ru-RU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71513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Здесь представлены ключевые программные модули для варианта,</a:t>
                      </a:r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представленного на третьем слайде</a:t>
                      </a:r>
                    </a:p>
                    <a:p>
                      <a:pPr algn="ctr"/>
                      <a:r>
                        <a:rPr lang="ru-RU" sz="2000" i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(программы для кнопок панели вычислений представлены не все, поскольку они мало отличаются) </a:t>
                      </a:r>
                    </a:p>
                    <a:p>
                      <a:pPr algn="ctr"/>
                      <a:r>
                        <a:rPr lang="ru-RU" sz="2000" i="1" u="sng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Численные значения размеров компонентов формы заменены «…», поскольку у всех разные</a:t>
                      </a:r>
                      <a:endParaRPr lang="ru-RU" sz="2000" i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2170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8383" y="-46653"/>
            <a:ext cx="11775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Ключевые процедуры для варианта с третьего слайда</a:t>
            </a:r>
          </a:p>
        </p:txBody>
      </p:sp>
    </p:spTree>
    <p:extLst>
      <p:ext uri="{BB962C8B-B14F-4D97-AF65-F5344CB8AC3E}">
        <p14:creationId xmlns:p14="http://schemas.microsoft.com/office/powerpoint/2010/main" val="4364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1350</Words>
  <Application>Microsoft Office PowerPoint</Application>
  <PresentationFormat>Широкоэкранный</PresentationFormat>
  <Paragraphs>150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leomtl</dc:creator>
  <cp:lastModifiedBy>leomtl</cp:lastModifiedBy>
  <cp:revision>35</cp:revision>
  <dcterms:created xsi:type="dcterms:W3CDTF">2025-11-30T10:32:57Z</dcterms:created>
  <dcterms:modified xsi:type="dcterms:W3CDTF">2025-11-30T16:08:48Z</dcterms:modified>
</cp:coreProperties>
</file>