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7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0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7980-17D7-44AA-9FFD-8858F74FE8B5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6DCC-9E97-4C7E-B02B-58A5A9F8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649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7980-17D7-44AA-9FFD-8858F74FE8B5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6DCC-9E97-4C7E-B02B-58A5A9F8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047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7980-17D7-44AA-9FFD-8858F74FE8B5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6DCC-9E97-4C7E-B02B-58A5A9F8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881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7980-17D7-44AA-9FFD-8858F74FE8B5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6DCC-9E97-4C7E-B02B-58A5A9F8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595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7980-17D7-44AA-9FFD-8858F74FE8B5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6DCC-9E97-4C7E-B02B-58A5A9F8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580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7980-17D7-44AA-9FFD-8858F74FE8B5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6DCC-9E97-4C7E-B02B-58A5A9F8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135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7980-17D7-44AA-9FFD-8858F74FE8B5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6DCC-9E97-4C7E-B02B-58A5A9F8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0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7980-17D7-44AA-9FFD-8858F74FE8B5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6DCC-9E97-4C7E-B02B-58A5A9F8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55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7980-17D7-44AA-9FFD-8858F74FE8B5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6DCC-9E97-4C7E-B02B-58A5A9F8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014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7980-17D7-44AA-9FFD-8858F74FE8B5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6DCC-9E97-4C7E-B02B-58A5A9F8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26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7980-17D7-44AA-9FFD-8858F74FE8B5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6DCC-9E97-4C7E-B02B-58A5A9F8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1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C7980-17D7-44AA-9FFD-8858F74FE8B5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B6DCC-9E97-4C7E-B02B-58A5A9F8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97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Box 179"/>
          <p:cNvSpPr txBox="1"/>
          <p:nvPr/>
        </p:nvSpPr>
        <p:spPr>
          <a:xfrm>
            <a:off x="57344" y="-63882"/>
            <a:ext cx="5100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Динамическое программирование…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11986" y="3034445"/>
            <a:ext cx="66713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/>
              <a:t>В </a:t>
            </a:r>
            <a:r>
              <a:rPr lang="ru-RU" sz="2000" b="1" dirty="0" smtClean="0"/>
              <a:t>34</a:t>
            </a:r>
            <a:r>
              <a:rPr lang="ru-RU" sz="2000" dirty="0" smtClean="0"/>
              <a:t> после </a:t>
            </a:r>
            <a:r>
              <a:rPr lang="ru-RU" sz="2000" b="1" dirty="0" smtClean="0"/>
              <a:t>17</a:t>
            </a:r>
            <a:r>
              <a:rPr lang="ru-RU" sz="2000" dirty="0" smtClean="0"/>
              <a:t>  - только один вариант маршрута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Из </a:t>
            </a:r>
            <a:r>
              <a:rPr lang="ru-RU" sz="2000" b="1" dirty="0" smtClean="0"/>
              <a:t>17</a:t>
            </a:r>
            <a:r>
              <a:rPr lang="ru-RU" sz="2000" dirty="0" smtClean="0"/>
              <a:t> – 2 варианта маршрута, </a:t>
            </a:r>
            <a:r>
              <a:rPr lang="en-US" sz="2000" dirty="0" smtClean="0"/>
              <a:t> a)</a:t>
            </a:r>
            <a:r>
              <a:rPr lang="ru-RU" sz="2000" dirty="0" smtClean="0"/>
              <a:t> </a:t>
            </a:r>
            <a:r>
              <a:rPr lang="ru-RU" sz="2000" b="1" dirty="0" smtClean="0"/>
              <a:t>16</a:t>
            </a:r>
            <a:r>
              <a:rPr lang="ru-RU" sz="2000" dirty="0" smtClean="0"/>
              <a:t> -</a:t>
            </a:r>
            <a:r>
              <a:rPr lang="en-US" sz="2000" dirty="0" smtClean="0"/>
              <a:t>&gt;(</a:t>
            </a:r>
            <a:r>
              <a:rPr lang="en-US" sz="2000" b="1" dirty="0" smtClean="0"/>
              <a:t>17</a:t>
            </a:r>
            <a:r>
              <a:rPr lang="en-US" sz="2000" dirty="0" smtClean="0"/>
              <a:t>)+(&gt;</a:t>
            </a:r>
            <a:r>
              <a:rPr lang="en-US" sz="2000" b="1" dirty="0" smtClean="0"/>
              <a:t>17</a:t>
            </a:r>
            <a:r>
              <a:rPr lang="en-US" sz="2000" dirty="0" smtClean="0"/>
              <a:t>)=2+1=3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      </a:t>
            </a:r>
            <a:r>
              <a:rPr lang="en-US" sz="2000" dirty="0" smtClean="0"/>
              <a:t>b) </a:t>
            </a:r>
            <a:r>
              <a:rPr lang="en-US" sz="2000" b="1" dirty="0" smtClean="0"/>
              <a:t>15</a:t>
            </a:r>
            <a:r>
              <a:rPr lang="en-US" sz="2000" dirty="0" smtClean="0"/>
              <a:t> </a:t>
            </a:r>
            <a:r>
              <a:rPr lang="en-US" sz="2000" dirty="0" smtClean="0"/>
              <a:t>-&gt;(</a:t>
            </a:r>
            <a:r>
              <a:rPr lang="en-US" sz="2000" b="1" dirty="0" smtClean="0"/>
              <a:t>16</a:t>
            </a:r>
            <a:r>
              <a:rPr lang="en-US" sz="2000" dirty="0" smtClean="0"/>
              <a:t>)+(&gt;</a:t>
            </a:r>
            <a:r>
              <a:rPr lang="en-US" sz="2000" b="1" dirty="0" smtClean="0"/>
              <a:t>17</a:t>
            </a:r>
            <a:r>
              <a:rPr lang="en-US" sz="2000" dirty="0" smtClean="0"/>
              <a:t>)=3+1=4</a:t>
            </a:r>
            <a:r>
              <a:rPr lang="ru-RU" sz="2000" dirty="0" smtClean="0"/>
              <a:t>,           </a:t>
            </a:r>
            <a:r>
              <a:rPr lang="en-US" sz="2000" dirty="0" smtClean="0"/>
              <a:t>c)</a:t>
            </a:r>
            <a:r>
              <a:rPr lang="ru-RU" sz="2000" dirty="0" smtClean="0"/>
              <a:t> </a:t>
            </a:r>
            <a:r>
              <a:rPr lang="en-US" sz="2000" b="1" dirty="0" smtClean="0"/>
              <a:t>14</a:t>
            </a:r>
            <a:r>
              <a:rPr lang="en-US" sz="2000" dirty="0" smtClean="0"/>
              <a:t> -&gt;(</a:t>
            </a:r>
            <a:r>
              <a:rPr lang="en-US" sz="2000" b="1" dirty="0" smtClean="0"/>
              <a:t>15</a:t>
            </a:r>
            <a:r>
              <a:rPr lang="en-US" sz="2000" dirty="0" smtClean="0"/>
              <a:t>)+(&gt;</a:t>
            </a:r>
            <a:r>
              <a:rPr lang="en-US" sz="2000" b="1" dirty="0" smtClean="0"/>
              <a:t>17</a:t>
            </a:r>
            <a:r>
              <a:rPr lang="en-US" sz="2000" dirty="0" smtClean="0"/>
              <a:t>)=4+1=5</a:t>
            </a:r>
            <a:r>
              <a:rPr lang="ru-RU" sz="2000" dirty="0" smtClean="0"/>
              <a:t>, 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</a:t>
            </a:r>
            <a:r>
              <a:rPr lang="en-US" sz="2000" dirty="0" smtClean="0"/>
              <a:t>d) </a:t>
            </a:r>
            <a:r>
              <a:rPr lang="en-US" sz="2000" b="1" dirty="0" smtClean="0"/>
              <a:t>13</a:t>
            </a:r>
            <a:r>
              <a:rPr lang="en-US" sz="2000" dirty="0" smtClean="0"/>
              <a:t> </a:t>
            </a:r>
            <a:r>
              <a:rPr lang="en-US" sz="2000" dirty="0" smtClean="0"/>
              <a:t>-&gt;(</a:t>
            </a:r>
            <a:r>
              <a:rPr lang="en-US" sz="2000" b="1" dirty="0" smtClean="0"/>
              <a:t>14</a:t>
            </a:r>
            <a:r>
              <a:rPr lang="en-US" sz="2000" dirty="0" smtClean="0"/>
              <a:t>)+(&gt;</a:t>
            </a:r>
            <a:r>
              <a:rPr lang="en-US" sz="2000" b="1" dirty="0" smtClean="0"/>
              <a:t>17</a:t>
            </a:r>
            <a:r>
              <a:rPr lang="en-US" sz="2000" dirty="0" smtClean="0"/>
              <a:t>)=5+1=6</a:t>
            </a:r>
            <a:r>
              <a:rPr lang="ru-RU" sz="2000" dirty="0" smtClean="0"/>
              <a:t>,           </a:t>
            </a:r>
            <a:r>
              <a:rPr lang="en-US" sz="2000" dirty="0" smtClean="0"/>
              <a:t>e)</a:t>
            </a:r>
            <a:r>
              <a:rPr lang="ru-RU" sz="2000" dirty="0" smtClean="0"/>
              <a:t> </a:t>
            </a:r>
            <a:r>
              <a:rPr lang="en-US" sz="2000" b="1" dirty="0" smtClean="0"/>
              <a:t>12</a:t>
            </a:r>
            <a:r>
              <a:rPr lang="en-US" sz="2000" dirty="0" smtClean="0"/>
              <a:t> -&gt;(</a:t>
            </a:r>
            <a:r>
              <a:rPr lang="en-US" sz="2000" b="1" dirty="0" smtClean="0"/>
              <a:t>13</a:t>
            </a:r>
            <a:r>
              <a:rPr lang="en-US" sz="2000" dirty="0" smtClean="0"/>
              <a:t>)+(&gt;</a:t>
            </a:r>
            <a:r>
              <a:rPr lang="en-US" sz="2000" b="1" dirty="0" smtClean="0"/>
              <a:t>17</a:t>
            </a:r>
            <a:r>
              <a:rPr lang="en-US" sz="2000" dirty="0" smtClean="0"/>
              <a:t>)=6+1=7</a:t>
            </a:r>
            <a:endParaRPr lang="ru-RU" sz="2000" dirty="0" smtClean="0"/>
          </a:p>
          <a:p>
            <a:r>
              <a:rPr lang="ru-RU" sz="2000" dirty="0" smtClean="0"/>
              <a:t>3.   В </a:t>
            </a:r>
            <a:r>
              <a:rPr lang="ru-RU" sz="2000" b="1" dirty="0" smtClean="0"/>
              <a:t>12</a:t>
            </a:r>
            <a:r>
              <a:rPr lang="ru-RU" sz="2000" dirty="0" smtClean="0"/>
              <a:t> после </a:t>
            </a:r>
            <a:r>
              <a:rPr lang="ru-RU" sz="2000" b="1" dirty="0" smtClean="0"/>
              <a:t>6</a:t>
            </a:r>
            <a:r>
              <a:rPr lang="ru-RU" sz="2000" dirty="0" smtClean="0"/>
              <a:t> – только один вариант маршрута </a:t>
            </a:r>
            <a:r>
              <a:rPr lang="en-US" sz="2000" dirty="0" smtClean="0"/>
              <a:t>-&gt;1*7=7</a:t>
            </a:r>
            <a:endParaRPr lang="ru-RU" sz="2000" dirty="0" smtClean="0"/>
          </a:p>
          <a:p>
            <a:r>
              <a:rPr lang="ru-RU" sz="2000" dirty="0" smtClean="0"/>
              <a:t>4.   Из </a:t>
            </a:r>
            <a:r>
              <a:rPr lang="ru-RU" sz="2000" b="1" dirty="0" smtClean="0"/>
              <a:t>6</a:t>
            </a:r>
            <a:r>
              <a:rPr lang="ru-RU" sz="2000" dirty="0" smtClean="0"/>
              <a:t> – 2 варианта </a:t>
            </a:r>
            <a:r>
              <a:rPr lang="en-US" sz="2000" dirty="0" smtClean="0"/>
              <a:t>-&gt;</a:t>
            </a:r>
            <a:r>
              <a:rPr lang="ru-RU" sz="2000" dirty="0" smtClean="0"/>
              <a:t>2</a:t>
            </a:r>
            <a:r>
              <a:rPr lang="en-US" sz="2000" dirty="0" smtClean="0"/>
              <a:t>*7=</a:t>
            </a:r>
            <a:r>
              <a:rPr lang="ru-RU" sz="2000" dirty="0" smtClean="0"/>
              <a:t>14, </a:t>
            </a:r>
            <a:r>
              <a:rPr lang="ru-RU" sz="2000" b="1" dirty="0" smtClean="0"/>
              <a:t>5</a:t>
            </a:r>
            <a:r>
              <a:rPr lang="en-US" sz="2000" dirty="0" smtClean="0"/>
              <a:t> </a:t>
            </a:r>
            <a:r>
              <a:rPr lang="ru-RU" sz="2000" dirty="0" smtClean="0"/>
              <a:t>-</a:t>
            </a:r>
            <a:r>
              <a:rPr lang="en-US" sz="2000" dirty="0" smtClean="0"/>
              <a:t>&gt;(</a:t>
            </a:r>
            <a:r>
              <a:rPr lang="en-US" sz="2000" b="1" dirty="0" smtClean="0"/>
              <a:t>6</a:t>
            </a:r>
            <a:r>
              <a:rPr lang="en-US" sz="2000" dirty="0" smtClean="0"/>
              <a:t>)+(&gt;</a:t>
            </a:r>
            <a:r>
              <a:rPr lang="en-US" sz="2000" b="1" dirty="0" smtClean="0"/>
              <a:t>6</a:t>
            </a:r>
            <a:r>
              <a:rPr lang="en-US" sz="2000" dirty="0" smtClean="0"/>
              <a:t>)=</a:t>
            </a:r>
            <a:r>
              <a:rPr lang="ru-RU" sz="2000" dirty="0" smtClean="0"/>
              <a:t>(2+1)*7</a:t>
            </a:r>
            <a:r>
              <a:rPr lang="en-US" sz="2000" dirty="0" smtClean="0"/>
              <a:t>=21</a:t>
            </a:r>
            <a:r>
              <a:rPr lang="ru-RU" sz="2000" dirty="0" smtClean="0"/>
              <a:t>,</a:t>
            </a:r>
            <a:endParaRPr lang="en-US" sz="2000" dirty="0" smtClean="0"/>
          </a:p>
          <a:p>
            <a:r>
              <a:rPr lang="ru-RU" sz="2000" dirty="0" smtClean="0"/>
              <a:t>       </a:t>
            </a:r>
            <a:r>
              <a:rPr lang="en-US" sz="2000" b="1" dirty="0" smtClean="0"/>
              <a:t>4</a:t>
            </a:r>
            <a:r>
              <a:rPr lang="en-US" sz="2000" dirty="0" smtClean="0"/>
              <a:t>-&gt;(</a:t>
            </a:r>
            <a:r>
              <a:rPr lang="en-US" sz="2000" b="1" dirty="0" smtClean="0"/>
              <a:t>5</a:t>
            </a:r>
            <a:r>
              <a:rPr lang="en-US" sz="2000" dirty="0" smtClean="0"/>
              <a:t>)+(&gt;</a:t>
            </a:r>
            <a:r>
              <a:rPr lang="en-US" sz="2000" b="1" dirty="0" smtClean="0"/>
              <a:t>6</a:t>
            </a:r>
            <a:r>
              <a:rPr lang="en-US" sz="2000" dirty="0" smtClean="0"/>
              <a:t>)=</a:t>
            </a:r>
            <a:r>
              <a:rPr lang="ru-RU" sz="2000" dirty="0" smtClean="0"/>
              <a:t>(3+1)*</a:t>
            </a:r>
            <a:r>
              <a:rPr lang="en-US" sz="2000" dirty="0" smtClean="0"/>
              <a:t>7=28</a:t>
            </a:r>
            <a:r>
              <a:rPr lang="ru-RU" sz="2000" dirty="0" smtClean="0"/>
              <a:t>,        </a:t>
            </a:r>
            <a:r>
              <a:rPr lang="en-US" sz="2000" b="1" dirty="0" smtClean="0"/>
              <a:t>3</a:t>
            </a:r>
            <a:r>
              <a:rPr lang="en-US" sz="2000" dirty="0" smtClean="0"/>
              <a:t>-&gt;(</a:t>
            </a:r>
            <a:r>
              <a:rPr lang="en-US" sz="2000" b="1" dirty="0" smtClean="0"/>
              <a:t>4</a:t>
            </a:r>
            <a:r>
              <a:rPr lang="en-US" sz="2000" dirty="0" smtClean="0"/>
              <a:t>)+(</a:t>
            </a:r>
            <a:r>
              <a:rPr lang="en-US" sz="2000" b="1" dirty="0" smtClean="0"/>
              <a:t>6</a:t>
            </a:r>
            <a:r>
              <a:rPr lang="en-US" sz="2000" dirty="0" smtClean="0"/>
              <a:t>)=</a:t>
            </a:r>
            <a:r>
              <a:rPr lang="ru-RU" sz="2000" dirty="0" smtClean="0"/>
              <a:t>(4+2)*7</a:t>
            </a:r>
            <a:r>
              <a:rPr lang="en-US" sz="2000" dirty="0" smtClean="0"/>
              <a:t>=42</a:t>
            </a:r>
            <a:r>
              <a:rPr lang="ru-RU" sz="2000" dirty="0" smtClean="0"/>
              <a:t>,</a:t>
            </a:r>
            <a:endParaRPr lang="en-US" sz="2000" dirty="0" smtClean="0"/>
          </a:p>
          <a:p>
            <a:r>
              <a:rPr lang="ru-RU" sz="2000" dirty="0" smtClean="0"/>
              <a:t>       </a:t>
            </a:r>
            <a:r>
              <a:rPr lang="en-US" sz="2000" b="1" dirty="0" smtClean="0"/>
              <a:t>2</a:t>
            </a:r>
            <a:r>
              <a:rPr lang="en-US" sz="2000" dirty="0" smtClean="0"/>
              <a:t>-&gt;(</a:t>
            </a:r>
            <a:r>
              <a:rPr lang="en-US" sz="2000" b="1" dirty="0" smtClean="0"/>
              <a:t>3</a:t>
            </a:r>
            <a:r>
              <a:rPr lang="en-US" sz="2000" dirty="0" smtClean="0"/>
              <a:t>)+(</a:t>
            </a:r>
            <a:r>
              <a:rPr lang="en-US" sz="2000" b="1" dirty="0" smtClean="0"/>
              <a:t>4</a:t>
            </a:r>
            <a:r>
              <a:rPr lang="en-US" sz="2000" dirty="0" smtClean="0"/>
              <a:t>)=</a:t>
            </a:r>
            <a:r>
              <a:rPr lang="ru-RU" sz="2000" dirty="0" smtClean="0"/>
              <a:t>(6+4)*7=</a:t>
            </a:r>
            <a:r>
              <a:rPr lang="en-US" sz="2000" dirty="0" smtClean="0"/>
              <a:t>70</a:t>
            </a:r>
            <a:endParaRPr lang="ru-RU" sz="2000" dirty="0" smtClean="0"/>
          </a:p>
          <a:p>
            <a:r>
              <a:rPr lang="ru-RU" sz="2000" dirty="0" smtClean="0"/>
              <a:t>Здесь жирным выделены номера числовых вершин, а </a:t>
            </a:r>
          </a:p>
          <a:p>
            <a:r>
              <a:rPr lang="ru-RU" sz="2000" dirty="0" smtClean="0"/>
              <a:t>вершина в скобках означает количество маршрутов из </a:t>
            </a:r>
          </a:p>
          <a:p>
            <a:r>
              <a:rPr lang="ru-RU" sz="2000" dirty="0" smtClean="0"/>
              <a:t>данной вершины в конечную – </a:t>
            </a:r>
            <a:r>
              <a:rPr lang="ru-RU" sz="2000" b="1" dirty="0" smtClean="0"/>
              <a:t>34.</a:t>
            </a:r>
            <a:r>
              <a:rPr lang="ru-RU" sz="2000" dirty="0" smtClean="0"/>
              <a:t> Введены обозначения: </a:t>
            </a:r>
            <a:endParaRPr lang="ru-RU" sz="20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 rot="10800000" flipV="1">
            <a:off x="176624" y="613619"/>
            <a:ext cx="11929945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Калькулятор преобразует число с  помощью команд: </a:t>
            </a:r>
            <a:r>
              <a:rPr lang="ru-RU" alt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Прибавить 1 и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Умножить на 2</a:t>
            </a:r>
            <a:endParaRPr kumimoji="0" lang="en-US" alt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исполнителя  – </a:t>
            </a:r>
            <a:r>
              <a:rPr lang="ru-RU" alt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цепочка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этих команд. Сколько программ преобразуют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траектория содержит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212" name="TextBox 211"/>
          <p:cNvSpPr txBox="1"/>
          <p:nvPr/>
        </p:nvSpPr>
        <p:spPr>
          <a:xfrm>
            <a:off x="15724" y="302479"/>
            <a:ext cx="5618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Задачи типа «Маршрут включающий вершину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60" name="Прямая соединительная линия 359"/>
          <p:cNvCxnSpPr/>
          <p:nvPr/>
        </p:nvCxnSpPr>
        <p:spPr>
          <a:xfrm>
            <a:off x="0" y="1193745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4" name="Группа 383"/>
          <p:cNvGrpSpPr/>
          <p:nvPr/>
        </p:nvGrpSpPr>
        <p:grpSpPr>
          <a:xfrm>
            <a:off x="6566951" y="3004810"/>
            <a:ext cx="3450734" cy="3853189"/>
            <a:chOff x="6566951" y="3004810"/>
            <a:chExt cx="3450734" cy="3853189"/>
          </a:xfrm>
        </p:grpSpPr>
        <p:grpSp>
          <p:nvGrpSpPr>
            <p:cNvPr id="380" name="Группа 379"/>
            <p:cNvGrpSpPr/>
            <p:nvPr/>
          </p:nvGrpSpPr>
          <p:grpSpPr>
            <a:xfrm>
              <a:off x="6566951" y="3004810"/>
              <a:ext cx="3450734" cy="3751256"/>
              <a:chOff x="6566951" y="3004810"/>
              <a:chExt cx="3450734" cy="3751256"/>
            </a:xfrm>
          </p:grpSpPr>
          <p:sp>
            <p:nvSpPr>
              <p:cNvPr id="378" name="TextBox 377"/>
              <p:cNvSpPr txBox="1"/>
              <p:nvPr/>
            </p:nvSpPr>
            <p:spPr>
              <a:xfrm>
                <a:off x="6566951" y="3004810"/>
                <a:ext cx="179081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/>
                  <a:t>П.3-4(фрагмент </a:t>
                </a:r>
              </a:p>
              <a:p>
                <a:r>
                  <a:rPr lang="ru-RU" b="1" dirty="0" smtClean="0"/>
                  <a:t>дерева 2…12)</a:t>
                </a:r>
                <a:endParaRPr lang="ru-RU" b="1" dirty="0"/>
              </a:p>
            </p:txBody>
          </p:sp>
          <p:grpSp>
            <p:nvGrpSpPr>
              <p:cNvPr id="358" name="Группа 357"/>
              <p:cNvGrpSpPr/>
              <p:nvPr/>
            </p:nvGrpSpPr>
            <p:grpSpPr>
              <a:xfrm>
                <a:off x="6729818" y="3020636"/>
                <a:ext cx="3287867" cy="3735430"/>
                <a:chOff x="6729818" y="3020636"/>
                <a:chExt cx="3287867" cy="3735430"/>
              </a:xfrm>
            </p:grpSpPr>
            <p:sp>
              <p:nvSpPr>
                <p:cNvPr id="105" name="Овал 104"/>
                <p:cNvSpPr/>
                <p:nvPr/>
              </p:nvSpPr>
              <p:spPr>
                <a:xfrm>
                  <a:off x="9344104" y="3101442"/>
                  <a:ext cx="488374" cy="488374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b="1" dirty="0" smtClean="0"/>
                    <a:t>2</a:t>
                  </a:r>
                  <a:endParaRPr lang="ru-RU" b="1" dirty="0"/>
                </a:p>
              </p:txBody>
            </p:sp>
            <p:sp>
              <p:nvSpPr>
                <p:cNvPr id="116" name="Овал 115"/>
                <p:cNvSpPr/>
                <p:nvPr/>
              </p:nvSpPr>
              <p:spPr>
                <a:xfrm>
                  <a:off x="8180786" y="3101442"/>
                  <a:ext cx="488374" cy="488374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b="1" dirty="0" smtClean="0"/>
                    <a:t>3</a:t>
                  </a:r>
                  <a:endParaRPr lang="ru-RU" b="1" dirty="0"/>
                </a:p>
              </p:txBody>
            </p:sp>
            <p:sp>
              <p:nvSpPr>
                <p:cNvPr id="117" name="Овал 116"/>
                <p:cNvSpPr/>
                <p:nvPr/>
              </p:nvSpPr>
              <p:spPr>
                <a:xfrm>
                  <a:off x="8806815" y="3764943"/>
                  <a:ext cx="488374" cy="488374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b="1" dirty="0"/>
                    <a:t>6</a:t>
                  </a:r>
                </a:p>
              </p:txBody>
            </p:sp>
            <p:sp>
              <p:nvSpPr>
                <p:cNvPr id="118" name="Овал 117"/>
                <p:cNvSpPr/>
                <p:nvPr/>
              </p:nvSpPr>
              <p:spPr>
                <a:xfrm>
                  <a:off x="7490293" y="3764656"/>
                  <a:ext cx="488374" cy="488374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b="1" dirty="0"/>
                    <a:t>4</a:t>
                  </a:r>
                </a:p>
              </p:txBody>
            </p:sp>
            <p:cxnSp>
              <p:nvCxnSpPr>
                <p:cNvPr id="121" name="Прямая со стрелкой 120"/>
                <p:cNvCxnSpPr>
                  <a:stCxn id="105" idx="2"/>
                  <a:endCxn id="116" idx="6"/>
                </p:cNvCxnSpPr>
                <p:nvPr/>
              </p:nvCxnSpPr>
              <p:spPr>
                <a:xfrm flipH="1">
                  <a:off x="8669160" y="3345629"/>
                  <a:ext cx="674944" cy="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 стрелкой 122"/>
                <p:cNvCxnSpPr>
                  <a:stCxn id="116" idx="3"/>
                  <a:endCxn id="118" idx="7"/>
                </p:cNvCxnSpPr>
                <p:nvPr/>
              </p:nvCxnSpPr>
              <p:spPr>
                <a:xfrm flipH="1">
                  <a:off x="7907146" y="3518295"/>
                  <a:ext cx="345161" cy="317882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 стрелкой 126"/>
                <p:cNvCxnSpPr>
                  <a:stCxn id="105" idx="4"/>
                  <a:endCxn id="106" idx="0"/>
                </p:cNvCxnSpPr>
                <p:nvPr/>
              </p:nvCxnSpPr>
              <p:spPr>
                <a:xfrm>
                  <a:off x="9588291" y="3589816"/>
                  <a:ext cx="18821" cy="68004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Прямая со стрелкой 157"/>
                <p:cNvCxnSpPr>
                  <a:stCxn id="116" idx="5"/>
                  <a:endCxn id="117" idx="1"/>
                </p:cNvCxnSpPr>
                <p:nvPr/>
              </p:nvCxnSpPr>
              <p:spPr>
                <a:xfrm>
                  <a:off x="8597639" y="3518295"/>
                  <a:ext cx="280697" cy="31816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Овал 105"/>
                <p:cNvSpPr/>
                <p:nvPr/>
              </p:nvSpPr>
              <p:spPr>
                <a:xfrm>
                  <a:off x="9362925" y="4269862"/>
                  <a:ext cx="488374" cy="488374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b="1" dirty="0" smtClean="0"/>
                    <a:t>4</a:t>
                  </a:r>
                  <a:endParaRPr lang="ru-RU" b="1" dirty="0"/>
                </a:p>
              </p:txBody>
            </p:sp>
            <p:sp>
              <p:nvSpPr>
                <p:cNvPr id="107" name="Овал 106"/>
                <p:cNvSpPr/>
                <p:nvPr/>
              </p:nvSpPr>
              <p:spPr>
                <a:xfrm>
                  <a:off x="9356009" y="5061795"/>
                  <a:ext cx="488374" cy="488374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b="1" dirty="0" smtClean="0"/>
                    <a:t>8</a:t>
                  </a:r>
                  <a:endParaRPr lang="ru-RU" b="1" dirty="0"/>
                </a:p>
              </p:txBody>
            </p:sp>
            <p:sp>
              <p:nvSpPr>
                <p:cNvPr id="108" name="Овал 107"/>
                <p:cNvSpPr/>
                <p:nvPr/>
              </p:nvSpPr>
              <p:spPr>
                <a:xfrm>
                  <a:off x="9366419" y="6247168"/>
                  <a:ext cx="488374" cy="488374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/>
                    <a:t>12</a:t>
                  </a:r>
                  <a:endParaRPr lang="ru-RU" sz="1200" b="1" dirty="0"/>
                </a:p>
              </p:txBody>
            </p:sp>
            <p:sp>
              <p:nvSpPr>
                <p:cNvPr id="109" name="Овал 108"/>
                <p:cNvSpPr/>
                <p:nvPr/>
              </p:nvSpPr>
              <p:spPr>
                <a:xfrm>
                  <a:off x="8014853" y="4267467"/>
                  <a:ext cx="488374" cy="488374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b="1" dirty="0" smtClean="0"/>
                    <a:t>5</a:t>
                  </a:r>
                  <a:endParaRPr lang="ru-RU" b="1" dirty="0"/>
                </a:p>
              </p:txBody>
            </p:sp>
            <p:sp>
              <p:nvSpPr>
                <p:cNvPr id="110" name="Овал 109"/>
                <p:cNvSpPr/>
                <p:nvPr/>
              </p:nvSpPr>
              <p:spPr>
                <a:xfrm>
                  <a:off x="8516636" y="5061795"/>
                  <a:ext cx="488374" cy="488374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/>
                    <a:t>10</a:t>
                  </a:r>
                  <a:endParaRPr lang="ru-RU" sz="1200" b="1" dirty="0"/>
                </a:p>
              </p:txBody>
            </p:sp>
            <p:sp>
              <p:nvSpPr>
                <p:cNvPr id="111" name="Овал 110"/>
                <p:cNvSpPr/>
                <p:nvPr/>
              </p:nvSpPr>
              <p:spPr>
                <a:xfrm>
                  <a:off x="8523713" y="6247653"/>
                  <a:ext cx="488374" cy="488374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/>
                    <a:t>12</a:t>
                  </a:r>
                  <a:endParaRPr lang="ru-RU" sz="1200" b="1" dirty="0"/>
                </a:p>
              </p:txBody>
            </p:sp>
            <p:sp>
              <p:nvSpPr>
                <p:cNvPr id="112" name="Овал 111"/>
                <p:cNvSpPr/>
                <p:nvPr/>
              </p:nvSpPr>
              <p:spPr>
                <a:xfrm>
                  <a:off x="7542149" y="5061795"/>
                  <a:ext cx="488374" cy="488374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b="1" dirty="0" smtClean="0"/>
                    <a:t>6</a:t>
                  </a:r>
                  <a:endParaRPr lang="ru-RU" b="1" dirty="0"/>
                </a:p>
              </p:txBody>
            </p:sp>
            <p:sp>
              <p:nvSpPr>
                <p:cNvPr id="113" name="Овал 112"/>
                <p:cNvSpPr/>
                <p:nvPr/>
              </p:nvSpPr>
              <p:spPr>
                <a:xfrm>
                  <a:off x="7551126" y="6247653"/>
                  <a:ext cx="488374" cy="488374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/>
                    <a:t>12</a:t>
                  </a:r>
                  <a:endParaRPr lang="ru-RU" sz="1200" b="1" dirty="0"/>
                </a:p>
              </p:txBody>
            </p:sp>
            <p:sp>
              <p:nvSpPr>
                <p:cNvPr id="114" name="Овал 113"/>
                <p:cNvSpPr/>
                <p:nvPr/>
              </p:nvSpPr>
              <p:spPr>
                <a:xfrm>
                  <a:off x="6734952" y="5061795"/>
                  <a:ext cx="488374" cy="488374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b="1" dirty="0"/>
                    <a:t>7</a:t>
                  </a:r>
                </a:p>
              </p:txBody>
            </p:sp>
            <p:sp>
              <p:nvSpPr>
                <p:cNvPr id="115" name="Овал 114"/>
                <p:cNvSpPr/>
                <p:nvPr/>
              </p:nvSpPr>
              <p:spPr>
                <a:xfrm>
                  <a:off x="6729818" y="6267692"/>
                  <a:ext cx="488374" cy="488374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/>
                    <a:t>12</a:t>
                  </a:r>
                  <a:endParaRPr lang="ru-RU" sz="1200" b="1" dirty="0"/>
                </a:p>
              </p:txBody>
            </p:sp>
            <p:cxnSp>
              <p:nvCxnSpPr>
                <p:cNvPr id="130" name="Прямая со стрелкой 129"/>
                <p:cNvCxnSpPr>
                  <a:stCxn id="106" idx="4"/>
                  <a:endCxn id="107" idx="0"/>
                </p:cNvCxnSpPr>
                <p:nvPr/>
              </p:nvCxnSpPr>
              <p:spPr>
                <a:xfrm flipH="1">
                  <a:off x="9600196" y="4758236"/>
                  <a:ext cx="6916" cy="30355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 стрелкой 132"/>
                <p:cNvCxnSpPr>
                  <a:stCxn id="106" idx="2"/>
                  <a:endCxn id="109" idx="6"/>
                </p:cNvCxnSpPr>
                <p:nvPr/>
              </p:nvCxnSpPr>
              <p:spPr>
                <a:xfrm flipH="1" flipV="1">
                  <a:off x="8503227" y="4511654"/>
                  <a:ext cx="859698" cy="2395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 стрелкой 136"/>
                <p:cNvCxnSpPr>
                  <a:stCxn id="109" idx="5"/>
                  <a:endCxn id="110" idx="0"/>
                </p:cNvCxnSpPr>
                <p:nvPr/>
              </p:nvCxnSpPr>
              <p:spPr>
                <a:xfrm>
                  <a:off x="8431706" y="4684320"/>
                  <a:ext cx="329117" cy="377475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 стрелкой 138"/>
                <p:cNvCxnSpPr>
                  <a:stCxn id="109" idx="3"/>
                  <a:endCxn id="112" idx="0"/>
                </p:cNvCxnSpPr>
                <p:nvPr/>
              </p:nvCxnSpPr>
              <p:spPr>
                <a:xfrm flipH="1">
                  <a:off x="7786336" y="4684320"/>
                  <a:ext cx="300038" cy="377475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 стрелкой 140"/>
                <p:cNvCxnSpPr>
                  <a:stCxn id="112" idx="4"/>
                  <a:endCxn id="113" idx="0"/>
                </p:cNvCxnSpPr>
                <p:nvPr/>
              </p:nvCxnSpPr>
              <p:spPr>
                <a:xfrm>
                  <a:off x="7786336" y="5550169"/>
                  <a:ext cx="8977" cy="69748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prstDash val="lg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Прямая со стрелкой 142"/>
                <p:cNvCxnSpPr>
                  <a:stCxn id="112" idx="2"/>
                  <a:endCxn id="114" idx="6"/>
                </p:cNvCxnSpPr>
                <p:nvPr/>
              </p:nvCxnSpPr>
              <p:spPr>
                <a:xfrm flipH="1">
                  <a:off x="7223326" y="5305982"/>
                  <a:ext cx="318823" cy="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Прямая со стрелкой 144"/>
                <p:cNvCxnSpPr>
                  <a:stCxn id="114" idx="4"/>
                  <a:endCxn id="115" idx="0"/>
                </p:cNvCxnSpPr>
                <p:nvPr/>
              </p:nvCxnSpPr>
              <p:spPr>
                <a:xfrm flipH="1">
                  <a:off x="6974005" y="5550169"/>
                  <a:ext cx="5134" cy="717523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prstDash val="sys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Прямая со стрелкой 146"/>
                <p:cNvCxnSpPr>
                  <a:stCxn id="107" idx="4"/>
                  <a:endCxn id="108" idx="0"/>
                </p:cNvCxnSpPr>
                <p:nvPr/>
              </p:nvCxnSpPr>
              <p:spPr>
                <a:xfrm>
                  <a:off x="9600196" y="5550169"/>
                  <a:ext cx="10410" cy="69699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prstDash val="lg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Прямая со стрелкой 148"/>
                <p:cNvCxnSpPr>
                  <a:stCxn id="110" idx="4"/>
                  <a:endCxn id="111" idx="0"/>
                </p:cNvCxnSpPr>
                <p:nvPr/>
              </p:nvCxnSpPr>
              <p:spPr>
                <a:xfrm>
                  <a:off x="8760823" y="5550169"/>
                  <a:ext cx="7077" cy="69748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prstDash val="lg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0" name="TextBox 159"/>
                <p:cNvSpPr txBox="1"/>
                <p:nvPr/>
              </p:nvSpPr>
              <p:spPr>
                <a:xfrm>
                  <a:off x="9640980" y="5913706"/>
                  <a:ext cx="301686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/>
                    <a:t>7</a:t>
                  </a:r>
                  <a:endParaRPr lang="ru-RU" b="1" dirty="0"/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8750476" y="5884501"/>
                  <a:ext cx="301686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/>
                    <a:t>7</a:t>
                  </a:r>
                  <a:endParaRPr lang="ru-RU" b="1" dirty="0"/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>
                  <a:off x="7817136" y="5903573"/>
                  <a:ext cx="301686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/>
                    <a:t>7</a:t>
                  </a:r>
                  <a:endParaRPr lang="ru-RU" b="1" dirty="0"/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7060811" y="5898360"/>
                  <a:ext cx="301686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/>
                    <a:t>7</a:t>
                  </a:r>
                  <a:endParaRPr lang="ru-RU" b="1" dirty="0"/>
                </a:p>
              </p:txBody>
            </p:sp>
            <p:sp>
              <p:nvSpPr>
                <p:cNvPr id="164" name="TextBox 163"/>
                <p:cNvSpPr txBox="1"/>
                <p:nvPr/>
              </p:nvSpPr>
              <p:spPr>
                <a:xfrm>
                  <a:off x="9638405" y="4781973"/>
                  <a:ext cx="301686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/>
                    <a:t>7</a:t>
                  </a:r>
                  <a:endParaRPr lang="ru-RU" b="1" dirty="0"/>
                </a:p>
              </p:txBody>
            </p:sp>
            <p:sp>
              <p:nvSpPr>
                <p:cNvPr id="165" name="TextBox 164"/>
                <p:cNvSpPr txBox="1"/>
                <p:nvPr/>
              </p:nvSpPr>
              <p:spPr>
                <a:xfrm>
                  <a:off x="8786840" y="4796749"/>
                  <a:ext cx="301686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/>
                    <a:t>7</a:t>
                  </a:r>
                  <a:endParaRPr lang="ru-RU" b="1" dirty="0"/>
                </a:p>
              </p:txBody>
            </p:sp>
            <p:sp>
              <p:nvSpPr>
                <p:cNvPr id="166" name="TextBox 165"/>
                <p:cNvSpPr txBox="1"/>
                <p:nvPr/>
              </p:nvSpPr>
              <p:spPr>
                <a:xfrm>
                  <a:off x="6984397" y="4773125"/>
                  <a:ext cx="301686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/>
                    <a:t>7</a:t>
                  </a:r>
                  <a:endParaRPr lang="ru-RU" b="1" dirty="0"/>
                </a:p>
              </p:txBody>
            </p:sp>
            <p:sp>
              <p:nvSpPr>
                <p:cNvPr id="167" name="TextBox 166"/>
                <p:cNvSpPr txBox="1"/>
                <p:nvPr/>
              </p:nvSpPr>
              <p:spPr>
                <a:xfrm>
                  <a:off x="8702112" y="3463789"/>
                  <a:ext cx="418704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/>
                    <a:t>14</a:t>
                  </a:r>
                  <a:endParaRPr lang="ru-RU" b="1" dirty="0"/>
                </a:p>
              </p:txBody>
            </p:sp>
            <p:sp>
              <p:nvSpPr>
                <p:cNvPr id="168" name="TextBox 167"/>
                <p:cNvSpPr txBox="1"/>
                <p:nvPr/>
              </p:nvSpPr>
              <p:spPr>
                <a:xfrm>
                  <a:off x="8172981" y="3972051"/>
                  <a:ext cx="418704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/>
                    <a:t>21</a:t>
                  </a:r>
                  <a:endParaRPr lang="ru-RU" b="1" dirty="0"/>
                </a:p>
              </p:txBody>
            </p:sp>
            <p:sp>
              <p:nvSpPr>
                <p:cNvPr id="169" name="TextBox 168"/>
                <p:cNvSpPr txBox="1"/>
                <p:nvPr/>
              </p:nvSpPr>
              <p:spPr>
                <a:xfrm>
                  <a:off x="7920935" y="3665047"/>
                  <a:ext cx="418704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/>
                    <a:t>28</a:t>
                  </a:r>
                  <a:endParaRPr lang="ru-RU" b="1" dirty="0"/>
                </a:p>
              </p:txBody>
            </p:sp>
            <p:sp>
              <p:nvSpPr>
                <p:cNvPr id="170" name="TextBox 169"/>
                <p:cNvSpPr txBox="1"/>
                <p:nvPr/>
              </p:nvSpPr>
              <p:spPr>
                <a:xfrm>
                  <a:off x="7878536" y="4852685"/>
                  <a:ext cx="418704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/>
                    <a:t>14</a:t>
                  </a:r>
                  <a:endParaRPr lang="ru-RU" b="1" dirty="0"/>
                </a:p>
              </p:txBody>
            </p:sp>
            <p:sp>
              <p:nvSpPr>
                <p:cNvPr id="171" name="TextBox 170"/>
                <p:cNvSpPr txBox="1"/>
                <p:nvPr/>
              </p:nvSpPr>
              <p:spPr>
                <a:xfrm>
                  <a:off x="9598981" y="3990313"/>
                  <a:ext cx="418704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/>
                    <a:t>28</a:t>
                  </a:r>
                  <a:endParaRPr lang="ru-RU" b="1" dirty="0"/>
                </a:p>
              </p:txBody>
            </p:sp>
            <p:sp>
              <p:nvSpPr>
                <p:cNvPr id="172" name="TextBox 171"/>
                <p:cNvSpPr txBox="1"/>
                <p:nvPr/>
              </p:nvSpPr>
              <p:spPr>
                <a:xfrm>
                  <a:off x="8602540" y="3020636"/>
                  <a:ext cx="418704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/>
                    <a:t>42</a:t>
                  </a:r>
                  <a:endParaRPr lang="ru-RU" b="1" dirty="0"/>
                </a:p>
              </p:txBody>
            </p:sp>
            <p:sp>
              <p:nvSpPr>
                <p:cNvPr id="173" name="TextBox 172"/>
                <p:cNvSpPr txBox="1"/>
                <p:nvPr/>
              </p:nvSpPr>
              <p:spPr>
                <a:xfrm>
                  <a:off x="9518295" y="3504590"/>
                  <a:ext cx="418704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/>
                    <a:t>70</a:t>
                  </a:r>
                  <a:endParaRPr lang="ru-RU" b="1" dirty="0"/>
                </a:p>
              </p:txBody>
            </p:sp>
          </p:grpSp>
        </p:grpSp>
        <p:sp>
          <p:nvSpPr>
            <p:cNvPr id="364" name="Прямоугольник 363"/>
            <p:cNvSpPr/>
            <p:nvPr/>
          </p:nvSpPr>
          <p:spPr>
            <a:xfrm>
              <a:off x="6603887" y="3059624"/>
              <a:ext cx="3367427" cy="379837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6" name="Группа 375"/>
          <p:cNvGrpSpPr/>
          <p:nvPr/>
        </p:nvGrpSpPr>
        <p:grpSpPr>
          <a:xfrm>
            <a:off x="219208" y="6315385"/>
            <a:ext cx="5838720" cy="559955"/>
            <a:chOff x="584968" y="6358929"/>
            <a:chExt cx="5838720" cy="559955"/>
          </a:xfrm>
        </p:grpSpPr>
        <p:cxnSp>
          <p:nvCxnSpPr>
            <p:cNvPr id="370" name="Прямая со стрелкой 369"/>
            <p:cNvCxnSpPr/>
            <p:nvPr/>
          </p:nvCxnSpPr>
          <p:spPr>
            <a:xfrm flipV="1">
              <a:off x="588056" y="6757029"/>
              <a:ext cx="558697" cy="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1" name="TextBox 370"/>
            <p:cNvSpPr txBox="1"/>
            <p:nvPr/>
          </p:nvSpPr>
          <p:spPr>
            <a:xfrm>
              <a:off x="1143665" y="6549552"/>
              <a:ext cx="12983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n>
                    <a:solidFill>
                      <a:schemeClr val="accent1"/>
                    </a:solidFill>
                  </a:ln>
                </a:rPr>
                <a:t>- один ход  </a:t>
              </a:r>
              <a:endParaRPr lang="ru-RU" dirty="0">
                <a:ln>
                  <a:solidFill>
                    <a:schemeClr val="accent1"/>
                  </a:solidFill>
                </a:ln>
              </a:endParaRPr>
            </a:p>
          </p:txBody>
        </p:sp>
        <p:cxnSp>
          <p:nvCxnSpPr>
            <p:cNvPr id="372" name="Прямая со стрелкой 371"/>
            <p:cNvCxnSpPr/>
            <p:nvPr/>
          </p:nvCxnSpPr>
          <p:spPr>
            <a:xfrm flipV="1">
              <a:off x="584968" y="6543595"/>
              <a:ext cx="558697" cy="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3" name="TextBox 372"/>
            <p:cNvSpPr txBox="1"/>
            <p:nvPr/>
          </p:nvSpPr>
          <p:spPr>
            <a:xfrm>
              <a:off x="1123904" y="6358929"/>
              <a:ext cx="5299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n>
                    <a:solidFill>
                      <a:schemeClr val="accent1"/>
                    </a:solidFill>
                  </a:ln>
                </a:rPr>
                <a:t>- несколько ходов, но только один возможный путь </a:t>
              </a:r>
              <a:endParaRPr lang="ru-RU" dirty="0">
                <a:ln>
                  <a:solidFill>
                    <a:schemeClr val="accent1"/>
                  </a:solidFill>
                </a:ln>
              </a:endParaRPr>
            </a:p>
          </p:txBody>
        </p:sp>
      </p:grpSp>
      <p:grpSp>
        <p:nvGrpSpPr>
          <p:cNvPr id="383" name="Группа 382"/>
          <p:cNvGrpSpPr/>
          <p:nvPr/>
        </p:nvGrpSpPr>
        <p:grpSpPr>
          <a:xfrm>
            <a:off x="9967953" y="1167041"/>
            <a:ext cx="2232329" cy="5690959"/>
            <a:chOff x="9967953" y="1167041"/>
            <a:chExt cx="2232329" cy="5690959"/>
          </a:xfrm>
        </p:grpSpPr>
        <p:sp>
          <p:nvSpPr>
            <p:cNvPr id="365" name="Прямоугольник 364"/>
            <p:cNvSpPr/>
            <p:nvPr/>
          </p:nvSpPr>
          <p:spPr>
            <a:xfrm>
              <a:off x="9975758" y="1193746"/>
              <a:ext cx="2224524" cy="5664254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81" name="Группа 380"/>
            <p:cNvGrpSpPr/>
            <p:nvPr/>
          </p:nvGrpSpPr>
          <p:grpSpPr>
            <a:xfrm>
              <a:off x="9967953" y="1167041"/>
              <a:ext cx="2211799" cy="5135637"/>
              <a:chOff x="9967953" y="1167041"/>
              <a:chExt cx="2211799" cy="5135637"/>
            </a:xfrm>
          </p:grpSpPr>
          <p:grpSp>
            <p:nvGrpSpPr>
              <p:cNvPr id="211" name="Группа 210"/>
              <p:cNvGrpSpPr/>
              <p:nvPr/>
            </p:nvGrpSpPr>
            <p:grpSpPr>
              <a:xfrm>
                <a:off x="10077027" y="1757605"/>
                <a:ext cx="2017211" cy="4545073"/>
                <a:chOff x="10077027" y="2193030"/>
                <a:chExt cx="2017211" cy="4545073"/>
              </a:xfrm>
            </p:grpSpPr>
            <p:cxnSp>
              <p:nvCxnSpPr>
                <p:cNvPr id="88" name="Прямая со стрелкой 87"/>
                <p:cNvCxnSpPr>
                  <a:stCxn id="27" idx="2"/>
                  <a:endCxn id="260" idx="6"/>
                </p:cNvCxnSpPr>
                <p:nvPr/>
              </p:nvCxnSpPr>
              <p:spPr>
                <a:xfrm flipH="1" flipV="1">
                  <a:off x="10588575" y="4101524"/>
                  <a:ext cx="249066" cy="2652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prstDash val="sys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 стрелкой 90"/>
                <p:cNvCxnSpPr>
                  <a:stCxn id="28" idx="2"/>
                  <a:endCxn id="259" idx="6"/>
                </p:cNvCxnSpPr>
                <p:nvPr/>
              </p:nvCxnSpPr>
              <p:spPr>
                <a:xfrm flipH="1">
                  <a:off x="10584106" y="4902055"/>
                  <a:ext cx="253537" cy="5972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prstDash val="sys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Овал 19"/>
                <p:cNvSpPr/>
                <p:nvPr/>
              </p:nvSpPr>
              <p:spPr>
                <a:xfrm>
                  <a:off x="10837643" y="2281175"/>
                  <a:ext cx="507075" cy="507075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smtClean="0"/>
                    <a:t>12</a:t>
                  </a:r>
                  <a:endParaRPr lang="ru-RU" sz="1200" b="1" dirty="0"/>
                </a:p>
              </p:txBody>
            </p:sp>
            <p:sp>
              <p:nvSpPr>
                <p:cNvPr id="21" name="Овал 20"/>
                <p:cNvSpPr/>
                <p:nvPr/>
              </p:nvSpPr>
              <p:spPr>
                <a:xfrm>
                  <a:off x="10837642" y="3064357"/>
                  <a:ext cx="507075" cy="507075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smtClean="0"/>
                    <a:t>1</a:t>
                  </a:r>
                  <a:r>
                    <a:rPr lang="ru-RU" sz="1200" b="1" dirty="0" smtClean="0"/>
                    <a:t>3</a:t>
                  </a:r>
                  <a:endParaRPr lang="ru-RU" sz="1200" b="1" dirty="0"/>
                </a:p>
              </p:txBody>
            </p:sp>
            <p:cxnSp>
              <p:nvCxnSpPr>
                <p:cNvPr id="23" name="Прямая со стрелкой 22"/>
                <p:cNvCxnSpPr>
                  <a:stCxn id="20" idx="4"/>
                  <a:endCxn id="21" idx="0"/>
                </p:cNvCxnSpPr>
                <p:nvPr/>
              </p:nvCxnSpPr>
              <p:spPr>
                <a:xfrm flipH="1">
                  <a:off x="11091180" y="2788250"/>
                  <a:ext cx="1" cy="276107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Овал 26"/>
                <p:cNvSpPr/>
                <p:nvPr/>
              </p:nvSpPr>
              <p:spPr>
                <a:xfrm>
                  <a:off x="10837641" y="3850638"/>
                  <a:ext cx="507075" cy="507075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smtClean="0"/>
                    <a:t>1</a:t>
                  </a:r>
                  <a:r>
                    <a:rPr lang="ru-RU" sz="1200" b="1" dirty="0" smtClean="0"/>
                    <a:t>4</a:t>
                  </a:r>
                  <a:endParaRPr lang="ru-RU" sz="1200" b="1" dirty="0"/>
                </a:p>
              </p:txBody>
            </p:sp>
            <p:sp>
              <p:nvSpPr>
                <p:cNvPr id="28" name="Овал 27"/>
                <p:cNvSpPr/>
                <p:nvPr/>
              </p:nvSpPr>
              <p:spPr>
                <a:xfrm>
                  <a:off x="10837643" y="4648517"/>
                  <a:ext cx="507075" cy="507075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smtClean="0"/>
                    <a:t>1</a:t>
                  </a:r>
                  <a:r>
                    <a:rPr lang="ru-RU" sz="1200" b="1" dirty="0" smtClean="0"/>
                    <a:t>5</a:t>
                  </a:r>
                  <a:endParaRPr lang="ru-RU" sz="1200" b="1" dirty="0"/>
                </a:p>
              </p:txBody>
            </p:sp>
            <p:sp>
              <p:nvSpPr>
                <p:cNvPr id="29" name="Овал 28"/>
                <p:cNvSpPr/>
                <p:nvPr/>
              </p:nvSpPr>
              <p:spPr>
                <a:xfrm>
                  <a:off x="10837641" y="5432147"/>
                  <a:ext cx="507075" cy="507075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smtClean="0"/>
                    <a:t>1</a:t>
                  </a:r>
                  <a:r>
                    <a:rPr lang="ru-RU" sz="1200" b="1" dirty="0" smtClean="0"/>
                    <a:t>6</a:t>
                  </a:r>
                  <a:endParaRPr lang="ru-RU" sz="1200" b="1" dirty="0"/>
                </a:p>
              </p:txBody>
            </p:sp>
            <p:sp>
              <p:nvSpPr>
                <p:cNvPr id="30" name="Овал 29"/>
                <p:cNvSpPr/>
                <p:nvPr/>
              </p:nvSpPr>
              <p:spPr>
                <a:xfrm>
                  <a:off x="10837640" y="6228454"/>
                  <a:ext cx="507075" cy="507075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smtClean="0"/>
                    <a:t>1</a:t>
                  </a:r>
                  <a:r>
                    <a:rPr lang="ru-RU" sz="1200" b="1" dirty="0" smtClean="0"/>
                    <a:t>7</a:t>
                  </a:r>
                  <a:endParaRPr lang="ru-RU" sz="1200" b="1" dirty="0"/>
                </a:p>
              </p:txBody>
            </p:sp>
            <p:cxnSp>
              <p:nvCxnSpPr>
                <p:cNvPr id="32" name="Прямая со стрелкой 31"/>
                <p:cNvCxnSpPr>
                  <a:stCxn id="21" idx="4"/>
                  <a:endCxn id="27" idx="0"/>
                </p:cNvCxnSpPr>
                <p:nvPr/>
              </p:nvCxnSpPr>
              <p:spPr>
                <a:xfrm flipH="1">
                  <a:off x="11091179" y="3571432"/>
                  <a:ext cx="1" cy="27920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 стрелкой 33"/>
                <p:cNvCxnSpPr>
                  <a:stCxn id="27" idx="4"/>
                  <a:endCxn id="28" idx="0"/>
                </p:cNvCxnSpPr>
                <p:nvPr/>
              </p:nvCxnSpPr>
              <p:spPr>
                <a:xfrm>
                  <a:off x="11091179" y="4357713"/>
                  <a:ext cx="2" cy="29080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 стрелкой 35"/>
                <p:cNvCxnSpPr>
                  <a:stCxn id="28" idx="4"/>
                  <a:endCxn id="29" idx="0"/>
                </p:cNvCxnSpPr>
                <p:nvPr/>
              </p:nvCxnSpPr>
              <p:spPr>
                <a:xfrm flipH="1">
                  <a:off x="11091179" y="5155592"/>
                  <a:ext cx="2" cy="276555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 стрелкой 37"/>
                <p:cNvCxnSpPr>
                  <a:stCxn id="29" idx="4"/>
                  <a:endCxn id="30" idx="0"/>
                </p:cNvCxnSpPr>
                <p:nvPr/>
              </p:nvCxnSpPr>
              <p:spPr>
                <a:xfrm flipH="1">
                  <a:off x="11091178" y="5939222"/>
                  <a:ext cx="1" cy="289232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 стрелкой 81"/>
                <p:cNvCxnSpPr>
                  <a:stCxn id="20" idx="2"/>
                  <a:endCxn id="256" idx="6"/>
                </p:cNvCxnSpPr>
                <p:nvPr/>
              </p:nvCxnSpPr>
              <p:spPr>
                <a:xfrm flipH="1" flipV="1">
                  <a:off x="10593090" y="2534266"/>
                  <a:ext cx="244553" cy="447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prstDash val="sys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 стрелкой 84"/>
                <p:cNvCxnSpPr>
                  <a:stCxn id="21" idx="2"/>
                  <a:endCxn id="261" idx="6"/>
                </p:cNvCxnSpPr>
                <p:nvPr/>
              </p:nvCxnSpPr>
              <p:spPr>
                <a:xfrm flipH="1" flipV="1">
                  <a:off x="10593090" y="3314413"/>
                  <a:ext cx="244552" cy="3482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prstDash val="sys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Прямая со стрелкой 93"/>
                <p:cNvCxnSpPr>
                  <a:stCxn id="29" idx="2"/>
                  <a:endCxn id="258" idx="6"/>
                </p:cNvCxnSpPr>
                <p:nvPr/>
              </p:nvCxnSpPr>
              <p:spPr>
                <a:xfrm flipH="1" flipV="1">
                  <a:off x="10584104" y="5685237"/>
                  <a:ext cx="253537" cy="44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prstDash val="sys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 стрелкой 96"/>
                <p:cNvCxnSpPr>
                  <a:stCxn id="30" idx="6"/>
                  <a:endCxn id="262" idx="2"/>
                </p:cNvCxnSpPr>
                <p:nvPr/>
              </p:nvCxnSpPr>
              <p:spPr>
                <a:xfrm>
                  <a:off x="11344715" y="6481992"/>
                  <a:ext cx="242448" cy="257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 стрелкой 98"/>
                <p:cNvCxnSpPr>
                  <a:stCxn id="30" idx="2"/>
                  <a:endCxn id="257" idx="6"/>
                </p:cNvCxnSpPr>
                <p:nvPr/>
              </p:nvCxnSpPr>
              <p:spPr>
                <a:xfrm flipH="1">
                  <a:off x="10584102" y="6481992"/>
                  <a:ext cx="253538" cy="257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prstDash val="sys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1" name="TextBox 100"/>
                <p:cNvSpPr txBox="1"/>
                <p:nvPr/>
              </p:nvSpPr>
              <p:spPr>
                <a:xfrm>
                  <a:off x="11285477" y="2193030"/>
                  <a:ext cx="301686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/>
                    <a:t>7</a:t>
                  </a:r>
                  <a:endParaRPr lang="ru-RU" b="1" dirty="0"/>
                </a:p>
              </p:txBody>
            </p:sp>
            <p:sp>
              <p:nvSpPr>
                <p:cNvPr id="199" name="TextBox 198"/>
                <p:cNvSpPr txBox="1"/>
                <p:nvPr/>
              </p:nvSpPr>
              <p:spPr>
                <a:xfrm>
                  <a:off x="11285477" y="6083838"/>
                  <a:ext cx="301686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/>
                    <a:t>2</a:t>
                  </a:r>
                  <a:endParaRPr lang="ru-RU" b="1" dirty="0"/>
                </a:p>
              </p:txBody>
            </p:sp>
            <p:sp>
              <p:nvSpPr>
                <p:cNvPr id="200" name="TextBox 199"/>
                <p:cNvSpPr txBox="1"/>
                <p:nvPr/>
              </p:nvSpPr>
              <p:spPr>
                <a:xfrm>
                  <a:off x="11285477" y="5247033"/>
                  <a:ext cx="301686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/>
                    <a:t>3</a:t>
                  </a:r>
                </a:p>
              </p:txBody>
            </p:sp>
            <p:sp>
              <p:nvSpPr>
                <p:cNvPr id="201" name="TextBox 200"/>
                <p:cNvSpPr txBox="1"/>
                <p:nvPr/>
              </p:nvSpPr>
              <p:spPr>
                <a:xfrm>
                  <a:off x="11285477" y="4462279"/>
                  <a:ext cx="301686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/>
                    <a:t>4</a:t>
                  </a:r>
                  <a:endParaRPr lang="ru-RU" b="1" dirty="0"/>
                </a:p>
              </p:txBody>
            </p:sp>
            <p:sp>
              <p:nvSpPr>
                <p:cNvPr id="202" name="TextBox 201"/>
                <p:cNvSpPr txBox="1"/>
                <p:nvPr/>
              </p:nvSpPr>
              <p:spPr>
                <a:xfrm>
                  <a:off x="11285477" y="3700570"/>
                  <a:ext cx="301686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/>
                    <a:t>5</a:t>
                  </a:r>
                </a:p>
              </p:txBody>
            </p:sp>
            <p:sp>
              <p:nvSpPr>
                <p:cNvPr id="203" name="TextBox 202"/>
                <p:cNvSpPr txBox="1"/>
                <p:nvPr/>
              </p:nvSpPr>
              <p:spPr>
                <a:xfrm>
                  <a:off x="11285477" y="2841568"/>
                  <a:ext cx="301686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ru-RU" b="1" dirty="0" smtClean="0"/>
                    <a:t>6</a:t>
                  </a:r>
                  <a:endParaRPr lang="ru-RU" b="1" dirty="0"/>
                </a:p>
              </p:txBody>
            </p:sp>
            <p:sp>
              <p:nvSpPr>
                <p:cNvPr id="256" name="Овал 255"/>
                <p:cNvSpPr/>
                <p:nvPr/>
              </p:nvSpPr>
              <p:spPr>
                <a:xfrm>
                  <a:off x="10086015" y="2280728"/>
                  <a:ext cx="507075" cy="507075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/>
                    <a:t>34</a:t>
                  </a:r>
                  <a:endParaRPr lang="ru-RU" sz="1200" b="1" dirty="0"/>
                </a:p>
              </p:txBody>
            </p:sp>
            <p:sp>
              <p:nvSpPr>
                <p:cNvPr id="257" name="Овал 256"/>
                <p:cNvSpPr/>
                <p:nvPr/>
              </p:nvSpPr>
              <p:spPr>
                <a:xfrm>
                  <a:off x="10077027" y="6231028"/>
                  <a:ext cx="507075" cy="507075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/>
                    <a:t>34</a:t>
                  </a:r>
                  <a:endParaRPr lang="ru-RU" sz="1200" b="1" dirty="0"/>
                </a:p>
              </p:txBody>
            </p:sp>
            <p:sp>
              <p:nvSpPr>
                <p:cNvPr id="258" name="Овал 257"/>
                <p:cNvSpPr/>
                <p:nvPr/>
              </p:nvSpPr>
              <p:spPr>
                <a:xfrm>
                  <a:off x="10077029" y="5431699"/>
                  <a:ext cx="507075" cy="507075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/>
                    <a:t>34</a:t>
                  </a:r>
                  <a:endParaRPr lang="ru-RU" sz="1200" b="1" dirty="0"/>
                </a:p>
              </p:txBody>
            </p:sp>
            <p:sp>
              <p:nvSpPr>
                <p:cNvPr id="259" name="Овал 258"/>
                <p:cNvSpPr/>
                <p:nvPr/>
              </p:nvSpPr>
              <p:spPr>
                <a:xfrm>
                  <a:off x="10077031" y="4654489"/>
                  <a:ext cx="507075" cy="507075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/>
                    <a:t>34</a:t>
                  </a:r>
                  <a:endParaRPr lang="ru-RU" sz="1200" b="1" dirty="0"/>
                </a:p>
              </p:txBody>
            </p:sp>
            <p:sp>
              <p:nvSpPr>
                <p:cNvPr id="260" name="Овал 259"/>
                <p:cNvSpPr/>
                <p:nvPr/>
              </p:nvSpPr>
              <p:spPr>
                <a:xfrm>
                  <a:off x="10081500" y="3847986"/>
                  <a:ext cx="507075" cy="507075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/>
                    <a:t>34</a:t>
                  </a:r>
                  <a:endParaRPr lang="ru-RU" sz="1200" b="1" dirty="0"/>
                </a:p>
              </p:txBody>
            </p:sp>
            <p:sp>
              <p:nvSpPr>
                <p:cNvPr id="261" name="Овал 260"/>
                <p:cNvSpPr/>
                <p:nvPr/>
              </p:nvSpPr>
              <p:spPr>
                <a:xfrm>
                  <a:off x="10086015" y="3060875"/>
                  <a:ext cx="507075" cy="507075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/>
                    <a:t>34</a:t>
                  </a:r>
                  <a:endParaRPr lang="ru-RU" sz="1200" b="1" dirty="0"/>
                </a:p>
              </p:txBody>
            </p:sp>
            <p:sp>
              <p:nvSpPr>
                <p:cNvPr id="262" name="Овал 261"/>
                <p:cNvSpPr/>
                <p:nvPr/>
              </p:nvSpPr>
              <p:spPr>
                <a:xfrm>
                  <a:off x="11587163" y="6231028"/>
                  <a:ext cx="507075" cy="507075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200" b="1" dirty="0" smtClean="0"/>
                    <a:t>34</a:t>
                  </a:r>
                  <a:endParaRPr lang="ru-RU" sz="1200" b="1" dirty="0"/>
                </a:p>
              </p:txBody>
            </p:sp>
          </p:grpSp>
          <p:sp>
            <p:nvSpPr>
              <p:cNvPr id="379" name="TextBox 378"/>
              <p:cNvSpPr txBox="1"/>
              <p:nvPr/>
            </p:nvSpPr>
            <p:spPr>
              <a:xfrm>
                <a:off x="9967953" y="1167041"/>
                <a:ext cx="221179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/>
                  <a:t>П.1-2(весь фрагмент дерева 12…34)</a:t>
                </a:r>
                <a:endParaRPr lang="ru-RU" b="1" dirty="0"/>
              </a:p>
            </p:txBody>
          </p:sp>
        </p:grpSp>
      </p:grpSp>
      <p:grpSp>
        <p:nvGrpSpPr>
          <p:cNvPr id="4" name="Группа 3"/>
          <p:cNvGrpSpPr/>
          <p:nvPr/>
        </p:nvGrpSpPr>
        <p:grpSpPr>
          <a:xfrm>
            <a:off x="-13218" y="1188183"/>
            <a:ext cx="9988975" cy="1867894"/>
            <a:chOff x="-13218" y="1188183"/>
            <a:chExt cx="9988975" cy="1867894"/>
          </a:xfrm>
        </p:grpSpPr>
        <p:pic>
          <p:nvPicPr>
            <p:cNvPr id="263" name="Рисунок 262"/>
            <p:cNvPicPr>
              <a:picLocks noChangeAspect="1"/>
            </p:cNvPicPr>
            <p:nvPr/>
          </p:nvPicPr>
          <p:blipFill rotWithShape="1">
            <a:blip r:embed="rId2"/>
            <a:srcRect l="83514"/>
            <a:stretch/>
          </p:blipFill>
          <p:spPr>
            <a:xfrm>
              <a:off x="8253462" y="1261821"/>
              <a:ext cx="1225182" cy="1743607"/>
            </a:xfrm>
            <a:prstGeom prst="rect">
              <a:avLst/>
            </a:prstGeom>
          </p:spPr>
        </p:pic>
        <p:pic>
          <p:nvPicPr>
            <p:cNvPr id="264" name="Рисунок 263"/>
            <p:cNvPicPr>
              <a:picLocks noChangeAspect="1"/>
            </p:cNvPicPr>
            <p:nvPr/>
          </p:nvPicPr>
          <p:blipFill rotWithShape="1">
            <a:blip r:embed="rId2"/>
            <a:srcRect l="64414" r="18595"/>
            <a:stretch/>
          </p:blipFill>
          <p:spPr>
            <a:xfrm>
              <a:off x="6731125" y="1255133"/>
              <a:ext cx="1262743" cy="1743607"/>
            </a:xfrm>
            <a:prstGeom prst="rect">
              <a:avLst/>
            </a:prstGeom>
          </p:spPr>
        </p:pic>
        <p:pic>
          <p:nvPicPr>
            <p:cNvPr id="265" name="Рисунок 264"/>
            <p:cNvPicPr>
              <a:picLocks noChangeAspect="1"/>
            </p:cNvPicPr>
            <p:nvPr/>
          </p:nvPicPr>
          <p:blipFill rotWithShape="1">
            <a:blip r:embed="rId2"/>
            <a:srcRect l="24572" r="58085"/>
            <a:stretch/>
          </p:blipFill>
          <p:spPr>
            <a:xfrm>
              <a:off x="3526495" y="1239574"/>
              <a:ext cx="1288868" cy="1743607"/>
            </a:xfrm>
            <a:prstGeom prst="rect">
              <a:avLst/>
            </a:prstGeom>
          </p:spPr>
        </p:pic>
        <p:pic>
          <p:nvPicPr>
            <p:cNvPr id="266" name="Рисунок 265"/>
            <p:cNvPicPr>
              <a:picLocks noChangeAspect="1"/>
            </p:cNvPicPr>
            <p:nvPr/>
          </p:nvPicPr>
          <p:blipFill rotWithShape="1">
            <a:blip r:embed="rId2"/>
            <a:srcRect l="44375" r="38868"/>
            <a:stretch/>
          </p:blipFill>
          <p:spPr>
            <a:xfrm>
              <a:off x="5157971" y="1253379"/>
              <a:ext cx="1245326" cy="1743607"/>
            </a:xfrm>
            <a:prstGeom prst="rect">
              <a:avLst/>
            </a:prstGeom>
          </p:spPr>
        </p:pic>
        <p:pic>
          <p:nvPicPr>
            <p:cNvPr id="267" name="Рисунок 266"/>
            <p:cNvPicPr>
              <a:picLocks noChangeAspect="1"/>
            </p:cNvPicPr>
            <p:nvPr/>
          </p:nvPicPr>
          <p:blipFill rotWithShape="1">
            <a:blip r:embed="rId2"/>
            <a:srcRect r="78827"/>
            <a:stretch/>
          </p:blipFill>
          <p:spPr>
            <a:xfrm>
              <a:off x="1532600" y="1255133"/>
              <a:ext cx="1573526" cy="1743607"/>
            </a:xfrm>
            <a:prstGeom prst="rect">
              <a:avLst/>
            </a:prstGeom>
          </p:spPr>
        </p:pic>
        <p:sp>
          <p:nvSpPr>
            <p:cNvPr id="368" name="Прямоугольник 367"/>
            <p:cNvSpPr/>
            <p:nvPr/>
          </p:nvSpPr>
          <p:spPr>
            <a:xfrm>
              <a:off x="11986" y="1193746"/>
              <a:ext cx="9963771" cy="1862331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7" name="TextBox 376"/>
            <p:cNvSpPr txBox="1"/>
            <p:nvPr/>
          </p:nvSpPr>
          <p:spPr>
            <a:xfrm>
              <a:off x="-13218" y="1227331"/>
              <a:ext cx="1884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/>
                <a:t>П.1-2 (по частям)</a:t>
              </a:r>
              <a:endParaRPr lang="ru-RU" b="1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808436" y="1188183"/>
              <a:ext cx="365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a)</a:t>
              </a:r>
              <a:endParaRPr lang="ru-RU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388367" y="1188183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b)</a:t>
              </a:r>
              <a:endParaRPr lang="ru-RU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116921" y="1188183"/>
              <a:ext cx="352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c)</a:t>
              </a:r>
              <a:endParaRPr lang="ru-RU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6689289" y="1188183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d)</a:t>
              </a:r>
              <a:endParaRPr lang="ru-RU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8242070" y="1188183"/>
              <a:ext cx="3706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e</a:t>
              </a:r>
              <a:r>
                <a:rPr lang="en-US" dirty="0" smtClean="0"/>
                <a:t>)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81530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extBox 236"/>
          <p:cNvSpPr txBox="1"/>
          <p:nvPr/>
        </p:nvSpPr>
        <p:spPr>
          <a:xfrm>
            <a:off x="4299102" y="3441675"/>
            <a:ext cx="4573688" cy="2677656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ru-RU" sz="2400" u="sng" dirty="0" smtClean="0"/>
              <a:t>Пояснения к действиям</a:t>
            </a:r>
          </a:p>
          <a:p>
            <a:pPr marL="342900" indent="-342900">
              <a:buAutoNum type="arabicParenR"/>
            </a:pPr>
            <a:r>
              <a:rPr lang="en-US" sz="2400" dirty="0" smtClean="0"/>
              <a:t>&gt;1</a:t>
            </a:r>
            <a:r>
              <a:rPr lang="ru-RU" sz="2400" dirty="0" smtClean="0"/>
              <a:t>7</a:t>
            </a:r>
            <a:r>
              <a:rPr lang="en-US" sz="2400" dirty="0" smtClean="0"/>
              <a:t> – </a:t>
            </a:r>
            <a:r>
              <a:rPr lang="ru-RU" sz="2400" dirty="0" smtClean="0"/>
              <a:t>пути к 34 не через </a:t>
            </a:r>
            <a:r>
              <a:rPr lang="ru-RU" sz="2400" b="1" dirty="0" smtClean="0">
                <a:solidFill>
                  <a:srgbClr val="FF0000"/>
                </a:solidFill>
              </a:rPr>
              <a:t>28 </a:t>
            </a:r>
            <a:r>
              <a:rPr lang="ru-RU" sz="2400" dirty="0" smtClean="0"/>
              <a:t>нет</a:t>
            </a:r>
          </a:p>
          <a:p>
            <a:pPr marL="342900" indent="-342900">
              <a:buAutoNum type="arabicParenR"/>
            </a:pPr>
            <a:r>
              <a:rPr lang="ru-RU" sz="2400" dirty="0" smtClean="0"/>
              <a:t>17 -</a:t>
            </a:r>
            <a:r>
              <a:rPr lang="en-US" sz="2400" dirty="0" smtClean="0"/>
              <a:t>&gt;</a:t>
            </a:r>
            <a:r>
              <a:rPr lang="ru-RU" sz="2400" dirty="0" smtClean="0"/>
              <a:t> </a:t>
            </a:r>
            <a:r>
              <a:rPr lang="en-US" sz="2400" dirty="0" smtClean="0"/>
              <a:t>1</a:t>
            </a:r>
          </a:p>
          <a:p>
            <a:pPr marL="342900" indent="-342900">
              <a:buAutoNum type="arabicParenR"/>
            </a:pPr>
            <a:r>
              <a:rPr lang="en-US" sz="2400" dirty="0" smtClean="0"/>
              <a:t>16-&gt;(17)+1=2</a:t>
            </a:r>
          </a:p>
          <a:p>
            <a:pPr marL="342900" indent="-342900">
              <a:buFontTx/>
              <a:buAutoNum type="arabicParenR"/>
            </a:pPr>
            <a:r>
              <a:rPr lang="en-US" sz="2400" dirty="0" smtClean="0"/>
              <a:t>15-</a:t>
            </a:r>
            <a:r>
              <a:rPr lang="en-US" sz="2400" dirty="0"/>
              <a:t>&gt;(</a:t>
            </a:r>
            <a:r>
              <a:rPr lang="en-US" sz="2400" dirty="0" smtClean="0"/>
              <a:t>16)+1=3</a:t>
            </a:r>
          </a:p>
          <a:p>
            <a:pPr marL="342900" indent="-342900">
              <a:buFontTx/>
              <a:buAutoNum type="arabicParenR"/>
            </a:pPr>
            <a:r>
              <a:rPr lang="en-US" sz="2400" dirty="0" smtClean="0"/>
              <a:t>14-&gt;(15)</a:t>
            </a:r>
            <a:r>
              <a:rPr lang="ru-RU" sz="2400" dirty="0" smtClean="0"/>
              <a:t>+0</a:t>
            </a:r>
            <a:r>
              <a:rPr lang="en-US" sz="2400" dirty="0" smtClean="0"/>
              <a:t>=3</a:t>
            </a:r>
          </a:p>
          <a:p>
            <a:pPr marL="342900" indent="-342900">
              <a:buFontTx/>
              <a:buAutoNum type="arabicParenR"/>
            </a:pPr>
            <a:r>
              <a:rPr lang="en-US" sz="2400" dirty="0" smtClean="0"/>
              <a:t>10-&gt;(14)</a:t>
            </a:r>
            <a:r>
              <a:rPr lang="ru-RU" sz="2400" dirty="0" smtClean="0"/>
              <a:t>+0</a:t>
            </a:r>
            <a:r>
              <a:rPr lang="en-US" sz="2400" dirty="0" smtClean="0"/>
              <a:t>=3</a:t>
            </a:r>
          </a:p>
        </p:txBody>
      </p:sp>
      <p:grpSp>
        <p:nvGrpSpPr>
          <p:cNvPr id="267" name="Группа 266"/>
          <p:cNvGrpSpPr/>
          <p:nvPr/>
        </p:nvGrpSpPr>
        <p:grpSpPr>
          <a:xfrm>
            <a:off x="8030956" y="2186655"/>
            <a:ext cx="4161044" cy="4224311"/>
            <a:chOff x="8032539" y="1122297"/>
            <a:chExt cx="4161044" cy="4224311"/>
          </a:xfrm>
        </p:grpSpPr>
        <p:sp>
          <p:nvSpPr>
            <p:cNvPr id="152" name="Овал 151"/>
            <p:cNvSpPr/>
            <p:nvPr/>
          </p:nvSpPr>
          <p:spPr>
            <a:xfrm>
              <a:off x="8955883" y="1283933"/>
              <a:ext cx="723207" cy="723207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2</a:t>
              </a:r>
              <a:endParaRPr lang="ru-RU" dirty="0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9974211" y="2126671"/>
              <a:ext cx="723207" cy="723207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4</a:t>
              </a:r>
              <a:endParaRPr lang="ru-RU" dirty="0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8975210" y="2407416"/>
              <a:ext cx="723207" cy="723207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3</a:t>
              </a:r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11217323" y="2128396"/>
              <a:ext cx="723207" cy="723207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8</a:t>
              </a:r>
              <a:endParaRPr lang="ru-RU" dirty="0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9990529" y="3385572"/>
              <a:ext cx="723207" cy="723207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5</a:t>
              </a:r>
              <a:endParaRPr lang="ru-RU" dirty="0"/>
            </a:p>
          </p:txBody>
        </p:sp>
        <p:sp>
          <p:nvSpPr>
            <p:cNvPr id="157" name="Овал 156"/>
            <p:cNvSpPr/>
            <p:nvPr/>
          </p:nvSpPr>
          <p:spPr>
            <a:xfrm>
              <a:off x="11225044" y="3436282"/>
              <a:ext cx="723207" cy="723207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10</a:t>
              </a:r>
              <a:endParaRPr lang="ru-RU" dirty="0"/>
            </a:p>
          </p:txBody>
        </p:sp>
        <p:sp>
          <p:nvSpPr>
            <p:cNvPr id="158" name="Овал 157"/>
            <p:cNvSpPr/>
            <p:nvPr/>
          </p:nvSpPr>
          <p:spPr>
            <a:xfrm>
              <a:off x="10935132" y="4441426"/>
              <a:ext cx="723207" cy="723207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10</a:t>
              </a:r>
              <a:endParaRPr lang="ru-RU" dirty="0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9998355" y="4557637"/>
              <a:ext cx="723207" cy="723207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10</a:t>
              </a:r>
              <a:endParaRPr lang="ru-RU" dirty="0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8990380" y="3493981"/>
              <a:ext cx="723207" cy="723207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6</a:t>
              </a:r>
              <a:endParaRPr lang="ru-RU" dirty="0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8032539" y="3475720"/>
              <a:ext cx="723207" cy="723207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4</a:t>
              </a:r>
            </a:p>
          </p:txBody>
        </p:sp>
        <p:cxnSp>
          <p:nvCxnSpPr>
            <p:cNvPr id="162" name="Прямая со стрелкой 161"/>
            <p:cNvCxnSpPr>
              <a:stCxn id="152" idx="4"/>
              <a:endCxn id="154" idx="0"/>
            </p:cNvCxnSpPr>
            <p:nvPr/>
          </p:nvCxnSpPr>
          <p:spPr>
            <a:xfrm>
              <a:off x="9317487" y="2007140"/>
              <a:ext cx="19327" cy="40027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Прямая со стрелкой 162"/>
            <p:cNvCxnSpPr>
              <a:stCxn id="154" idx="3"/>
              <a:endCxn id="161" idx="7"/>
            </p:cNvCxnSpPr>
            <p:nvPr/>
          </p:nvCxnSpPr>
          <p:spPr>
            <a:xfrm flipH="1">
              <a:off x="8649835" y="3024712"/>
              <a:ext cx="431286" cy="55691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Прямая со стрелкой 163"/>
            <p:cNvCxnSpPr>
              <a:stCxn id="154" idx="4"/>
              <a:endCxn id="160" idx="0"/>
            </p:cNvCxnSpPr>
            <p:nvPr/>
          </p:nvCxnSpPr>
          <p:spPr>
            <a:xfrm>
              <a:off x="9336814" y="3130623"/>
              <a:ext cx="15170" cy="36335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Овал 164"/>
            <p:cNvSpPr/>
            <p:nvPr/>
          </p:nvSpPr>
          <p:spPr>
            <a:xfrm>
              <a:off x="8990380" y="4623401"/>
              <a:ext cx="723207" cy="723207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10</a:t>
              </a:r>
              <a:endParaRPr lang="ru-RU" dirty="0"/>
            </a:p>
          </p:txBody>
        </p:sp>
        <p:cxnSp>
          <p:nvCxnSpPr>
            <p:cNvPr id="166" name="Прямая со стрелкой 165"/>
            <p:cNvCxnSpPr>
              <a:stCxn id="152" idx="5"/>
              <a:endCxn id="153" idx="1"/>
            </p:cNvCxnSpPr>
            <p:nvPr/>
          </p:nvCxnSpPr>
          <p:spPr>
            <a:xfrm>
              <a:off x="9573179" y="1901229"/>
              <a:ext cx="506943" cy="33135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Прямая со стрелкой 166"/>
            <p:cNvCxnSpPr>
              <a:stCxn id="153" idx="4"/>
              <a:endCxn id="156" idx="0"/>
            </p:cNvCxnSpPr>
            <p:nvPr/>
          </p:nvCxnSpPr>
          <p:spPr>
            <a:xfrm>
              <a:off x="10335815" y="2849878"/>
              <a:ext cx="16318" cy="53569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Прямая со стрелкой 167"/>
            <p:cNvCxnSpPr>
              <a:stCxn id="156" idx="5"/>
              <a:endCxn id="158" idx="1"/>
            </p:cNvCxnSpPr>
            <p:nvPr/>
          </p:nvCxnSpPr>
          <p:spPr>
            <a:xfrm>
              <a:off x="10607825" y="4002868"/>
              <a:ext cx="433218" cy="54446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Прямая со стрелкой 168"/>
            <p:cNvCxnSpPr>
              <a:stCxn id="153" idx="6"/>
              <a:endCxn id="155" idx="2"/>
            </p:cNvCxnSpPr>
            <p:nvPr/>
          </p:nvCxnSpPr>
          <p:spPr>
            <a:xfrm>
              <a:off x="10697418" y="2488275"/>
              <a:ext cx="519905" cy="172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Прямая со стрелкой 169"/>
            <p:cNvCxnSpPr>
              <a:stCxn id="160" idx="4"/>
              <a:endCxn id="165" idx="0"/>
            </p:cNvCxnSpPr>
            <p:nvPr/>
          </p:nvCxnSpPr>
          <p:spPr>
            <a:xfrm>
              <a:off x="9351984" y="4217188"/>
              <a:ext cx="0" cy="406213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Прямая со стрелкой 170"/>
            <p:cNvCxnSpPr>
              <a:stCxn id="156" idx="4"/>
              <a:endCxn id="159" idx="0"/>
            </p:cNvCxnSpPr>
            <p:nvPr/>
          </p:nvCxnSpPr>
          <p:spPr>
            <a:xfrm>
              <a:off x="10352133" y="4108779"/>
              <a:ext cx="7826" cy="44885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Прямая со стрелкой 171"/>
            <p:cNvCxnSpPr>
              <a:stCxn id="155" idx="4"/>
              <a:endCxn id="157" idx="0"/>
            </p:cNvCxnSpPr>
            <p:nvPr/>
          </p:nvCxnSpPr>
          <p:spPr>
            <a:xfrm>
              <a:off x="11578927" y="2851603"/>
              <a:ext cx="7721" cy="584679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TextBox 172"/>
            <p:cNvSpPr txBox="1"/>
            <p:nvPr/>
          </p:nvSpPr>
          <p:spPr>
            <a:xfrm>
              <a:off x="9340176" y="4278839"/>
              <a:ext cx="401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3</a:t>
              </a:r>
              <a:endParaRPr lang="ru-RU" sz="2400" dirty="0"/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10390974" y="4236475"/>
              <a:ext cx="401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3</a:t>
              </a:r>
              <a:endParaRPr lang="ru-RU" sz="2400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10937650" y="4114317"/>
              <a:ext cx="401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3</a:t>
              </a:r>
              <a:endParaRPr lang="ru-RU" sz="2400" dirty="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11728551" y="1845238"/>
              <a:ext cx="401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3</a:t>
              </a:r>
              <a:endParaRPr lang="ru-RU" sz="2400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10505412" y="3107931"/>
              <a:ext cx="401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6</a:t>
              </a:r>
              <a:endParaRPr lang="ru-RU" sz="2400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10533924" y="1870641"/>
              <a:ext cx="401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/>
                <a:t>9</a:t>
              </a: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11792375" y="3171096"/>
              <a:ext cx="401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3</a:t>
              </a:r>
              <a:endParaRPr lang="ru-RU" sz="2400" dirty="0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9354687" y="3122464"/>
              <a:ext cx="401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3</a:t>
              </a:r>
              <a:endParaRPr lang="ru-RU" sz="2400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8458033" y="3132182"/>
              <a:ext cx="401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/>
                <a:t>9</a:t>
              </a: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9404548" y="2078009"/>
              <a:ext cx="5043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12</a:t>
              </a:r>
              <a:endParaRPr lang="ru-RU" sz="2400" dirty="0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9555291" y="1122297"/>
              <a:ext cx="5378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21</a:t>
              </a:r>
              <a:endParaRPr lang="ru-RU" sz="2400" dirty="0"/>
            </a:p>
          </p:txBody>
        </p:sp>
      </p:grpSp>
      <p:sp>
        <p:nvSpPr>
          <p:cNvPr id="265" name="TextBox 264"/>
          <p:cNvSpPr txBox="1"/>
          <p:nvPr/>
        </p:nvSpPr>
        <p:spPr>
          <a:xfrm>
            <a:off x="978191" y="1076632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" name="TextBox 265"/>
          <p:cNvSpPr txBox="1"/>
          <p:nvPr/>
        </p:nvSpPr>
        <p:spPr>
          <a:xfrm>
            <a:off x="3125385" y="1076632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ru-RU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8" name="TextBox 267"/>
          <p:cNvSpPr txBox="1"/>
          <p:nvPr/>
        </p:nvSpPr>
        <p:spPr>
          <a:xfrm>
            <a:off x="10819341" y="2423333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ru-RU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2" name="TextBox 291"/>
          <p:cNvSpPr txBox="1"/>
          <p:nvPr/>
        </p:nvSpPr>
        <p:spPr>
          <a:xfrm>
            <a:off x="495617" y="5721351"/>
            <a:ext cx="572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&gt;17</a:t>
            </a:r>
            <a:endParaRPr lang="ru-RU" sz="2000" dirty="0"/>
          </a:p>
        </p:txBody>
      </p:sp>
      <p:grpSp>
        <p:nvGrpSpPr>
          <p:cNvPr id="326" name="Группа 325"/>
          <p:cNvGrpSpPr/>
          <p:nvPr/>
        </p:nvGrpSpPr>
        <p:grpSpPr>
          <a:xfrm>
            <a:off x="38761" y="1330433"/>
            <a:ext cx="2006167" cy="5442137"/>
            <a:chOff x="38761" y="1330433"/>
            <a:chExt cx="2006167" cy="5442137"/>
          </a:xfrm>
        </p:grpSpPr>
        <p:grpSp>
          <p:nvGrpSpPr>
            <p:cNvPr id="291" name="Группа 290"/>
            <p:cNvGrpSpPr/>
            <p:nvPr/>
          </p:nvGrpSpPr>
          <p:grpSpPr>
            <a:xfrm>
              <a:off x="135842" y="1623395"/>
              <a:ext cx="1909086" cy="5149175"/>
              <a:chOff x="135842" y="1623395"/>
              <a:chExt cx="1909086" cy="5149175"/>
            </a:xfrm>
          </p:grpSpPr>
          <p:sp>
            <p:nvSpPr>
              <p:cNvPr id="5" name="Овал 4"/>
              <p:cNvSpPr/>
              <p:nvPr/>
            </p:nvSpPr>
            <p:spPr>
              <a:xfrm>
                <a:off x="135842" y="1623395"/>
                <a:ext cx="723207" cy="723207"/>
              </a:xfrm>
              <a:prstGeom prst="ellips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14</a:t>
                </a:r>
                <a:endParaRPr lang="ru-RU" dirty="0"/>
              </a:p>
            </p:txBody>
          </p:sp>
          <p:sp>
            <p:nvSpPr>
              <p:cNvPr id="6" name="Овал 5"/>
              <p:cNvSpPr/>
              <p:nvPr/>
            </p:nvSpPr>
            <p:spPr>
              <a:xfrm>
                <a:off x="135843" y="2708206"/>
                <a:ext cx="723207" cy="723207"/>
              </a:xfrm>
              <a:prstGeom prst="ellips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15</a:t>
                </a:r>
                <a:endParaRPr lang="ru-RU" dirty="0"/>
              </a:p>
            </p:txBody>
          </p:sp>
          <p:sp>
            <p:nvSpPr>
              <p:cNvPr id="7" name="Овал 6"/>
              <p:cNvSpPr/>
              <p:nvPr/>
            </p:nvSpPr>
            <p:spPr>
              <a:xfrm>
                <a:off x="135843" y="3809090"/>
                <a:ext cx="723207" cy="723207"/>
              </a:xfrm>
              <a:prstGeom prst="ellips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16</a:t>
                </a:r>
                <a:endParaRPr lang="ru-RU" dirty="0"/>
              </a:p>
            </p:txBody>
          </p:sp>
          <p:sp>
            <p:nvSpPr>
              <p:cNvPr id="8" name="Овал 7"/>
              <p:cNvSpPr/>
              <p:nvPr/>
            </p:nvSpPr>
            <p:spPr>
              <a:xfrm>
                <a:off x="135844" y="4946856"/>
                <a:ext cx="723207" cy="723207"/>
              </a:xfrm>
              <a:prstGeom prst="ellips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17</a:t>
                </a:r>
                <a:endParaRPr lang="ru-RU" dirty="0"/>
              </a:p>
            </p:txBody>
          </p:sp>
          <p:sp>
            <p:nvSpPr>
              <p:cNvPr id="9" name="Овал 8"/>
              <p:cNvSpPr/>
              <p:nvPr/>
            </p:nvSpPr>
            <p:spPr>
              <a:xfrm>
                <a:off x="1321720" y="4946856"/>
                <a:ext cx="723207" cy="723207"/>
              </a:xfrm>
              <a:prstGeom prst="ellips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34</a:t>
                </a:r>
                <a:endParaRPr lang="ru-RU" dirty="0"/>
              </a:p>
            </p:txBody>
          </p:sp>
          <p:cxnSp>
            <p:nvCxnSpPr>
              <p:cNvPr id="11" name="Прямая со стрелкой 10"/>
              <p:cNvCxnSpPr>
                <a:stCxn id="8" idx="6"/>
                <a:endCxn id="9" idx="2"/>
              </p:cNvCxnSpPr>
              <p:nvPr/>
            </p:nvCxnSpPr>
            <p:spPr>
              <a:xfrm>
                <a:off x="859051" y="5308460"/>
                <a:ext cx="462669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 стрелкой 11"/>
              <p:cNvCxnSpPr>
                <a:stCxn id="8" idx="4"/>
                <a:endCxn id="287" idx="0"/>
              </p:cNvCxnSpPr>
              <p:nvPr/>
            </p:nvCxnSpPr>
            <p:spPr>
              <a:xfrm flipH="1">
                <a:off x="497445" y="5670063"/>
                <a:ext cx="3" cy="48952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 стрелкой 12"/>
              <p:cNvCxnSpPr>
                <a:stCxn id="7" idx="4"/>
                <a:endCxn id="8" idx="0"/>
              </p:cNvCxnSpPr>
              <p:nvPr/>
            </p:nvCxnSpPr>
            <p:spPr>
              <a:xfrm>
                <a:off x="497447" y="4532297"/>
                <a:ext cx="1" cy="41455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 стрелкой 13"/>
              <p:cNvCxnSpPr>
                <a:stCxn id="7" idx="6"/>
                <a:endCxn id="15" idx="2"/>
              </p:cNvCxnSpPr>
              <p:nvPr/>
            </p:nvCxnSpPr>
            <p:spPr>
              <a:xfrm>
                <a:off x="859050" y="4170694"/>
                <a:ext cx="462670" cy="166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Овал 14"/>
              <p:cNvSpPr/>
              <p:nvPr/>
            </p:nvSpPr>
            <p:spPr>
              <a:xfrm>
                <a:off x="1321720" y="3810757"/>
                <a:ext cx="723207" cy="723207"/>
              </a:xfrm>
              <a:prstGeom prst="ellips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34</a:t>
                </a:r>
                <a:endParaRPr lang="ru-RU" dirty="0"/>
              </a:p>
            </p:txBody>
          </p:sp>
          <p:cxnSp>
            <p:nvCxnSpPr>
              <p:cNvPr id="16" name="Прямая со стрелкой 15"/>
              <p:cNvCxnSpPr>
                <a:stCxn id="6" idx="4"/>
                <a:endCxn id="7" idx="0"/>
              </p:cNvCxnSpPr>
              <p:nvPr/>
            </p:nvCxnSpPr>
            <p:spPr>
              <a:xfrm>
                <a:off x="497447" y="3431413"/>
                <a:ext cx="0" cy="37767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Овал 16"/>
              <p:cNvSpPr/>
              <p:nvPr/>
            </p:nvSpPr>
            <p:spPr>
              <a:xfrm>
                <a:off x="1321721" y="2710279"/>
                <a:ext cx="723207" cy="723207"/>
              </a:xfrm>
              <a:prstGeom prst="ellips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34</a:t>
                </a:r>
                <a:endParaRPr lang="ru-RU" dirty="0"/>
              </a:p>
            </p:txBody>
          </p:sp>
          <p:cxnSp>
            <p:nvCxnSpPr>
              <p:cNvPr id="18" name="Прямая со стрелкой 17"/>
              <p:cNvCxnSpPr>
                <a:stCxn id="6" idx="6"/>
                <a:endCxn id="17" idx="2"/>
              </p:cNvCxnSpPr>
              <p:nvPr/>
            </p:nvCxnSpPr>
            <p:spPr>
              <a:xfrm>
                <a:off x="859050" y="3069810"/>
                <a:ext cx="462671" cy="20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 стрелкой 18"/>
              <p:cNvCxnSpPr>
                <a:stCxn id="5" idx="4"/>
                <a:endCxn id="6" idx="0"/>
              </p:cNvCxnSpPr>
              <p:nvPr/>
            </p:nvCxnSpPr>
            <p:spPr>
              <a:xfrm>
                <a:off x="497446" y="2346602"/>
                <a:ext cx="1" cy="36160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Овал 19"/>
              <p:cNvSpPr/>
              <p:nvPr/>
            </p:nvSpPr>
            <p:spPr>
              <a:xfrm>
                <a:off x="1376832" y="1678504"/>
                <a:ext cx="612987" cy="612987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28</a:t>
                </a:r>
                <a:endParaRPr lang="ru-RU" dirty="0"/>
              </a:p>
            </p:txBody>
          </p:sp>
          <p:cxnSp>
            <p:nvCxnSpPr>
              <p:cNvPr id="21" name="Прямая со стрелкой 20"/>
              <p:cNvCxnSpPr>
                <a:stCxn id="5" idx="6"/>
                <a:endCxn id="20" idx="2"/>
              </p:cNvCxnSpPr>
              <p:nvPr/>
            </p:nvCxnSpPr>
            <p:spPr>
              <a:xfrm flipV="1">
                <a:off x="859049" y="1984998"/>
                <a:ext cx="517783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7" name="Овал 286"/>
              <p:cNvSpPr/>
              <p:nvPr/>
            </p:nvSpPr>
            <p:spPr>
              <a:xfrm>
                <a:off x="190951" y="6159583"/>
                <a:ext cx="612987" cy="612987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28</a:t>
                </a:r>
                <a:endParaRPr lang="ru-RU" dirty="0"/>
              </a:p>
            </p:txBody>
          </p:sp>
        </p:grpSp>
        <p:sp>
          <p:nvSpPr>
            <p:cNvPr id="299" name="TextBox 298"/>
            <p:cNvSpPr txBox="1"/>
            <p:nvPr/>
          </p:nvSpPr>
          <p:spPr>
            <a:xfrm>
              <a:off x="38761" y="3536531"/>
              <a:ext cx="401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2</a:t>
              </a:r>
              <a:endParaRPr lang="ru-RU" sz="2400" dirty="0"/>
            </a:p>
          </p:txBody>
        </p:sp>
        <p:sp>
          <p:nvSpPr>
            <p:cNvPr id="300" name="TextBox 299"/>
            <p:cNvSpPr txBox="1"/>
            <p:nvPr/>
          </p:nvSpPr>
          <p:spPr>
            <a:xfrm>
              <a:off x="40491" y="2418142"/>
              <a:ext cx="401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ru-RU" sz="2400" dirty="0"/>
            </a:p>
          </p:txBody>
        </p:sp>
        <p:sp>
          <p:nvSpPr>
            <p:cNvPr id="301" name="TextBox 300"/>
            <p:cNvSpPr txBox="1"/>
            <p:nvPr/>
          </p:nvSpPr>
          <p:spPr>
            <a:xfrm>
              <a:off x="38761" y="4645989"/>
              <a:ext cx="401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1</a:t>
              </a:r>
              <a:endParaRPr lang="ru-RU" sz="2400" dirty="0"/>
            </a:p>
          </p:txBody>
        </p:sp>
        <p:sp>
          <p:nvSpPr>
            <p:cNvPr id="302" name="TextBox 301"/>
            <p:cNvSpPr txBox="1"/>
            <p:nvPr/>
          </p:nvSpPr>
          <p:spPr>
            <a:xfrm>
              <a:off x="40491" y="1330433"/>
              <a:ext cx="401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ru-RU" sz="2400" dirty="0"/>
            </a:p>
          </p:txBody>
        </p:sp>
      </p:grpSp>
      <p:grpSp>
        <p:nvGrpSpPr>
          <p:cNvPr id="327" name="Группа 326"/>
          <p:cNvGrpSpPr/>
          <p:nvPr/>
        </p:nvGrpSpPr>
        <p:grpSpPr>
          <a:xfrm>
            <a:off x="2382447" y="1324015"/>
            <a:ext cx="1760249" cy="5448555"/>
            <a:chOff x="2495664" y="1324015"/>
            <a:chExt cx="1760249" cy="5448555"/>
          </a:xfrm>
        </p:grpSpPr>
        <p:grpSp>
          <p:nvGrpSpPr>
            <p:cNvPr id="290" name="Группа 289"/>
            <p:cNvGrpSpPr/>
            <p:nvPr/>
          </p:nvGrpSpPr>
          <p:grpSpPr>
            <a:xfrm>
              <a:off x="2539149" y="1623395"/>
              <a:ext cx="1716764" cy="5149175"/>
              <a:chOff x="2539149" y="1623395"/>
              <a:chExt cx="1716764" cy="5149175"/>
            </a:xfrm>
          </p:grpSpPr>
          <p:sp>
            <p:nvSpPr>
              <p:cNvPr id="85" name="Овал 84"/>
              <p:cNvSpPr/>
              <p:nvPr/>
            </p:nvSpPr>
            <p:spPr>
              <a:xfrm>
                <a:off x="2539149" y="1623395"/>
                <a:ext cx="723207" cy="723207"/>
              </a:xfrm>
              <a:prstGeom prst="ellips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1</a:t>
                </a:r>
                <a:r>
                  <a:rPr lang="en-US" dirty="0" smtClean="0"/>
                  <a:t>0</a:t>
                </a:r>
                <a:endParaRPr lang="ru-RU" dirty="0"/>
              </a:p>
            </p:txBody>
          </p:sp>
          <p:sp>
            <p:nvSpPr>
              <p:cNvPr id="86" name="Овал 85"/>
              <p:cNvSpPr/>
              <p:nvPr/>
            </p:nvSpPr>
            <p:spPr>
              <a:xfrm>
                <a:off x="2539150" y="2712851"/>
                <a:ext cx="723207" cy="723207"/>
              </a:xfrm>
              <a:prstGeom prst="ellips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1</a:t>
                </a:r>
                <a:r>
                  <a:rPr lang="en-US" dirty="0" smtClean="0"/>
                  <a:t>1</a:t>
                </a:r>
                <a:endParaRPr lang="ru-RU" dirty="0"/>
              </a:p>
            </p:txBody>
          </p:sp>
          <p:cxnSp>
            <p:nvCxnSpPr>
              <p:cNvPr id="88" name="Прямая со стрелкой 87"/>
              <p:cNvCxnSpPr>
                <a:stCxn id="85" idx="4"/>
                <a:endCxn id="86" idx="0"/>
              </p:cNvCxnSpPr>
              <p:nvPr/>
            </p:nvCxnSpPr>
            <p:spPr>
              <a:xfrm>
                <a:off x="2900753" y="2346602"/>
                <a:ext cx="1" cy="36624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Прямая со стрелкой 88"/>
              <p:cNvCxnSpPr>
                <a:stCxn id="85" idx="6"/>
                <a:endCxn id="269" idx="2"/>
              </p:cNvCxnSpPr>
              <p:nvPr/>
            </p:nvCxnSpPr>
            <p:spPr>
              <a:xfrm flipV="1">
                <a:off x="3262356" y="1984997"/>
                <a:ext cx="375808" cy="2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Овал 89"/>
              <p:cNvSpPr/>
              <p:nvPr/>
            </p:nvSpPr>
            <p:spPr>
              <a:xfrm>
                <a:off x="2551043" y="3832434"/>
                <a:ext cx="723207" cy="723207"/>
              </a:xfrm>
              <a:prstGeom prst="ellips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1</a:t>
                </a:r>
                <a:r>
                  <a:rPr lang="en-US" dirty="0" smtClean="0"/>
                  <a:t>2</a:t>
                </a:r>
                <a:endParaRPr lang="ru-RU" dirty="0"/>
              </a:p>
            </p:txBody>
          </p:sp>
          <p:sp>
            <p:nvSpPr>
              <p:cNvPr id="91" name="Овал 90"/>
              <p:cNvSpPr/>
              <p:nvPr/>
            </p:nvSpPr>
            <p:spPr>
              <a:xfrm>
                <a:off x="2550930" y="4936696"/>
                <a:ext cx="723207" cy="723207"/>
              </a:xfrm>
              <a:prstGeom prst="ellips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1</a:t>
                </a:r>
                <a:r>
                  <a:rPr lang="en-US" dirty="0" smtClean="0"/>
                  <a:t>3</a:t>
                </a:r>
                <a:endParaRPr lang="ru-RU" dirty="0"/>
              </a:p>
            </p:txBody>
          </p:sp>
          <p:cxnSp>
            <p:nvCxnSpPr>
              <p:cNvPr id="93" name="Прямая со стрелкой 92"/>
              <p:cNvCxnSpPr>
                <a:stCxn id="90" idx="4"/>
                <a:endCxn id="91" idx="0"/>
              </p:cNvCxnSpPr>
              <p:nvPr/>
            </p:nvCxnSpPr>
            <p:spPr>
              <a:xfrm flipH="1">
                <a:off x="2912534" y="4555641"/>
                <a:ext cx="113" cy="38105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Прямая со стрелкой 93"/>
              <p:cNvCxnSpPr>
                <a:stCxn id="90" idx="6"/>
                <a:endCxn id="274" idx="2"/>
              </p:cNvCxnSpPr>
              <p:nvPr/>
            </p:nvCxnSpPr>
            <p:spPr>
              <a:xfrm flipV="1">
                <a:off x="3274250" y="4190213"/>
                <a:ext cx="358162" cy="382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Овал 94"/>
              <p:cNvSpPr/>
              <p:nvPr/>
            </p:nvSpPr>
            <p:spPr>
              <a:xfrm>
                <a:off x="2559211" y="6049363"/>
                <a:ext cx="723207" cy="723207"/>
              </a:xfrm>
              <a:prstGeom prst="ellips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1</a:t>
                </a:r>
                <a:r>
                  <a:rPr lang="en-US" dirty="0" smtClean="0"/>
                  <a:t>4</a:t>
                </a:r>
                <a:endParaRPr lang="ru-RU" dirty="0"/>
              </a:p>
            </p:txBody>
          </p:sp>
          <p:cxnSp>
            <p:nvCxnSpPr>
              <p:cNvPr id="96" name="Прямая со стрелкой 95"/>
              <p:cNvCxnSpPr>
                <a:stCxn id="86" idx="4"/>
                <a:endCxn id="90" idx="0"/>
              </p:cNvCxnSpPr>
              <p:nvPr/>
            </p:nvCxnSpPr>
            <p:spPr>
              <a:xfrm>
                <a:off x="2900754" y="3436058"/>
                <a:ext cx="11893" cy="396376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Прямая со стрелкой 96"/>
              <p:cNvCxnSpPr>
                <a:stCxn id="91" idx="4"/>
                <a:endCxn id="95" idx="0"/>
              </p:cNvCxnSpPr>
              <p:nvPr/>
            </p:nvCxnSpPr>
            <p:spPr>
              <a:xfrm>
                <a:off x="2912534" y="5659903"/>
                <a:ext cx="8281" cy="38946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Прямая со стрелкой 98"/>
              <p:cNvCxnSpPr>
                <a:stCxn id="86" idx="6"/>
                <a:endCxn id="273" idx="2"/>
              </p:cNvCxnSpPr>
              <p:nvPr/>
            </p:nvCxnSpPr>
            <p:spPr>
              <a:xfrm flipV="1">
                <a:off x="3262357" y="3073444"/>
                <a:ext cx="375807" cy="101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Прямая со стрелкой 100"/>
              <p:cNvCxnSpPr>
                <a:stCxn id="91" idx="6"/>
                <a:endCxn id="275" idx="2"/>
              </p:cNvCxnSpPr>
              <p:nvPr/>
            </p:nvCxnSpPr>
            <p:spPr>
              <a:xfrm flipV="1">
                <a:off x="3274137" y="5298299"/>
                <a:ext cx="368789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9" name="Овал 268"/>
              <p:cNvSpPr/>
              <p:nvPr/>
            </p:nvSpPr>
            <p:spPr>
              <a:xfrm>
                <a:off x="3638164" y="1678503"/>
                <a:ext cx="612987" cy="612987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20</a:t>
                </a:r>
                <a:endParaRPr lang="ru-RU" dirty="0"/>
              </a:p>
            </p:txBody>
          </p:sp>
          <p:sp>
            <p:nvSpPr>
              <p:cNvPr id="273" name="Овал 272"/>
              <p:cNvSpPr/>
              <p:nvPr/>
            </p:nvSpPr>
            <p:spPr>
              <a:xfrm>
                <a:off x="3638164" y="2766950"/>
                <a:ext cx="612987" cy="612987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22</a:t>
                </a:r>
                <a:endParaRPr lang="ru-RU" dirty="0"/>
              </a:p>
            </p:txBody>
          </p:sp>
          <p:sp>
            <p:nvSpPr>
              <p:cNvPr id="274" name="Овал 273"/>
              <p:cNvSpPr/>
              <p:nvPr/>
            </p:nvSpPr>
            <p:spPr>
              <a:xfrm>
                <a:off x="3632412" y="3883719"/>
                <a:ext cx="612987" cy="612987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24</a:t>
                </a:r>
                <a:endParaRPr lang="ru-RU" dirty="0"/>
              </a:p>
            </p:txBody>
          </p:sp>
          <p:sp>
            <p:nvSpPr>
              <p:cNvPr id="275" name="Овал 274"/>
              <p:cNvSpPr/>
              <p:nvPr/>
            </p:nvSpPr>
            <p:spPr>
              <a:xfrm>
                <a:off x="3642926" y="4991805"/>
                <a:ext cx="612987" cy="612987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26</a:t>
                </a:r>
                <a:endParaRPr lang="ru-RU" dirty="0"/>
              </a:p>
            </p:txBody>
          </p:sp>
        </p:grpSp>
        <p:sp>
          <p:nvSpPr>
            <p:cNvPr id="303" name="TextBox 302"/>
            <p:cNvSpPr txBox="1"/>
            <p:nvPr/>
          </p:nvSpPr>
          <p:spPr>
            <a:xfrm>
              <a:off x="2495664" y="5752765"/>
              <a:ext cx="401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ru-RU" sz="2400" dirty="0"/>
            </a:p>
          </p:txBody>
        </p:sp>
        <p:sp>
          <p:nvSpPr>
            <p:cNvPr id="304" name="TextBox 303"/>
            <p:cNvSpPr txBox="1"/>
            <p:nvPr/>
          </p:nvSpPr>
          <p:spPr>
            <a:xfrm>
              <a:off x="2495664" y="4621406"/>
              <a:ext cx="401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ru-RU" sz="2400" dirty="0"/>
            </a:p>
          </p:txBody>
        </p:sp>
        <p:sp>
          <p:nvSpPr>
            <p:cNvPr id="305" name="TextBox 304"/>
            <p:cNvSpPr txBox="1"/>
            <p:nvPr/>
          </p:nvSpPr>
          <p:spPr>
            <a:xfrm>
              <a:off x="2495664" y="3501200"/>
              <a:ext cx="401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ru-RU" sz="2400" dirty="0"/>
            </a:p>
          </p:txBody>
        </p:sp>
        <p:sp>
          <p:nvSpPr>
            <p:cNvPr id="306" name="TextBox 305"/>
            <p:cNvSpPr txBox="1"/>
            <p:nvPr/>
          </p:nvSpPr>
          <p:spPr>
            <a:xfrm>
              <a:off x="2495664" y="2388053"/>
              <a:ext cx="401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ru-RU" sz="2400" dirty="0"/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2495664" y="1324015"/>
              <a:ext cx="401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ru-RU" sz="2400" dirty="0"/>
            </a:p>
          </p:txBody>
        </p:sp>
      </p:grpSp>
      <p:grpSp>
        <p:nvGrpSpPr>
          <p:cNvPr id="314" name="Группа 313"/>
          <p:cNvGrpSpPr/>
          <p:nvPr/>
        </p:nvGrpSpPr>
        <p:grpSpPr>
          <a:xfrm>
            <a:off x="5080606" y="1099999"/>
            <a:ext cx="6858341" cy="994520"/>
            <a:chOff x="5009644" y="1177204"/>
            <a:chExt cx="6858341" cy="994520"/>
          </a:xfrm>
        </p:grpSpPr>
        <p:cxnSp>
          <p:nvCxnSpPr>
            <p:cNvPr id="308" name="Прямая со стрелкой 307"/>
            <p:cNvCxnSpPr/>
            <p:nvPr/>
          </p:nvCxnSpPr>
          <p:spPr>
            <a:xfrm flipV="1">
              <a:off x="5012732" y="2009869"/>
              <a:ext cx="558697" cy="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9" name="TextBox 308"/>
            <p:cNvSpPr txBox="1"/>
            <p:nvPr/>
          </p:nvSpPr>
          <p:spPr>
            <a:xfrm>
              <a:off x="5568341" y="1802392"/>
              <a:ext cx="12983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n>
                    <a:solidFill>
                      <a:schemeClr val="accent1"/>
                    </a:solidFill>
                  </a:ln>
                </a:rPr>
                <a:t>- один ход  </a:t>
              </a:r>
              <a:endParaRPr lang="ru-RU" dirty="0">
                <a:ln>
                  <a:solidFill>
                    <a:schemeClr val="accent1"/>
                  </a:solidFill>
                </a:ln>
              </a:endParaRPr>
            </a:p>
          </p:txBody>
        </p:sp>
        <p:cxnSp>
          <p:nvCxnSpPr>
            <p:cNvPr id="310" name="Прямая со стрелкой 309"/>
            <p:cNvCxnSpPr/>
            <p:nvPr/>
          </p:nvCxnSpPr>
          <p:spPr>
            <a:xfrm flipV="1">
              <a:off x="5009644" y="1378403"/>
              <a:ext cx="558697" cy="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1" name="TextBox 310"/>
            <p:cNvSpPr txBox="1"/>
            <p:nvPr/>
          </p:nvSpPr>
          <p:spPr>
            <a:xfrm>
              <a:off x="5571429" y="1177204"/>
              <a:ext cx="5299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n>
                    <a:solidFill>
                      <a:schemeClr val="accent1"/>
                    </a:solidFill>
                  </a:ln>
                </a:rPr>
                <a:t>- несколько ходов, но только один возможный путь </a:t>
              </a:r>
              <a:endParaRPr lang="ru-RU" dirty="0">
                <a:ln>
                  <a:solidFill>
                    <a:schemeClr val="accent1"/>
                  </a:solidFill>
                </a:ln>
              </a:endParaRPr>
            </a:p>
          </p:txBody>
        </p:sp>
        <p:sp>
          <p:nvSpPr>
            <p:cNvPr id="312" name="Овал 311"/>
            <p:cNvSpPr/>
            <p:nvPr/>
          </p:nvSpPr>
          <p:spPr>
            <a:xfrm>
              <a:off x="5078250" y="1500736"/>
              <a:ext cx="400760" cy="40076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chemeClr val="accent1"/>
                  </a:solidFill>
                </a:ln>
              </a:endParaRP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5558327" y="1481920"/>
              <a:ext cx="630965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ln>
                    <a:solidFill>
                      <a:schemeClr val="accent1"/>
                    </a:solidFill>
                  </a:ln>
                </a:rPr>
                <a:t>- маршрут неизбежно ведущий к «запрещенной» вершине </a:t>
              </a:r>
              <a:r>
                <a:rPr lang="ru-RU" b="1" dirty="0" smtClean="0">
                  <a:ln>
                    <a:solidFill>
                      <a:schemeClr val="accent1"/>
                    </a:solidFill>
                  </a:ln>
                  <a:solidFill>
                    <a:srgbClr val="FF0000"/>
                  </a:solidFill>
                </a:rPr>
                <a:t>28</a:t>
              </a:r>
              <a:endParaRPr lang="ru-RU" b="1" dirty="0">
                <a:ln>
                  <a:solidFill>
                    <a:schemeClr val="accent1"/>
                  </a:solidFill>
                </a:ln>
                <a:solidFill>
                  <a:srgbClr val="FF0000"/>
                </a:solidFill>
              </a:endParaRPr>
            </a:p>
          </p:txBody>
        </p:sp>
      </p:grpSp>
      <p:grpSp>
        <p:nvGrpSpPr>
          <p:cNvPr id="328" name="Группа 327"/>
          <p:cNvGrpSpPr/>
          <p:nvPr/>
        </p:nvGrpSpPr>
        <p:grpSpPr>
          <a:xfrm>
            <a:off x="4493806" y="1923513"/>
            <a:ext cx="4210191" cy="1577978"/>
            <a:chOff x="4615732" y="1923513"/>
            <a:chExt cx="4210191" cy="1577978"/>
          </a:xfrm>
        </p:grpSpPr>
        <p:grpSp>
          <p:nvGrpSpPr>
            <p:cNvPr id="317" name="Группа 316"/>
            <p:cNvGrpSpPr/>
            <p:nvPr/>
          </p:nvGrpSpPr>
          <p:grpSpPr>
            <a:xfrm>
              <a:off x="4615732" y="1923513"/>
              <a:ext cx="4210191" cy="584775"/>
              <a:chOff x="4615732" y="1975767"/>
              <a:chExt cx="4210191" cy="584775"/>
            </a:xfrm>
          </p:grpSpPr>
          <p:sp>
            <p:nvSpPr>
              <p:cNvPr id="315" name="TextBox 314"/>
              <p:cNvSpPr txBox="1"/>
              <p:nvPr/>
            </p:nvSpPr>
            <p:spPr>
              <a:xfrm>
                <a:off x="4615732" y="1975767"/>
                <a:ext cx="42191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u="sng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А</a:t>
                </a:r>
                <a:endParaRPr lang="ru-RU" sz="3200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16" name="TextBox 315"/>
              <p:cNvSpPr txBox="1"/>
              <p:nvPr/>
            </p:nvSpPr>
            <p:spPr>
              <a:xfrm>
                <a:off x="5037642" y="2079096"/>
                <a:ext cx="378828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 smtClean="0"/>
                  <a:t>- варианты маршрутов из 14 в 34</a:t>
                </a:r>
                <a:endParaRPr lang="ru-RU" sz="2000" dirty="0"/>
              </a:p>
            </p:txBody>
          </p:sp>
        </p:grpSp>
        <p:grpSp>
          <p:nvGrpSpPr>
            <p:cNvPr id="318" name="Группа 317"/>
            <p:cNvGrpSpPr/>
            <p:nvPr/>
          </p:nvGrpSpPr>
          <p:grpSpPr>
            <a:xfrm>
              <a:off x="4615732" y="2419520"/>
              <a:ext cx="4194161" cy="584775"/>
              <a:chOff x="4615732" y="1975767"/>
              <a:chExt cx="4194161" cy="584775"/>
            </a:xfrm>
          </p:grpSpPr>
          <p:sp>
            <p:nvSpPr>
              <p:cNvPr id="319" name="TextBox 318"/>
              <p:cNvSpPr txBox="1"/>
              <p:nvPr/>
            </p:nvSpPr>
            <p:spPr>
              <a:xfrm>
                <a:off x="4615732" y="1975767"/>
                <a:ext cx="40748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u="sng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В</a:t>
                </a:r>
                <a:endParaRPr lang="ru-RU" sz="3200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20" name="TextBox 319"/>
              <p:cNvSpPr txBox="1"/>
              <p:nvPr/>
            </p:nvSpPr>
            <p:spPr>
              <a:xfrm>
                <a:off x="5037642" y="2079096"/>
                <a:ext cx="37722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 smtClean="0"/>
                  <a:t>- варианты маршрутов из 10 в 14</a:t>
                </a:r>
                <a:endParaRPr lang="ru-RU" sz="2000" dirty="0"/>
              </a:p>
            </p:txBody>
          </p:sp>
        </p:grpSp>
        <p:grpSp>
          <p:nvGrpSpPr>
            <p:cNvPr id="321" name="Группа 320"/>
            <p:cNvGrpSpPr/>
            <p:nvPr/>
          </p:nvGrpSpPr>
          <p:grpSpPr>
            <a:xfrm>
              <a:off x="4615732" y="2916716"/>
              <a:ext cx="4064317" cy="584775"/>
              <a:chOff x="4615732" y="1975767"/>
              <a:chExt cx="4064317" cy="584775"/>
            </a:xfrm>
          </p:grpSpPr>
          <p:sp>
            <p:nvSpPr>
              <p:cNvPr id="322" name="TextBox 321"/>
              <p:cNvSpPr txBox="1"/>
              <p:nvPr/>
            </p:nvSpPr>
            <p:spPr>
              <a:xfrm>
                <a:off x="4615732" y="1975767"/>
                <a:ext cx="4042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u="sng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С</a:t>
                </a:r>
                <a:endParaRPr lang="ru-RU" sz="3200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23" name="TextBox 322"/>
              <p:cNvSpPr txBox="1"/>
              <p:nvPr/>
            </p:nvSpPr>
            <p:spPr>
              <a:xfrm>
                <a:off x="5037642" y="2079096"/>
                <a:ext cx="364240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 smtClean="0"/>
                  <a:t>- варианты маршрутов из 2 в 10</a:t>
                </a:r>
                <a:endParaRPr lang="ru-RU" sz="2000" dirty="0"/>
              </a:p>
            </p:txBody>
          </p:sp>
        </p:grpSp>
      </p:grpSp>
      <p:grpSp>
        <p:nvGrpSpPr>
          <p:cNvPr id="325" name="Группа 324"/>
          <p:cNvGrpSpPr/>
          <p:nvPr/>
        </p:nvGrpSpPr>
        <p:grpSpPr>
          <a:xfrm>
            <a:off x="3332709" y="6446343"/>
            <a:ext cx="8859291" cy="392276"/>
            <a:chOff x="3395568" y="6444382"/>
            <a:chExt cx="8859291" cy="392276"/>
          </a:xfrm>
        </p:grpSpPr>
        <p:sp>
          <p:nvSpPr>
            <p:cNvPr id="238" name="Прямоугольник 237"/>
            <p:cNvSpPr/>
            <p:nvPr/>
          </p:nvSpPr>
          <p:spPr>
            <a:xfrm>
              <a:off x="4659466" y="6467326"/>
              <a:ext cx="759539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ru-RU" b="1" dirty="0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KPOLYAKOV.SPB.RU-&gt;</a:t>
              </a:r>
              <a:r>
                <a:rPr lang="ru-RU" altLang="ru-RU" b="1" dirty="0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ЕГЭ-</a:t>
              </a:r>
              <a:r>
                <a:rPr lang="en-US" altLang="ru-RU" b="1" dirty="0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  <a:r>
                <a:rPr lang="ru-RU" altLang="ru-RU" b="1" dirty="0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Генератор-</a:t>
              </a:r>
              <a:r>
                <a:rPr lang="en-US" altLang="ru-RU" b="1" dirty="0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  <a:r>
                <a:rPr lang="ru-RU" altLang="ru-RU" b="1" dirty="0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выбрать вариант-</a:t>
              </a:r>
              <a:r>
                <a:rPr lang="en-US" altLang="ru-RU" b="1" dirty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  <a:r>
                <a:rPr lang="ru-RU" altLang="ru-RU" b="1" dirty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№</a:t>
              </a:r>
              <a:r>
                <a:rPr lang="en-US" altLang="ru-RU" b="1" dirty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22</a:t>
              </a:r>
              <a:endParaRPr lang="ru-RU" dirty="0"/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3395568" y="6444382"/>
              <a:ext cx="1473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u="sng" dirty="0" smtClean="0">
                  <a:ln>
                    <a:solidFill>
                      <a:schemeClr val="accent1"/>
                    </a:solidFill>
                  </a:ln>
                </a:rPr>
                <a:t>Где задания:</a:t>
              </a:r>
              <a:endParaRPr lang="ru-RU" u="sng" dirty="0">
                <a:ln>
                  <a:solidFill>
                    <a:schemeClr val="accent1"/>
                  </a:solidFill>
                </a:ln>
              </a:endParaRPr>
            </a:p>
          </p:txBody>
        </p:sp>
      </p:grpSp>
      <p:sp>
        <p:nvSpPr>
          <p:cNvPr id="329" name="Rectangle 1"/>
          <p:cNvSpPr>
            <a:spLocks noChangeArrowheads="1"/>
          </p:cNvSpPr>
          <p:nvPr/>
        </p:nvSpPr>
        <p:spPr bwMode="auto">
          <a:xfrm rot="10800000" flipV="1">
            <a:off x="117967" y="509480"/>
            <a:ext cx="11929945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Калькулятор преобразует число с  помощью команд: </a:t>
            </a:r>
            <a:r>
              <a:rPr lang="ru-RU" alt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Прибавить 1 и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Умножить на 2</a:t>
            </a:r>
            <a:endParaRPr kumimoji="0" lang="en-US" alt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– </a:t>
            </a:r>
            <a:r>
              <a:rPr lang="ru-RU" alt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цепочка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этих команд. Сколько программ преобразуют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траектория содержит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alt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не содержит </a:t>
            </a:r>
            <a:r>
              <a:rPr kumimoji="0" lang="ru-RU" altLang="ru-RU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330" name="TextBox 329"/>
          <p:cNvSpPr txBox="1"/>
          <p:nvPr/>
        </p:nvSpPr>
        <p:spPr>
          <a:xfrm>
            <a:off x="38761" y="82462"/>
            <a:ext cx="9792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Задачи типа «Маршрут, обязательно включающий вершину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но исключающий вершину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61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3808</TotalTime>
  <Words>517</Words>
  <Application>Microsoft Office PowerPoint</Application>
  <PresentationFormat>Широкоэкранный</PresentationFormat>
  <Paragraphs>147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Times New Roman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Левченко</dc:creator>
  <cp:lastModifiedBy>Олег Левченко</cp:lastModifiedBy>
  <cp:revision>64</cp:revision>
  <dcterms:created xsi:type="dcterms:W3CDTF">2020-05-19T19:19:57Z</dcterms:created>
  <dcterms:modified xsi:type="dcterms:W3CDTF">2020-05-23T19:18:57Z</dcterms:modified>
</cp:coreProperties>
</file>