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49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1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3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01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0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6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91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9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54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C201-2F82-4DF0-BCB5-7B9782FC5E88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7B596-85F4-4FB5-8F99-ED4E2FC8A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8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" y="0"/>
            <a:ext cx="5377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Быстрая сортировка 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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ru-RU" sz="2800" i="1" dirty="0" smtClean="0">
                <a:sym typeface="Symbol" panose="05050102010706020507" pitchFamily="18" charset="2"/>
              </a:rPr>
              <a:t>(</a:t>
            </a:r>
            <a:r>
              <a:rPr lang="en-US" sz="2800" i="1" dirty="0" err="1" smtClean="0">
                <a:sym typeface="Symbol" panose="05050102010706020507" pitchFamily="18" charset="2"/>
              </a:rPr>
              <a:t>n∙log</a:t>
            </a:r>
            <a:r>
              <a:rPr lang="en-US" sz="2800" i="1" dirty="0" smtClean="0">
                <a:sym typeface="Symbol" panose="05050102010706020507" pitchFamily="18" charset="2"/>
              </a:rPr>
              <a:t>(n))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25122" y="1440538"/>
            <a:ext cx="9648874" cy="5355312"/>
            <a:chOff x="2543126" y="622972"/>
            <a:chExt cx="9648874" cy="535531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895600" y="622972"/>
              <a:ext cx="9296400" cy="53553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procedure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x: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array of </a:t>
              </a:r>
              <a:r>
                <a:rPr lang="en-US" dirty="0">
                  <a:solidFill>
                    <a:srgbClr val="0000FF"/>
                  </a:solidFill>
                  <a:latin typeface="Courier New" panose="02070309020205020404" pitchFamily="49" charset="0"/>
                </a:rPr>
                <a:t>integer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L,R:</a:t>
              </a:r>
              <a:r>
                <a:rPr lang="en-US" dirty="0" err="1">
                  <a:solidFill>
                    <a:srgbClr val="0000FF"/>
                  </a:solidFill>
                  <a:latin typeface="Courier New" panose="02070309020205020404" pitchFamily="49" charset="0"/>
                </a:rPr>
                <a:t>integer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m:=L;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for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i:=L+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x[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]&lt;x[L]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 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m+=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 swap(x[m],x[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]);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swap(x[m],x[L]);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L&lt;m-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(x,L,m-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&lt;R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(x,m+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,R);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x:=arr(range(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20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));</a:t>
              </a:r>
              <a:r>
                <a:rPr lang="ru-RU" dirty="0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x.Shuffle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(x,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.</a:t>
              </a:r>
              <a:endParaRPr lang="ru-RU" dirty="0"/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43126" y="622972"/>
              <a:ext cx="352474" cy="5249008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34613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/>
              <a:t>Принцип сортировки (</a:t>
            </a:r>
            <a:r>
              <a:rPr lang="en-US" sz="2400" u="sng" dirty="0" smtClean="0"/>
              <a:t>X</a:t>
            </a:r>
            <a:r>
              <a:rPr lang="ru-RU" sz="2400" u="sng" dirty="0" smtClean="0"/>
              <a:t>-исходный массив, </a:t>
            </a:r>
            <a:r>
              <a:rPr lang="en-US" sz="2400" u="sng" dirty="0" smtClean="0"/>
              <a:t>[L,R] – </a:t>
            </a:r>
            <a:r>
              <a:rPr lang="ru-RU" sz="2400" u="sng" dirty="0" smtClean="0"/>
              <a:t>номера рассматриваемого его участка): </a:t>
            </a:r>
          </a:p>
          <a:p>
            <a:r>
              <a:rPr lang="ru-RU" sz="2400" dirty="0" smtClean="0"/>
              <a:t>1)Участок </a:t>
            </a:r>
            <a:r>
              <a:rPr lang="en-US" sz="2400" u="sng" dirty="0" smtClean="0"/>
              <a:t>[L,R] </a:t>
            </a:r>
            <a:r>
              <a:rPr lang="ru-RU" sz="2400" dirty="0" smtClean="0"/>
              <a:t>делят на 2 части так, что: 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&lt;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 </a:t>
            </a:r>
            <a:r>
              <a:rPr lang="ru-RU" sz="2400" dirty="0" smtClean="0"/>
              <a:t>и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≥X</a:t>
            </a:r>
            <a:r>
              <a:rPr lang="en-US" sz="2400" baseline="-25000" dirty="0" err="1" smtClean="0"/>
              <a:t>m</a:t>
            </a:r>
            <a:r>
              <a:rPr lang="ru-RU" sz="2400" dirty="0" smtClean="0"/>
              <a:t>, где </a:t>
            </a:r>
            <a:r>
              <a:rPr lang="en-US" sz="2400" dirty="0" smtClean="0"/>
              <a:t>m</a:t>
            </a:r>
            <a:r>
              <a:rPr lang="en-US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∈[L,R] (</a:t>
            </a:r>
            <a:r>
              <a:rPr lang="ru-RU" sz="2400" dirty="0" smtClean="0">
                <a:ea typeface="Yu Gothic" panose="020B0400000000000000" pitchFamily="34" charset="-128"/>
              </a:rPr>
              <a:t>строки 3-8)</a:t>
            </a:r>
            <a:endParaRPr lang="ru-RU" sz="2400" dirty="0" smtClean="0"/>
          </a:p>
          <a:p>
            <a:r>
              <a:rPr lang="ru-RU" sz="2400" dirty="0" smtClean="0"/>
              <a:t>2)</a:t>
            </a:r>
            <a:r>
              <a:rPr lang="ru-RU" sz="2400" dirty="0" smtClean="0"/>
              <a:t>Если </a:t>
            </a:r>
            <a:r>
              <a:rPr lang="en-US" sz="2400" dirty="0" smtClean="0"/>
              <a:t>L&lt;m-1</a:t>
            </a:r>
            <a:r>
              <a:rPr lang="ru-RU" sz="2400" dirty="0" smtClean="0"/>
              <a:t>, то рекурсивно запускают процесс слева, если </a:t>
            </a:r>
            <a:r>
              <a:rPr lang="en-US" sz="2400" dirty="0" smtClean="0"/>
              <a:t>m</a:t>
            </a:r>
            <a:r>
              <a:rPr lang="ru-RU" sz="2400" dirty="0" smtClean="0"/>
              <a:t>+1</a:t>
            </a:r>
            <a:r>
              <a:rPr lang="en-US" sz="2400" dirty="0" smtClean="0"/>
              <a:t>&lt;R, </a:t>
            </a:r>
            <a:r>
              <a:rPr lang="ru-RU" sz="2400" dirty="0" smtClean="0"/>
              <a:t>то справа </a:t>
            </a:r>
            <a:r>
              <a:rPr lang="en-US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ru-RU" sz="2400" dirty="0" smtClean="0">
                <a:ea typeface="Yu Gothic" panose="020B0400000000000000" pitchFamily="34" charset="-128"/>
              </a:rPr>
              <a:t>строки 9-10)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862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26" y="614125"/>
            <a:ext cx="9150810" cy="60756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520" y="0"/>
            <a:ext cx="11973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Быстрая сортировка: «продвинутый» алгоритм (в рекурсии нет передачи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0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6520" y="0"/>
            <a:ext cx="11708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Быстрая сортировка: «продвинутый» алгоритм-2 (рекурсия только слева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83760" y="424900"/>
            <a:ext cx="12091447" cy="6463308"/>
            <a:chOff x="83760" y="424900"/>
            <a:chExt cx="12091447" cy="646330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23474" y="424900"/>
              <a:ext cx="11751733" cy="64633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procedure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x: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array of </a:t>
              </a:r>
              <a:r>
                <a:rPr lang="en-US" dirty="0">
                  <a:solidFill>
                    <a:srgbClr val="0000FF"/>
                  </a:solidFill>
                  <a:latin typeface="Courier New" panose="02070309020205020404" pitchFamily="49" charset="0"/>
                </a:rPr>
                <a:t>integer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procedure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L,R:</a:t>
              </a:r>
              <a:r>
                <a:rPr lang="en-US" dirty="0" err="1">
                  <a:solidFill>
                    <a:srgbClr val="0000FF"/>
                  </a:solidFill>
                  <a:latin typeface="Courier New" panose="02070309020205020404" pitchFamily="49" charset="0"/>
                </a:rPr>
                <a:t>integer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):=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while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L&lt;R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m:=L;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for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i:=L+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x[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]&lt;x[L]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 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m+=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 swap(x[m],x[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]);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swap(x[m],x[L]);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L&lt;m-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(L,m-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if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m+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&lt;R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then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L:=m+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else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R:=m-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begin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x:=arr(range(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20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));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x.Shuffle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qqsort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(x);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range(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,x.Length-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foreach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var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p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in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x </a:t>
              </a:r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do 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write(p:</a:t>
              </a:r>
              <a:r>
                <a:rPr lang="en-US" dirty="0">
                  <a:solidFill>
                    <a:srgbClr val="006400"/>
                  </a:solidFill>
                  <a:latin typeface="Courier New" panose="02070309020205020404" pitchFamily="49" charset="0"/>
                </a:rPr>
                <a:t>3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);</a:t>
              </a:r>
              <a:r>
                <a:rPr lang="en-US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println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;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  <a:r>
                <a:rPr lang="en-US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.</a:t>
              </a:r>
              <a:endParaRPr lang="ru-RU" dirty="0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760" y="493724"/>
              <a:ext cx="352474" cy="62905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77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93133"/>
            <a:ext cx="695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Задания по теме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анализ и трассировка алгоритма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60400"/>
            <a:ext cx="122275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/>
              <a:t>Необходимо:</a:t>
            </a:r>
            <a:r>
              <a:rPr lang="ru-RU" sz="2400" dirty="0" smtClean="0"/>
              <a:t> 1. Создать построчные комментарии к каждому из вариантов сортировки</a:t>
            </a:r>
          </a:p>
          <a:p>
            <a:r>
              <a:rPr lang="ru-RU" sz="2400" dirty="0"/>
              <a:t>	</a:t>
            </a:r>
            <a:r>
              <a:rPr lang="ru-RU" sz="2400" dirty="0" smtClean="0"/>
              <a:t>	2. Рассмотреть случаи, когда сортировка не работает или не эффективна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3. Для 15 случайных целых чисел выполнить трассировку алгоритма, которая </a:t>
            </a:r>
          </a:p>
          <a:p>
            <a:r>
              <a:rPr lang="ru-RU" sz="2400" dirty="0" smtClean="0"/>
              <a:t>в виде бинарного дерева представляет результат работы алгоритма на каждом его уровне:</a:t>
            </a:r>
          </a:p>
        </p:txBody>
      </p:sp>
      <p:pic>
        <p:nvPicPr>
          <p:cNvPr id="102" name="Рисунок 1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428" y="2468782"/>
            <a:ext cx="5830451" cy="3961512"/>
          </a:xfrm>
          <a:prstGeom prst="rect">
            <a:avLst/>
          </a:prstGeom>
        </p:spPr>
      </p:pic>
      <p:grpSp>
        <p:nvGrpSpPr>
          <p:cNvPr id="121" name="Группа 120"/>
          <p:cNvGrpSpPr/>
          <p:nvPr/>
        </p:nvGrpSpPr>
        <p:grpSpPr>
          <a:xfrm>
            <a:off x="5968156" y="2458950"/>
            <a:ext cx="301686" cy="3961512"/>
            <a:chOff x="5024284" y="2468782"/>
            <a:chExt cx="301686" cy="3961512"/>
          </a:xfrm>
        </p:grpSpPr>
        <p:sp>
          <p:nvSpPr>
            <p:cNvPr id="103" name="TextBox 102"/>
            <p:cNvSpPr txBox="1"/>
            <p:nvPr/>
          </p:nvSpPr>
          <p:spPr>
            <a:xfrm>
              <a:off x="5024284" y="24687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0</a:t>
              </a: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24284" y="327502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1</a:t>
              </a: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24284" y="3943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2</a:t>
              </a: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24284" y="46776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3</a:t>
              </a: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24284" y="539498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4</a:t>
              </a:r>
              <a:endParaRPr lang="ru-RU" dirty="0">
                <a:solidFill>
                  <a:srgbClr val="0070C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24284" y="606096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5</a:t>
              </a:r>
              <a:endParaRPr lang="ru-RU" dirty="0">
                <a:solidFill>
                  <a:srgbClr val="0070C0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4684" y="3196857"/>
            <a:ext cx="60070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А)Высота дерева – 5 (промежутки между уровнями)</a:t>
            </a:r>
          </a:p>
          <a:p>
            <a:r>
              <a:rPr lang="ru-RU" sz="2000" dirty="0" smtClean="0"/>
              <a:t>Б)Если лист – ветвления (сортировки) завершены</a:t>
            </a:r>
          </a:p>
          <a:p>
            <a:r>
              <a:rPr lang="ru-RU" sz="2000" dirty="0" smtClean="0"/>
              <a:t>В)За каждый шаг сортировки один элемент занимает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вою позицию (выделены красным)</a:t>
            </a:r>
          </a:p>
          <a:p>
            <a:r>
              <a:rPr lang="ru-RU" sz="2000" dirty="0" smtClean="0"/>
              <a:t>Г)В зачете лучше всего представлять трассировку в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иде дерева, подобно примеру справа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09688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474</Words>
  <Application>Microsoft Office PowerPoint</Application>
  <PresentationFormat>Широкоэкранный</PresentationFormat>
  <Paragraphs>65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Yu Gothic</vt:lpstr>
      <vt:lpstr>Arial</vt:lpstr>
      <vt:lpstr>Calibri</vt:lpstr>
      <vt:lpstr>Calibri Light</vt:lpstr>
      <vt:lpstr>Courier New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14</cp:revision>
  <dcterms:created xsi:type="dcterms:W3CDTF">2020-05-18T08:01:04Z</dcterms:created>
  <dcterms:modified xsi:type="dcterms:W3CDTF">2020-05-18T19:27:51Z</dcterms:modified>
</cp:coreProperties>
</file>